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93"/>
  </p:notesMasterIdLst>
  <p:handoutMasterIdLst>
    <p:handoutMasterId r:id="rId94"/>
  </p:handoutMasterIdLst>
  <p:sldIdLst>
    <p:sldId id="516" r:id="rId2"/>
    <p:sldId id="517" r:id="rId3"/>
    <p:sldId id="518" r:id="rId4"/>
    <p:sldId id="351" r:id="rId5"/>
    <p:sldId id="519" r:id="rId6"/>
    <p:sldId id="282" r:id="rId7"/>
    <p:sldId id="310" r:id="rId8"/>
    <p:sldId id="262" r:id="rId9"/>
    <p:sldId id="279" r:id="rId10"/>
    <p:sldId id="272" r:id="rId11"/>
    <p:sldId id="368" r:id="rId12"/>
    <p:sldId id="520" r:id="rId13"/>
    <p:sldId id="521" r:id="rId14"/>
    <p:sldId id="369" r:id="rId15"/>
    <p:sldId id="522" r:id="rId16"/>
    <p:sldId id="523" r:id="rId17"/>
    <p:sldId id="524" r:id="rId18"/>
    <p:sldId id="525" r:id="rId19"/>
    <p:sldId id="315" r:id="rId20"/>
    <p:sldId id="349" r:id="rId21"/>
    <p:sldId id="436" r:id="rId22"/>
    <p:sldId id="526" r:id="rId23"/>
    <p:sldId id="527" r:id="rId24"/>
    <p:sldId id="530" r:id="rId25"/>
    <p:sldId id="341" r:id="rId26"/>
    <p:sldId id="350" r:id="rId27"/>
    <p:sldId id="528" r:id="rId28"/>
    <p:sldId id="529" r:id="rId29"/>
    <p:sldId id="531" r:id="rId30"/>
    <p:sldId id="532" r:id="rId31"/>
    <p:sldId id="261" r:id="rId32"/>
    <p:sldId id="533" r:id="rId33"/>
    <p:sldId id="377" r:id="rId34"/>
    <p:sldId id="420" r:id="rId35"/>
    <p:sldId id="422" r:id="rId36"/>
    <p:sldId id="534" r:id="rId37"/>
    <p:sldId id="379" r:id="rId38"/>
    <p:sldId id="378" r:id="rId39"/>
    <p:sldId id="311" r:id="rId40"/>
    <p:sldId id="353" r:id="rId41"/>
    <p:sldId id="535" r:id="rId42"/>
    <p:sldId id="475" r:id="rId43"/>
    <p:sldId id="423" r:id="rId44"/>
    <p:sldId id="373" r:id="rId45"/>
    <p:sldId id="429" r:id="rId46"/>
    <p:sldId id="512" r:id="rId47"/>
    <p:sldId id="513" r:id="rId48"/>
    <p:sldId id="514" r:id="rId49"/>
    <p:sldId id="428" r:id="rId50"/>
    <p:sldId id="537" r:id="rId51"/>
    <p:sldId id="538" r:id="rId52"/>
    <p:sldId id="539" r:id="rId53"/>
    <p:sldId id="540" r:id="rId54"/>
    <p:sldId id="425" r:id="rId55"/>
    <p:sldId id="424" r:id="rId56"/>
    <p:sldId id="395" r:id="rId57"/>
    <p:sldId id="541" r:id="rId58"/>
    <p:sldId id="387" r:id="rId59"/>
    <p:sldId id="411" r:id="rId60"/>
    <p:sldId id="412" r:id="rId61"/>
    <p:sldId id="413" r:id="rId62"/>
    <p:sldId id="390" r:id="rId63"/>
    <p:sldId id="388" r:id="rId64"/>
    <p:sldId id="414" r:id="rId65"/>
    <p:sldId id="389" r:id="rId66"/>
    <p:sldId id="406" r:id="rId67"/>
    <p:sldId id="432" r:id="rId68"/>
    <p:sldId id="404" r:id="rId69"/>
    <p:sldId id="431" r:id="rId70"/>
    <p:sldId id="394" r:id="rId71"/>
    <p:sldId id="415" r:id="rId72"/>
    <p:sldId id="542" r:id="rId73"/>
    <p:sldId id="416" r:id="rId74"/>
    <p:sldId id="430" r:id="rId75"/>
    <p:sldId id="374" r:id="rId76"/>
    <p:sldId id="365" r:id="rId77"/>
    <p:sldId id="375" r:id="rId78"/>
    <p:sldId id="319" r:id="rId79"/>
    <p:sldId id="317" r:id="rId80"/>
    <p:sldId id="334" r:id="rId81"/>
    <p:sldId id="335" r:id="rId82"/>
    <p:sldId id="385" r:id="rId83"/>
    <p:sldId id="336" r:id="rId84"/>
    <p:sldId id="340" r:id="rId85"/>
    <p:sldId id="339" r:id="rId86"/>
    <p:sldId id="337" r:id="rId87"/>
    <p:sldId id="338" r:id="rId88"/>
    <p:sldId id="343" r:id="rId89"/>
    <p:sldId id="419" r:id="rId90"/>
    <p:sldId id="306" r:id="rId91"/>
    <p:sldId id="515" r:id="rId9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9" autoAdjust="0"/>
    <p:restoredTop sz="94660"/>
  </p:normalViewPr>
  <p:slideViewPr>
    <p:cSldViewPr snapToGrid="0">
      <p:cViewPr varScale="1">
        <p:scale>
          <a:sx n="105" d="100"/>
          <a:sy n="105" d="100"/>
        </p:scale>
        <p:origin x="816"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2.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ata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E785AA-699D-4637-81A1-A87A43DF9655}"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5BBC214E-2AF2-4A9C-8FD9-7C7EC352C2B8}">
      <dgm:prSet phldrT="[Text]" custT="1"/>
      <dgm:spPr>
        <a:ln>
          <a:solidFill>
            <a:schemeClr val="tx1"/>
          </a:solidFill>
        </a:ln>
      </dgm:spPr>
      <dgm:t>
        <a:bodyPr/>
        <a:lstStyle/>
        <a:p>
          <a:r>
            <a:rPr lang="en-US" sz="2200" b="1" dirty="0"/>
            <a:t>HUD Allocations: </a:t>
          </a:r>
          <a:r>
            <a:rPr lang="en-US" sz="2000" b="1" dirty="0"/>
            <a:t>CDBG and ESG</a:t>
          </a:r>
          <a:endParaRPr lang="en-US" sz="1800" b="1" dirty="0"/>
        </a:p>
      </dgm:t>
    </dgm:pt>
    <dgm:pt modelId="{1B611E4D-49B9-4CD0-BF5A-4745009472E9}" type="parTrans" cxnId="{0AA7B897-7E91-49D7-BA6D-10885E1A60E8}">
      <dgm:prSet/>
      <dgm:spPr/>
      <dgm:t>
        <a:bodyPr/>
        <a:lstStyle/>
        <a:p>
          <a:endParaRPr lang="en-US"/>
        </a:p>
      </dgm:t>
    </dgm:pt>
    <dgm:pt modelId="{620DE1A2-3817-44D2-989D-8D8C2ABFB2EF}" type="sibTrans" cxnId="{0AA7B897-7E91-49D7-BA6D-10885E1A60E8}">
      <dgm:prSet/>
      <dgm:spPr/>
      <dgm:t>
        <a:bodyPr/>
        <a:lstStyle/>
        <a:p>
          <a:endParaRPr lang="en-US"/>
        </a:p>
      </dgm:t>
    </dgm:pt>
    <dgm:pt modelId="{20FBE541-553E-4A92-B926-76568BFE59F3}">
      <dgm:prSet phldrT="[Text]" custT="1"/>
      <dgm:spPr>
        <a:solidFill>
          <a:srgbClr val="FFC000"/>
        </a:solidFill>
        <a:ln>
          <a:solidFill>
            <a:schemeClr val="tx1"/>
          </a:solidFill>
        </a:ln>
      </dgm:spPr>
      <dgm:t>
        <a:bodyPr/>
        <a:lstStyle/>
        <a:p>
          <a:r>
            <a:rPr lang="en-US" sz="1800" b="1" dirty="0">
              <a:solidFill>
                <a:schemeClr val="tx1"/>
              </a:solidFill>
            </a:rPr>
            <a:t>Timeline (ONGOING)</a:t>
          </a:r>
        </a:p>
      </dgm:t>
    </dgm:pt>
    <dgm:pt modelId="{F46F3E37-E59A-49BE-880C-6D78EDB07292}" type="parTrans" cxnId="{9254AE78-7439-432A-A3DB-37BB0721F53E}">
      <dgm:prSet/>
      <dgm:spPr/>
      <dgm:t>
        <a:bodyPr/>
        <a:lstStyle/>
        <a:p>
          <a:endParaRPr lang="en-US"/>
        </a:p>
      </dgm:t>
    </dgm:pt>
    <dgm:pt modelId="{A27D25DE-EEB8-4DFA-84E0-245348504E85}" type="sibTrans" cxnId="{9254AE78-7439-432A-A3DB-37BB0721F53E}">
      <dgm:prSet/>
      <dgm:spPr/>
      <dgm:t>
        <a:bodyPr/>
        <a:lstStyle/>
        <a:p>
          <a:endParaRPr lang="en-US"/>
        </a:p>
      </dgm:t>
    </dgm:pt>
    <dgm:pt modelId="{CAD063C8-5F30-4A6A-85DD-85D152FD0DA2}">
      <dgm:prSet phldrT="[Text]" custT="1"/>
      <dgm:spPr>
        <a:solidFill>
          <a:schemeClr val="accent1"/>
        </a:solidFill>
        <a:ln>
          <a:solidFill>
            <a:schemeClr val="tx1"/>
          </a:solidFill>
        </a:ln>
      </dgm:spPr>
      <dgm:t>
        <a:bodyPr/>
        <a:lstStyle/>
        <a:p>
          <a:r>
            <a:rPr lang="en-US" sz="1800" b="1" dirty="0"/>
            <a:t>ESG Overview</a:t>
          </a:r>
        </a:p>
      </dgm:t>
    </dgm:pt>
    <dgm:pt modelId="{125D1DBC-287D-4C13-9754-A4EF83577D65}" type="parTrans" cxnId="{5BA2218F-CCB3-458F-ACFF-8B054B0579F6}">
      <dgm:prSet/>
      <dgm:spPr/>
      <dgm:t>
        <a:bodyPr/>
        <a:lstStyle/>
        <a:p>
          <a:endParaRPr lang="en-US"/>
        </a:p>
      </dgm:t>
    </dgm:pt>
    <dgm:pt modelId="{5C726CB4-006D-4E36-B97E-191073F5555D}" type="sibTrans" cxnId="{5BA2218F-CCB3-458F-ACFF-8B054B0579F6}">
      <dgm:prSet/>
      <dgm:spPr/>
      <dgm:t>
        <a:bodyPr/>
        <a:lstStyle/>
        <a:p>
          <a:endParaRPr lang="en-US"/>
        </a:p>
      </dgm:t>
    </dgm:pt>
    <dgm:pt modelId="{75CD7AFD-5312-4C7B-A768-8428CE9356C0}">
      <dgm:prSet phldrT="[Text]" custT="1"/>
      <dgm:spPr>
        <a:ln>
          <a:solidFill>
            <a:schemeClr val="tx1"/>
          </a:solidFill>
        </a:ln>
      </dgm:spPr>
      <dgm:t>
        <a:bodyPr/>
        <a:lstStyle/>
        <a:p>
          <a:r>
            <a:rPr lang="en-US" sz="1800" b="1" dirty="0"/>
            <a:t>Proposals</a:t>
          </a:r>
          <a:r>
            <a:rPr lang="en-US" sz="1300" dirty="0"/>
            <a:t> </a:t>
          </a:r>
        </a:p>
      </dgm:t>
    </dgm:pt>
    <dgm:pt modelId="{E09018F4-6B66-41C3-9F8F-AC00AAA8070A}" type="parTrans" cxnId="{047B18E6-5856-49E6-A859-3CAE7E93909F}">
      <dgm:prSet/>
      <dgm:spPr/>
      <dgm:t>
        <a:bodyPr/>
        <a:lstStyle/>
        <a:p>
          <a:endParaRPr lang="en-US"/>
        </a:p>
      </dgm:t>
    </dgm:pt>
    <dgm:pt modelId="{FC70D2A2-8691-4386-B771-0A793532762E}" type="sibTrans" cxnId="{047B18E6-5856-49E6-A859-3CAE7E93909F}">
      <dgm:prSet/>
      <dgm:spPr/>
      <dgm:t>
        <a:bodyPr/>
        <a:lstStyle/>
        <a:p>
          <a:endParaRPr lang="en-US"/>
        </a:p>
      </dgm:t>
    </dgm:pt>
    <dgm:pt modelId="{EC07D130-7E07-4C16-9756-4BF39996BC4C}">
      <dgm:prSet phldrT="[Text]" custT="1"/>
      <dgm:spPr>
        <a:ln>
          <a:solidFill>
            <a:schemeClr val="tx1"/>
          </a:solidFill>
        </a:ln>
      </dgm:spPr>
      <dgm:t>
        <a:bodyPr/>
        <a:lstStyle/>
        <a:p>
          <a:r>
            <a:rPr lang="en-US" sz="1800" b="1" dirty="0"/>
            <a:t>CDBG Overview</a:t>
          </a:r>
        </a:p>
      </dgm:t>
    </dgm:pt>
    <dgm:pt modelId="{36659573-BBC0-445F-B265-9CCDD702ECE0}" type="parTrans" cxnId="{B38DD13E-0F0A-47D8-B4FF-98B6414FCF6A}">
      <dgm:prSet/>
      <dgm:spPr/>
      <dgm:t>
        <a:bodyPr/>
        <a:lstStyle/>
        <a:p>
          <a:endParaRPr lang="en-US"/>
        </a:p>
      </dgm:t>
    </dgm:pt>
    <dgm:pt modelId="{8C56CF3D-775C-4EA3-BFE8-A5F7F3CB6E5A}" type="sibTrans" cxnId="{B38DD13E-0F0A-47D8-B4FF-98B6414FCF6A}">
      <dgm:prSet/>
      <dgm:spPr/>
      <dgm:t>
        <a:bodyPr/>
        <a:lstStyle/>
        <a:p>
          <a:endParaRPr lang="en-US"/>
        </a:p>
      </dgm:t>
    </dgm:pt>
    <dgm:pt modelId="{1B780F12-D37F-4675-93C7-3818A6DD8938}">
      <dgm:prSet phldrT="[Text]" custT="1"/>
      <dgm:spPr>
        <a:ln>
          <a:solidFill>
            <a:schemeClr val="tx1"/>
          </a:solidFill>
        </a:ln>
      </dgm:spPr>
      <dgm:t>
        <a:bodyPr/>
        <a:lstStyle/>
        <a:p>
          <a:r>
            <a:rPr lang="en-US" sz="1800" b="1" dirty="0"/>
            <a:t>Financial Responsibility </a:t>
          </a:r>
        </a:p>
      </dgm:t>
    </dgm:pt>
    <dgm:pt modelId="{BA806B4B-49F0-47EC-A175-1553AA7CEBE2}" type="parTrans" cxnId="{A98E7E91-16AE-4A30-97C6-82304F7C1131}">
      <dgm:prSet/>
      <dgm:spPr/>
      <dgm:t>
        <a:bodyPr/>
        <a:lstStyle/>
        <a:p>
          <a:endParaRPr lang="en-US"/>
        </a:p>
      </dgm:t>
    </dgm:pt>
    <dgm:pt modelId="{A657C08D-C0FA-4BF3-AC5D-FE6AA70D6D78}" type="sibTrans" cxnId="{A98E7E91-16AE-4A30-97C6-82304F7C1131}">
      <dgm:prSet/>
      <dgm:spPr/>
      <dgm:t>
        <a:bodyPr/>
        <a:lstStyle/>
        <a:p>
          <a:endParaRPr lang="en-US"/>
        </a:p>
      </dgm:t>
    </dgm:pt>
    <dgm:pt modelId="{BA156932-9EF7-4007-BFB1-D23A109A4E12}">
      <dgm:prSet phldrT="[Text]" custT="1"/>
      <dgm:spPr>
        <a:ln>
          <a:solidFill>
            <a:schemeClr val="tx1"/>
          </a:solidFill>
        </a:ln>
      </dgm:spPr>
      <dgm:t>
        <a:bodyPr/>
        <a:lstStyle/>
        <a:p>
          <a:r>
            <a:rPr lang="en-US" sz="1800" b="1" dirty="0"/>
            <a:t>Monthly Monitoring Reports</a:t>
          </a:r>
        </a:p>
      </dgm:t>
    </dgm:pt>
    <dgm:pt modelId="{4EB548D4-B971-43E6-B8D9-8274DF25AF7B}" type="parTrans" cxnId="{599B37A5-7D17-443C-983B-A2CCE5AB7DDA}">
      <dgm:prSet/>
      <dgm:spPr/>
      <dgm:t>
        <a:bodyPr/>
        <a:lstStyle/>
        <a:p>
          <a:endParaRPr lang="en-US"/>
        </a:p>
      </dgm:t>
    </dgm:pt>
    <dgm:pt modelId="{6E89DCED-8807-4148-8B80-516EA0CEEF00}" type="sibTrans" cxnId="{599B37A5-7D17-443C-983B-A2CCE5AB7DDA}">
      <dgm:prSet/>
      <dgm:spPr/>
      <dgm:t>
        <a:bodyPr/>
        <a:lstStyle/>
        <a:p>
          <a:endParaRPr lang="en-US"/>
        </a:p>
      </dgm:t>
    </dgm:pt>
    <dgm:pt modelId="{9B93100A-521D-4116-AD16-40CDBFFB0EB0}" type="pres">
      <dgm:prSet presAssocID="{E0E785AA-699D-4637-81A1-A87A43DF9655}" presName="Name0" presStyleCnt="0">
        <dgm:presLayoutVars>
          <dgm:chMax val="1"/>
          <dgm:chPref val="1"/>
          <dgm:dir/>
          <dgm:animOne val="branch"/>
          <dgm:animLvl val="lvl"/>
        </dgm:presLayoutVars>
      </dgm:prSet>
      <dgm:spPr/>
    </dgm:pt>
    <dgm:pt modelId="{98F6F5FE-5B6D-4291-BD56-BB8C7589B868}" type="pres">
      <dgm:prSet presAssocID="{5BBC214E-2AF2-4A9C-8FD9-7C7EC352C2B8}" presName="singleCycle" presStyleCnt="0"/>
      <dgm:spPr/>
    </dgm:pt>
    <dgm:pt modelId="{ECA52DC4-D540-42C3-844A-1473E4CE60B1}" type="pres">
      <dgm:prSet presAssocID="{5BBC214E-2AF2-4A9C-8FD9-7C7EC352C2B8}" presName="singleCenter" presStyleLbl="node1" presStyleIdx="0" presStyleCnt="7" custScaleX="144568">
        <dgm:presLayoutVars>
          <dgm:chMax val="7"/>
          <dgm:chPref val="7"/>
        </dgm:presLayoutVars>
      </dgm:prSet>
      <dgm:spPr/>
    </dgm:pt>
    <dgm:pt modelId="{450F8F16-A791-4242-9ECD-55172D5CD35B}" type="pres">
      <dgm:prSet presAssocID="{F46F3E37-E59A-49BE-880C-6D78EDB07292}" presName="Name56" presStyleLbl="parChTrans1D2" presStyleIdx="0" presStyleCnt="6"/>
      <dgm:spPr/>
    </dgm:pt>
    <dgm:pt modelId="{C52F87CA-A6BF-4BA8-8388-2A94C2131E11}" type="pres">
      <dgm:prSet presAssocID="{20FBE541-553E-4A92-B926-76568BFE59F3}" presName="text0" presStyleLbl="node1" presStyleIdx="1" presStyleCnt="7" custScaleX="147868">
        <dgm:presLayoutVars>
          <dgm:bulletEnabled val="1"/>
        </dgm:presLayoutVars>
      </dgm:prSet>
      <dgm:spPr/>
    </dgm:pt>
    <dgm:pt modelId="{D4E19E33-E20B-4B17-BEDA-09C60CF69732}" type="pres">
      <dgm:prSet presAssocID="{125D1DBC-287D-4C13-9754-A4EF83577D65}" presName="Name56" presStyleLbl="parChTrans1D2" presStyleIdx="1" presStyleCnt="6"/>
      <dgm:spPr/>
    </dgm:pt>
    <dgm:pt modelId="{755D03EA-9FB8-4425-B8B9-A90C2DF8B569}" type="pres">
      <dgm:prSet presAssocID="{CAD063C8-5F30-4A6A-85DD-85D152FD0DA2}" presName="text0" presStyleLbl="node1" presStyleIdx="2" presStyleCnt="7" custScaleX="147497" custRadScaleRad="136730" custRadScaleInc="188089">
        <dgm:presLayoutVars>
          <dgm:bulletEnabled val="1"/>
        </dgm:presLayoutVars>
      </dgm:prSet>
      <dgm:spPr/>
    </dgm:pt>
    <dgm:pt modelId="{CBD6EF70-F741-46BD-BC40-E46CD898C03A}" type="pres">
      <dgm:prSet presAssocID="{E09018F4-6B66-41C3-9F8F-AC00AAA8070A}" presName="Name56" presStyleLbl="parChTrans1D2" presStyleIdx="2" presStyleCnt="6"/>
      <dgm:spPr/>
    </dgm:pt>
    <dgm:pt modelId="{AB0140D5-C20F-416B-812D-C4AEB1EA1C93}" type="pres">
      <dgm:prSet presAssocID="{75CD7AFD-5312-4C7B-A768-8428CE9356C0}" presName="text0" presStyleLbl="node1" presStyleIdx="3" presStyleCnt="7" custScaleX="147867" custRadScaleRad="97113" custRadScaleInc="202612">
        <dgm:presLayoutVars>
          <dgm:bulletEnabled val="1"/>
        </dgm:presLayoutVars>
      </dgm:prSet>
      <dgm:spPr/>
    </dgm:pt>
    <dgm:pt modelId="{D8869806-ADEA-4F06-8088-57E5CD184567}" type="pres">
      <dgm:prSet presAssocID="{4EB548D4-B971-43E6-B8D9-8274DF25AF7B}" presName="Name56" presStyleLbl="parChTrans1D2" presStyleIdx="3" presStyleCnt="6"/>
      <dgm:spPr/>
    </dgm:pt>
    <dgm:pt modelId="{A83E00CA-907F-45C7-92C0-B2A46DD1F297}" type="pres">
      <dgm:prSet presAssocID="{BA156932-9EF7-4007-BFB1-D23A109A4E12}" presName="text0" presStyleLbl="node1" presStyleIdx="4" presStyleCnt="7" custScaleX="147867" custRadScaleRad="140745" custRadScaleInc="392364">
        <dgm:presLayoutVars>
          <dgm:bulletEnabled val="1"/>
        </dgm:presLayoutVars>
      </dgm:prSet>
      <dgm:spPr/>
    </dgm:pt>
    <dgm:pt modelId="{A86B9E6E-9AC4-4BA6-A975-2DEF3DAC1FBD}" type="pres">
      <dgm:prSet presAssocID="{BA806B4B-49F0-47EC-A175-1553AA7CEBE2}" presName="Name56" presStyleLbl="parChTrans1D2" presStyleIdx="4" presStyleCnt="6"/>
      <dgm:spPr/>
    </dgm:pt>
    <dgm:pt modelId="{2BAD19C6-0EB1-4E83-BB1A-DA504A0A5C9F}" type="pres">
      <dgm:prSet presAssocID="{1B780F12-D37F-4675-93C7-3818A6DD8938}" presName="text0" presStyleLbl="node1" presStyleIdx="5" presStyleCnt="7" custScaleX="147868" custRadScaleRad="134484" custRadScaleInc="21472">
        <dgm:presLayoutVars>
          <dgm:bulletEnabled val="1"/>
        </dgm:presLayoutVars>
      </dgm:prSet>
      <dgm:spPr/>
    </dgm:pt>
    <dgm:pt modelId="{BD0F32AD-57CC-412B-9B81-C8CED2280434}" type="pres">
      <dgm:prSet presAssocID="{36659573-BBC0-445F-B265-9CCDD702ECE0}" presName="Name56" presStyleLbl="parChTrans1D2" presStyleIdx="5" presStyleCnt="6"/>
      <dgm:spPr/>
    </dgm:pt>
    <dgm:pt modelId="{0B8B66CD-E758-4BBF-ACBB-293223ED7E05}" type="pres">
      <dgm:prSet presAssocID="{EC07D130-7E07-4C16-9756-4BF39996BC4C}" presName="text0" presStyleLbl="node1" presStyleIdx="6" presStyleCnt="7" custScaleX="147868" custRadScaleRad="136510" custRadScaleInc="408513">
        <dgm:presLayoutVars>
          <dgm:bulletEnabled val="1"/>
        </dgm:presLayoutVars>
      </dgm:prSet>
      <dgm:spPr/>
    </dgm:pt>
  </dgm:ptLst>
  <dgm:cxnLst>
    <dgm:cxn modelId="{EA055E04-6DFF-4C06-AA28-ACB30CF39620}" type="presOf" srcId="{20FBE541-553E-4A92-B926-76568BFE59F3}" destId="{C52F87CA-A6BF-4BA8-8388-2A94C2131E11}" srcOrd="0" destOrd="0" presId="urn:microsoft.com/office/officeart/2008/layout/RadialCluster"/>
    <dgm:cxn modelId="{59E2792B-D85D-4820-8935-8193C277A564}" type="presOf" srcId="{BA806B4B-49F0-47EC-A175-1553AA7CEBE2}" destId="{A86B9E6E-9AC4-4BA6-A975-2DEF3DAC1FBD}" srcOrd="0" destOrd="0" presId="urn:microsoft.com/office/officeart/2008/layout/RadialCluster"/>
    <dgm:cxn modelId="{B38DD13E-0F0A-47D8-B4FF-98B6414FCF6A}" srcId="{5BBC214E-2AF2-4A9C-8FD9-7C7EC352C2B8}" destId="{EC07D130-7E07-4C16-9756-4BF39996BC4C}" srcOrd="5" destOrd="0" parTransId="{36659573-BBC0-445F-B265-9CCDD702ECE0}" sibTransId="{8C56CF3D-775C-4EA3-BFE8-A5F7F3CB6E5A}"/>
    <dgm:cxn modelId="{E1FCA950-B465-40A2-803D-F643BB5E90FA}" type="presOf" srcId="{E0E785AA-699D-4637-81A1-A87A43DF9655}" destId="{9B93100A-521D-4116-AD16-40CDBFFB0EB0}" srcOrd="0" destOrd="0" presId="urn:microsoft.com/office/officeart/2008/layout/RadialCluster"/>
    <dgm:cxn modelId="{1FF7CA71-372F-4828-B113-A091666FB97B}" type="presOf" srcId="{EC07D130-7E07-4C16-9756-4BF39996BC4C}" destId="{0B8B66CD-E758-4BBF-ACBB-293223ED7E05}" srcOrd="0" destOrd="0" presId="urn:microsoft.com/office/officeart/2008/layout/RadialCluster"/>
    <dgm:cxn modelId="{9A1D0253-F064-430B-8ACE-22B312B5F2B9}" type="presOf" srcId="{BA156932-9EF7-4007-BFB1-D23A109A4E12}" destId="{A83E00CA-907F-45C7-92C0-B2A46DD1F297}" srcOrd="0" destOrd="0" presId="urn:microsoft.com/office/officeart/2008/layout/RadialCluster"/>
    <dgm:cxn modelId="{9254AE78-7439-432A-A3DB-37BB0721F53E}" srcId="{5BBC214E-2AF2-4A9C-8FD9-7C7EC352C2B8}" destId="{20FBE541-553E-4A92-B926-76568BFE59F3}" srcOrd="0" destOrd="0" parTransId="{F46F3E37-E59A-49BE-880C-6D78EDB07292}" sibTransId="{A27D25DE-EEB8-4DFA-84E0-245348504E85}"/>
    <dgm:cxn modelId="{304D0A86-AE36-4C43-95A2-B629072A8DC7}" type="presOf" srcId="{36659573-BBC0-445F-B265-9CCDD702ECE0}" destId="{BD0F32AD-57CC-412B-9B81-C8CED2280434}" srcOrd="0" destOrd="0" presId="urn:microsoft.com/office/officeart/2008/layout/RadialCluster"/>
    <dgm:cxn modelId="{5BA2218F-CCB3-458F-ACFF-8B054B0579F6}" srcId="{5BBC214E-2AF2-4A9C-8FD9-7C7EC352C2B8}" destId="{CAD063C8-5F30-4A6A-85DD-85D152FD0DA2}" srcOrd="1" destOrd="0" parTransId="{125D1DBC-287D-4C13-9754-A4EF83577D65}" sibTransId="{5C726CB4-006D-4E36-B97E-191073F5555D}"/>
    <dgm:cxn modelId="{A98E7E91-16AE-4A30-97C6-82304F7C1131}" srcId="{5BBC214E-2AF2-4A9C-8FD9-7C7EC352C2B8}" destId="{1B780F12-D37F-4675-93C7-3818A6DD8938}" srcOrd="4" destOrd="0" parTransId="{BA806B4B-49F0-47EC-A175-1553AA7CEBE2}" sibTransId="{A657C08D-C0FA-4BF3-AC5D-FE6AA70D6D78}"/>
    <dgm:cxn modelId="{42874A92-11A6-453C-905C-64BF41353AC0}" type="presOf" srcId="{4EB548D4-B971-43E6-B8D9-8274DF25AF7B}" destId="{D8869806-ADEA-4F06-8088-57E5CD184567}" srcOrd="0" destOrd="0" presId="urn:microsoft.com/office/officeart/2008/layout/RadialCluster"/>
    <dgm:cxn modelId="{6A94A797-1001-464A-97AA-5B45AB07E438}" type="presOf" srcId="{5BBC214E-2AF2-4A9C-8FD9-7C7EC352C2B8}" destId="{ECA52DC4-D540-42C3-844A-1473E4CE60B1}" srcOrd="0" destOrd="0" presId="urn:microsoft.com/office/officeart/2008/layout/RadialCluster"/>
    <dgm:cxn modelId="{0AA7B897-7E91-49D7-BA6D-10885E1A60E8}" srcId="{E0E785AA-699D-4637-81A1-A87A43DF9655}" destId="{5BBC214E-2AF2-4A9C-8FD9-7C7EC352C2B8}" srcOrd="0" destOrd="0" parTransId="{1B611E4D-49B9-4CD0-BF5A-4745009472E9}" sibTransId="{620DE1A2-3817-44D2-989D-8D8C2ABFB2EF}"/>
    <dgm:cxn modelId="{599B37A5-7D17-443C-983B-A2CCE5AB7DDA}" srcId="{5BBC214E-2AF2-4A9C-8FD9-7C7EC352C2B8}" destId="{BA156932-9EF7-4007-BFB1-D23A109A4E12}" srcOrd="3" destOrd="0" parTransId="{4EB548D4-B971-43E6-B8D9-8274DF25AF7B}" sibTransId="{6E89DCED-8807-4148-8B80-516EA0CEEF00}"/>
    <dgm:cxn modelId="{BB3AECB0-7221-4DC1-A935-7E55AE7B1F3C}" type="presOf" srcId="{E09018F4-6B66-41C3-9F8F-AC00AAA8070A}" destId="{CBD6EF70-F741-46BD-BC40-E46CD898C03A}" srcOrd="0" destOrd="0" presId="urn:microsoft.com/office/officeart/2008/layout/RadialCluster"/>
    <dgm:cxn modelId="{97AD16C8-B260-4A8A-A47C-1F61D8E4D359}" type="presOf" srcId="{1B780F12-D37F-4675-93C7-3818A6DD8938}" destId="{2BAD19C6-0EB1-4E83-BB1A-DA504A0A5C9F}" srcOrd="0" destOrd="0" presId="urn:microsoft.com/office/officeart/2008/layout/RadialCluster"/>
    <dgm:cxn modelId="{26537CCD-7181-47C3-B452-EEA27B200EC6}" type="presOf" srcId="{F46F3E37-E59A-49BE-880C-6D78EDB07292}" destId="{450F8F16-A791-4242-9ECD-55172D5CD35B}" srcOrd="0" destOrd="0" presId="urn:microsoft.com/office/officeart/2008/layout/RadialCluster"/>
    <dgm:cxn modelId="{9975F8D5-2400-4E57-B5B2-5B787002EA18}" type="presOf" srcId="{CAD063C8-5F30-4A6A-85DD-85D152FD0DA2}" destId="{755D03EA-9FB8-4425-B8B9-A90C2DF8B569}" srcOrd="0" destOrd="0" presId="urn:microsoft.com/office/officeart/2008/layout/RadialCluster"/>
    <dgm:cxn modelId="{64B221DB-3902-486E-98E7-6C1CA51D5C73}" type="presOf" srcId="{75CD7AFD-5312-4C7B-A768-8428CE9356C0}" destId="{AB0140D5-C20F-416B-812D-C4AEB1EA1C93}" srcOrd="0" destOrd="0" presId="urn:microsoft.com/office/officeart/2008/layout/RadialCluster"/>
    <dgm:cxn modelId="{047B18E6-5856-49E6-A859-3CAE7E93909F}" srcId="{5BBC214E-2AF2-4A9C-8FD9-7C7EC352C2B8}" destId="{75CD7AFD-5312-4C7B-A768-8428CE9356C0}" srcOrd="2" destOrd="0" parTransId="{E09018F4-6B66-41C3-9F8F-AC00AAA8070A}" sibTransId="{FC70D2A2-8691-4386-B771-0A793532762E}"/>
    <dgm:cxn modelId="{24C2D9FC-858D-4F69-B179-7DA2DECF8892}" type="presOf" srcId="{125D1DBC-287D-4C13-9754-A4EF83577D65}" destId="{D4E19E33-E20B-4B17-BEDA-09C60CF69732}" srcOrd="0" destOrd="0" presId="urn:microsoft.com/office/officeart/2008/layout/RadialCluster"/>
    <dgm:cxn modelId="{364EAA2C-EF88-4CF4-AE50-22E1ACA55CE5}" type="presParOf" srcId="{9B93100A-521D-4116-AD16-40CDBFFB0EB0}" destId="{98F6F5FE-5B6D-4291-BD56-BB8C7589B868}" srcOrd="0" destOrd="0" presId="urn:microsoft.com/office/officeart/2008/layout/RadialCluster"/>
    <dgm:cxn modelId="{0B704F04-5A72-4D99-917A-4E7CB0B6AEF8}" type="presParOf" srcId="{98F6F5FE-5B6D-4291-BD56-BB8C7589B868}" destId="{ECA52DC4-D540-42C3-844A-1473E4CE60B1}" srcOrd="0" destOrd="0" presId="urn:microsoft.com/office/officeart/2008/layout/RadialCluster"/>
    <dgm:cxn modelId="{9D314C6A-85F8-4718-BEF2-D7B78473E825}" type="presParOf" srcId="{98F6F5FE-5B6D-4291-BD56-BB8C7589B868}" destId="{450F8F16-A791-4242-9ECD-55172D5CD35B}" srcOrd="1" destOrd="0" presId="urn:microsoft.com/office/officeart/2008/layout/RadialCluster"/>
    <dgm:cxn modelId="{6A26D4E6-2A87-4F50-AB2E-671E697ACE18}" type="presParOf" srcId="{98F6F5FE-5B6D-4291-BD56-BB8C7589B868}" destId="{C52F87CA-A6BF-4BA8-8388-2A94C2131E11}" srcOrd="2" destOrd="0" presId="urn:microsoft.com/office/officeart/2008/layout/RadialCluster"/>
    <dgm:cxn modelId="{7831A2A7-BC00-4297-A3BE-FF68D26397D7}" type="presParOf" srcId="{98F6F5FE-5B6D-4291-BD56-BB8C7589B868}" destId="{D4E19E33-E20B-4B17-BEDA-09C60CF69732}" srcOrd="3" destOrd="0" presId="urn:microsoft.com/office/officeart/2008/layout/RadialCluster"/>
    <dgm:cxn modelId="{139A235D-D130-426F-B4D5-4C498EFE0852}" type="presParOf" srcId="{98F6F5FE-5B6D-4291-BD56-BB8C7589B868}" destId="{755D03EA-9FB8-4425-B8B9-A90C2DF8B569}" srcOrd="4" destOrd="0" presId="urn:microsoft.com/office/officeart/2008/layout/RadialCluster"/>
    <dgm:cxn modelId="{EF35629A-DD92-40CE-B7C9-218983300578}" type="presParOf" srcId="{98F6F5FE-5B6D-4291-BD56-BB8C7589B868}" destId="{CBD6EF70-F741-46BD-BC40-E46CD898C03A}" srcOrd="5" destOrd="0" presId="urn:microsoft.com/office/officeart/2008/layout/RadialCluster"/>
    <dgm:cxn modelId="{01925160-5561-4C83-8422-5078587BEBD2}" type="presParOf" srcId="{98F6F5FE-5B6D-4291-BD56-BB8C7589B868}" destId="{AB0140D5-C20F-416B-812D-C4AEB1EA1C93}" srcOrd="6" destOrd="0" presId="urn:microsoft.com/office/officeart/2008/layout/RadialCluster"/>
    <dgm:cxn modelId="{BDD63FF4-36F9-4037-BF9E-75FA86F223A0}" type="presParOf" srcId="{98F6F5FE-5B6D-4291-BD56-BB8C7589B868}" destId="{D8869806-ADEA-4F06-8088-57E5CD184567}" srcOrd="7" destOrd="0" presId="urn:microsoft.com/office/officeart/2008/layout/RadialCluster"/>
    <dgm:cxn modelId="{E8CCECA5-6F40-4DCB-84FE-F52B8A80512D}" type="presParOf" srcId="{98F6F5FE-5B6D-4291-BD56-BB8C7589B868}" destId="{A83E00CA-907F-45C7-92C0-B2A46DD1F297}" srcOrd="8" destOrd="0" presId="urn:microsoft.com/office/officeart/2008/layout/RadialCluster"/>
    <dgm:cxn modelId="{52BD9D67-9800-4142-8C76-A80984CB3CF7}" type="presParOf" srcId="{98F6F5FE-5B6D-4291-BD56-BB8C7589B868}" destId="{A86B9E6E-9AC4-4BA6-A975-2DEF3DAC1FBD}" srcOrd="9" destOrd="0" presId="urn:microsoft.com/office/officeart/2008/layout/RadialCluster"/>
    <dgm:cxn modelId="{0C0A23F3-A26E-493C-9B6C-E92739E454BA}" type="presParOf" srcId="{98F6F5FE-5B6D-4291-BD56-BB8C7589B868}" destId="{2BAD19C6-0EB1-4E83-BB1A-DA504A0A5C9F}" srcOrd="10" destOrd="0" presId="urn:microsoft.com/office/officeart/2008/layout/RadialCluster"/>
    <dgm:cxn modelId="{FDAFE973-9872-4F62-8551-B737AF401AE4}" type="presParOf" srcId="{98F6F5FE-5B6D-4291-BD56-BB8C7589B868}" destId="{BD0F32AD-57CC-412B-9B81-C8CED2280434}" srcOrd="11" destOrd="0" presId="urn:microsoft.com/office/officeart/2008/layout/RadialCluster"/>
    <dgm:cxn modelId="{0091013D-8961-42F1-B0B6-0A708EA43A5A}" type="presParOf" srcId="{98F6F5FE-5B6D-4291-BD56-BB8C7589B868}" destId="{0B8B66CD-E758-4BBF-ACBB-293223ED7E05}" srcOrd="12" destOrd="0" presId="urn:microsoft.com/office/officeart/2008/layout/RadialCluster"/>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E785AA-699D-4637-81A1-A87A43DF9655}"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5BBC214E-2AF2-4A9C-8FD9-7C7EC352C2B8}">
      <dgm:prSet phldrT="[Text]" custT="1"/>
      <dgm:spPr>
        <a:ln>
          <a:solidFill>
            <a:schemeClr val="tx1"/>
          </a:solidFill>
        </a:ln>
      </dgm:spPr>
      <dgm:t>
        <a:bodyPr/>
        <a:lstStyle/>
        <a:p>
          <a:r>
            <a:rPr lang="en-US" sz="2200" b="1" dirty="0"/>
            <a:t>HUD Allocations CDBG and ESG</a:t>
          </a:r>
          <a:endParaRPr lang="en-US" sz="1800" b="1" dirty="0"/>
        </a:p>
      </dgm:t>
    </dgm:pt>
    <dgm:pt modelId="{1B611E4D-49B9-4CD0-BF5A-4745009472E9}" type="parTrans" cxnId="{0AA7B897-7E91-49D7-BA6D-10885E1A60E8}">
      <dgm:prSet/>
      <dgm:spPr/>
      <dgm:t>
        <a:bodyPr/>
        <a:lstStyle/>
        <a:p>
          <a:endParaRPr lang="en-US"/>
        </a:p>
      </dgm:t>
    </dgm:pt>
    <dgm:pt modelId="{620DE1A2-3817-44D2-989D-8D8C2ABFB2EF}" type="sibTrans" cxnId="{0AA7B897-7E91-49D7-BA6D-10885E1A60E8}">
      <dgm:prSet/>
      <dgm:spPr/>
      <dgm:t>
        <a:bodyPr/>
        <a:lstStyle/>
        <a:p>
          <a:endParaRPr lang="en-US"/>
        </a:p>
      </dgm:t>
    </dgm:pt>
    <dgm:pt modelId="{20FBE541-553E-4A92-B926-76568BFE59F3}">
      <dgm:prSet phldrT="[Text]" custT="1"/>
      <dgm:spPr>
        <a:solidFill>
          <a:schemeClr val="accent1"/>
        </a:solidFill>
        <a:ln>
          <a:solidFill>
            <a:schemeClr val="tx1"/>
          </a:solidFill>
        </a:ln>
      </dgm:spPr>
      <dgm:t>
        <a:bodyPr/>
        <a:lstStyle/>
        <a:p>
          <a:r>
            <a:rPr lang="en-US" sz="1800" b="1" dirty="0">
              <a:solidFill>
                <a:schemeClr val="accent4">
                  <a:lumMod val="60000"/>
                  <a:lumOff val="40000"/>
                </a:schemeClr>
              </a:solidFill>
            </a:rPr>
            <a:t>Timeline (ONGOING)</a:t>
          </a:r>
        </a:p>
      </dgm:t>
    </dgm:pt>
    <dgm:pt modelId="{F46F3E37-E59A-49BE-880C-6D78EDB07292}" type="parTrans" cxnId="{9254AE78-7439-432A-A3DB-37BB0721F53E}">
      <dgm:prSet/>
      <dgm:spPr/>
      <dgm:t>
        <a:bodyPr/>
        <a:lstStyle/>
        <a:p>
          <a:endParaRPr lang="en-US"/>
        </a:p>
      </dgm:t>
    </dgm:pt>
    <dgm:pt modelId="{A27D25DE-EEB8-4DFA-84E0-245348504E85}" type="sibTrans" cxnId="{9254AE78-7439-432A-A3DB-37BB0721F53E}">
      <dgm:prSet/>
      <dgm:spPr/>
      <dgm:t>
        <a:bodyPr/>
        <a:lstStyle/>
        <a:p>
          <a:endParaRPr lang="en-US"/>
        </a:p>
      </dgm:t>
    </dgm:pt>
    <dgm:pt modelId="{CAD063C8-5F30-4A6A-85DD-85D152FD0DA2}">
      <dgm:prSet phldrT="[Text]" custT="1"/>
      <dgm:spPr>
        <a:solidFill>
          <a:schemeClr val="accent1"/>
        </a:solidFill>
        <a:ln>
          <a:solidFill>
            <a:schemeClr val="tx1"/>
          </a:solidFill>
        </a:ln>
      </dgm:spPr>
      <dgm:t>
        <a:bodyPr/>
        <a:lstStyle/>
        <a:p>
          <a:r>
            <a:rPr lang="en-US" sz="1800" b="1" dirty="0">
              <a:solidFill>
                <a:schemeClr val="accent4">
                  <a:lumMod val="60000"/>
                  <a:lumOff val="40000"/>
                </a:schemeClr>
              </a:solidFill>
            </a:rPr>
            <a:t>ESG Overview</a:t>
          </a:r>
        </a:p>
      </dgm:t>
    </dgm:pt>
    <dgm:pt modelId="{125D1DBC-287D-4C13-9754-A4EF83577D65}" type="parTrans" cxnId="{5BA2218F-CCB3-458F-ACFF-8B054B0579F6}">
      <dgm:prSet/>
      <dgm:spPr/>
      <dgm:t>
        <a:bodyPr/>
        <a:lstStyle/>
        <a:p>
          <a:endParaRPr lang="en-US"/>
        </a:p>
      </dgm:t>
    </dgm:pt>
    <dgm:pt modelId="{5C726CB4-006D-4E36-B97E-191073F5555D}" type="sibTrans" cxnId="{5BA2218F-CCB3-458F-ACFF-8B054B0579F6}">
      <dgm:prSet/>
      <dgm:spPr/>
      <dgm:t>
        <a:bodyPr/>
        <a:lstStyle/>
        <a:p>
          <a:endParaRPr lang="en-US"/>
        </a:p>
      </dgm:t>
    </dgm:pt>
    <dgm:pt modelId="{75CD7AFD-5312-4C7B-A768-8428CE9356C0}">
      <dgm:prSet phldrT="[Text]" custT="1"/>
      <dgm:spPr>
        <a:solidFill>
          <a:schemeClr val="accent1"/>
        </a:solidFill>
        <a:ln>
          <a:solidFill>
            <a:schemeClr val="tx1"/>
          </a:solidFill>
        </a:ln>
      </dgm:spPr>
      <dgm:t>
        <a:bodyPr/>
        <a:lstStyle/>
        <a:p>
          <a:r>
            <a:rPr lang="en-US" sz="1800" b="1" dirty="0">
              <a:solidFill>
                <a:schemeClr val="accent4">
                  <a:lumMod val="60000"/>
                  <a:lumOff val="40000"/>
                </a:schemeClr>
              </a:solidFill>
            </a:rPr>
            <a:t>Proposals</a:t>
          </a:r>
          <a:r>
            <a:rPr lang="en-US" sz="1300" dirty="0"/>
            <a:t> </a:t>
          </a:r>
        </a:p>
      </dgm:t>
    </dgm:pt>
    <dgm:pt modelId="{E09018F4-6B66-41C3-9F8F-AC00AAA8070A}" type="parTrans" cxnId="{047B18E6-5856-49E6-A859-3CAE7E93909F}">
      <dgm:prSet/>
      <dgm:spPr/>
      <dgm:t>
        <a:bodyPr/>
        <a:lstStyle/>
        <a:p>
          <a:endParaRPr lang="en-US"/>
        </a:p>
      </dgm:t>
    </dgm:pt>
    <dgm:pt modelId="{FC70D2A2-8691-4386-B771-0A793532762E}" type="sibTrans" cxnId="{047B18E6-5856-49E6-A859-3CAE7E93909F}">
      <dgm:prSet/>
      <dgm:spPr/>
      <dgm:t>
        <a:bodyPr/>
        <a:lstStyle/>
        <a:p>
          <a:endParaRPr lang="en-US"/>
        </a:p>
      </dgm:t>
    </dgm:pt>
    <dgm:pt modelId="{EC07D130-7E07-4C16-9756-4BF39996BC4C}">
      <dgm:prSet phldrT="[Text]" custT="1"/>
      <dgm:spPr>
        <a:solidFill>
          <a:schemeClr val="accent1"/>
        </a:solidFill>
        <a:ln>
          <a:solidFill>
            <a:schemeClr val="tx1"/>
          </a:solidFill>
        </a:ln>
      </dgm:spPr>
      <dgm:t>
        <a:bodyPr/>
        <a:lstStyle/>
        <a:p>
          <a:r>
            <a:rPr lang="en-US" sz="1800" b="1" dirty="0">
              <a:solidFill>
                <a:schemeClr val="accent4">
                  <a:lumMod val="60000"/>
                  <a:lumOff val="40000"/>
                </a:schemeClr>
              </a:solidFill>
            </a:rPr>
            <a:t>CDBG Overview</a:t>
          </a:r>
        </a:p>
      </dgm:t>
    </dgm:pt>
    <dgm:pt modelId="{36659573-BBC0-445F-B265-9CCDD702ECE0}" type="parTrans" cxnId="{B38DD13E-0F0A-47D8-B4FF-98B6414FCF6A}">
      <dgm:prSet/>
      <dgm:spPr/>
      <dgm:t>
        <a:bodyPr/>
        <a:lstStyle/>
        <a:p>
          <a:endParaRPr lang="en-US"/>
        </a:p>
      </dgm:t>
    </dgm:pt>
    <dgm:pt modelId="{8C56CF3D-775C-4EA3-BFE8-A5F7F3CB6E5A}" type="sibTrans" cxnId="{B38DD13E-0F0A-47D8-B4FF-98B6414FCF6A}">
      <dgm:prSet/>
      <dgm:spPr/>
      <dgm:t>
        <a:bodyPr/>
        <a:lstStyle/>
        <a:p>
          <a:endParaRPr lang="en-US"/>
        </a:p>
      </dgm:t>
    </dgm:pt>
    <dgm:pt modelId="{1B780F12-D37F-4675-93C7-3818A6DD8938}">
      <dgm:prSet phldrT="[Text]" custT="1"/>
      <dgm:spPr>
        <a:solidFill>
          <a:srgbClr val="FFC000"/>
        </a:solidFill>
        <a:ln>
          <a:solidFill>
            <a:schemeClr val="tx1"/>
          </a:solidFill>
        </a:ln>
      </dgm:spPr>
      <dgm:t>
        <a:bodyPr/>
        <a:lstStyle/>
        <a:p>
          <a:r>
            <a:rPr lang="en-US" sz="1800" b="1" dirty="0">
              <a:solidFill>
                <a:schemeClr val="tx1">
                  <a:lumMod val="95000"/>
                  <a:lumOff val="5000"/>
                </a:schemeClr>
              </a:solidFill>
            </a:rPr>
            <a:t>Financial Responsibility </a:t>
          </a:r>
        </a:p>
      </dgm:t>
    </dgm:pt>
    <dgm:pt modelId="{BA806B4B-49F0-47EC-A175-1553AA7CEBE2}" type="parTrans" cxnId="{A98E7E91-16AE-4A30-97C6-82304F7C1131}">
      <dgm:prSet/>
      <dgm:spPr/>
      <dgm:t>
        <a:bodyPr/>
        <a:lstStyle/>
        <a:p>
          <a:endParaRPr lang="en-US"/>
        </a:p>
      </dgm:t>
    </dgm:pt>
    <dgm:pt modelId="{A657C08D-C0FA-4BF3-AC5D-FE6AA70D6D78}" type="sibTrans" cxnId="{A98E7E91-16AE-4A30-97C6-82304F7C1131}">
      <dgm:prSet/>
      <dgm:spPr/>
      <dgm:t>
        <a:bodyPr/>
        <a:lstStyle/>
        <a:p>
          <a:endParaRPr lang="en-US"/>
        </a:p>
      </dgm:t>
    </dgm:pt>
    <dgm:pt modelId="{BA156932-9EF7-4007-BFB1-D23A109A4E12}">
      <dgm:prSet phldrT="[Text]" custT="1"/>
      <dgm:spPr>
        <a:ln>
          <a:solidFill>
            <a:schemeClr val="tx1"/>
          </a:solidFill>
        </a:ln>
      </dgm:spPr>
      <dgm:t>
        <a:bodyPr/>
        <a:lstStyle/>
        <a:p>
          <a:r>
            <a:rPr lang="en-US" sz="1800" b="1" dirty="0"/>
            <a:t>Monthly Monitoring Reports</a:t>
          </a:r>
        </a:p>
      </dgm:t>
    </dgm:pt>
    <dgm:pt modelId="{4EB548D4-B971-43E6-B8D9-8274DF25AF7B}" type="parTrans" cxnId="{599B37A5-7D17-443C-983B-A2CCE5AB7DDA}">
      <dgm:prSet/>
      <dgm:spPr/>
      <dgm:t>
        <a:bodyPr/>
        <a:lstStyle/>
        <a:p>
          <a:endParaRPr lang="en-US"/>
        </a:p>
      </dgm:t>
    </dgm:pt>
    <dgm:pt modelId="{6E89DCED-8807-4148-8B80-516EA0CEEF00}" type="sibTrans" cxnId="{599B37A5-7D17-443C-983B-A2CCE5AB7DDA}">
      <dgm:prSet/>
      <dgm:spPr/>
      <dgm:t>
        <a:bodyPr/>
        <a:lstStyle/>
        <a:p>
          <a:endParaRPr lang="en-US"/>
        </a:p>
      </dgm:t>
    </dgm:pt>
    <dgm:pt modelId="{9B93100A-521D-4116-AD16-40CDBFFB0EB0}" type="pres">
      <dgm:prSet presAssocID="{E0E785AA-699D-4637-81A1-A87A43DF9655}" presName="Name0" presStyleCnt="0">
        <dgm:presLayoutVars>
          <dgm:chMax val="1"/>
          <dgm:chPref val="1"/>
          <dgm:dir/>
          <dgm:animOne val="branch"/>
          <dgm:animLvl val="lvl"/>
        </dgm:presLayoutVars>
      </dgm:prSet>
      <dgm:spPr/>
    </dgm:pt>
    <dgm:pt modelId="{98F6F5FE-5B6D-4291-BD56-BB8C7589B868}" type="pres">
      <dgm:prSet presAssocID="{5BBC214E-2AF2-4A9C-8FD9-7C7EC352C2B8}" presName="singleCycle" presStyleCnt="0"/>
      <dgm:spPr/>
    </dgm:pt>
    <dgm:pt modelId="{ECA52DC4-D540-42C3-844A-1473E4CE60B1}" type="pres">
      <dgm:prSet presAssocID="{5BBC214E-2AF2-4A9C-8FD9-7C7EC352C2B8}" presName="singleCenter" presStyleLbl="node1" presStyleIdx="0" presStyleCnt="7" custScaleX="144568">
        <dgm:presLayoutVars>
          <dgm:chMax val="7"/>
          <dgm:chPref val="7"/>
        </dgm:presLayoutVars>
      </dgm:prSet>
      <dgm:spPr/>
    </dgm:pt>
    <dgm:pt modelId="{450F8F16-A791-4242-9ECD-55172D5CD35B}" type="pres">
      <dgm:prSet presAssocID="{F46F3E37-E59A-49BE-880C-6D78EDB07292}" presName="Name56" presStyleLbl="parChTrans1D2" presStyleIdx="0" presStyleCnt="6"/>
      <dgm:spPr/>
    </dgm:pt>
    <dgm:pt modelId="{C52F87CA-A6BF-4BA8-8388-2A94C2131E11}" type="pres">
      <dgm:prSet presAssocID="{20FBE541-553E-4A92-B926-76568BFE59F3}" presName="text0" presStyleLbl="node1" presStyleIdx="1" presStyleCnt="7" custScaleX="147868">
        <dgm:presLayoutVars>
          <dgm:bulletEnabled val="1"/>
        </dgm:presLayoutVars>
      </dgm:prSet>
      <dgm:spPr/>
    </dgm:pt>
    <dgm:pt modelId="{D4E19E33-E20B-4B17-BEDA-09C60CF69732}" type="pres">
      <dgm:prSet presAssocID="{125D1DBC-287D-4C13-9754-A4EF83577D65}" presName="Name56" presStyleLbl="parChTrans1D2" presStyleIdx="1" presStyleCnt="6"/>
      <dgm:spPr/>
    </dgm:pt>
    <dgm:pt modelId="{755D03EA-9FB8-4425-B8B9-A90C2DF8B569}" type="pres">
      <dgm:prSet presAssocID="{CAD063C8-5F30-4A6A-85DD-85D152FD0DA2}" presName="text0" presStyleLbl="node1" presStyleIdx="2" presStyleCnt="7" custScaleX="147497" custRadScaleRad="136730" custRadScaleInc="188089">
        <dgm:presLayoutVars>
          <dgm:bulletEnabled val="1"/>
        </dgm:presLayoutVars>
      </dgm:prSet>
      <dgm:spPr/>
    </dgm:pt>
    <dgm:pt modelId="{CBD6EF70-F741-46BD-BC40-E46CD898C03A}" type="pres">
      <dgm:prSet presAssocID="{E09018F4-6B66-41C3-9F8F-AC00AAA8070A}" presName="Name56" presStyleLbl="parChTrans1D2" presStyleIdx="2" presStyleCnt="6"/>
      <dgm:spPr/>
    </dgm:pt>
    <dgm:pt modelId="{AB0140D5-C20F-416B-812D-C4AEB1EA1C93}" type="pres">
      <dgm:prSet presAssocID="{75CD7AFD-5312-4C7B-A768-8428CE9356C0}" presName="text0" presStyleLbl="node1" presStyleIdx="3" presStyleCnt="7" custScaleX="147867" custRadScaleRad="97113" custRadScaleInc="202612">
        <dgm:presLayoutVars>
          <dgm:bulletEnabled val="1"/>
        </dgm:presLayoutVars>
      </dgm:prSet>
      <dgm:spPr/>
    </dgm:pt>
    <dgm:pt modelId="{D8869806-ADEA-4F06-8088-57E5CD184567}" type="pres">
      <dgm:prSet presAssocID="{4EB548D4-B971-43E6-B8D9-8274DF25AF7B}" presName="Name56" presStyleLbl="parChTrans1D2" presStyleIdx="3" presStyleCnt="6"/>
      <dgm:spPr/>
    </dgm:pt>
    <dgm:pt modelId="{A83E00CA-907F-45C7-92C0-B2A46DD1F297}" type="pres">
      <dgm:prSet presAssocID="{BA156932-9EF7-4007-BFB1-D23A109A4E12}" presName="text0" presStyleLbl="node1" presStyleIdx="4" presStyleCnt="7" custScaleX="147867" custRadScaleRad="140745" custRadScaleInc="392364">
        <dgm:presLayoutVars>
          <dgm:bulletEnabled val="1"/>
        </dgm:presLayoutVars>
      </dgm:prSet>
      <dgm:spPr/>
    </dgm:pt>
    <dgm:pt modelId="{A86B9E6E-9AC4-4BA6-A975-2DEF3DAC1FBD}" type="pres">
      <dgm:prSet presAssocID="{BA806B4B-49F0-47EC-A175-1553AA7CEBE2}" presName="Name56" presStyleLbl="parChTrans1D2" presStyleIdx="4" presStyleCnt="6"/>
      <dgm:spPr/>
    </dgm:pt>
    <dgm:pt modelId="{2BAD19C6-0EB1-4E83-BB1A-DA504A0A5C9F}" type="pres">
      <dgm:prSet presAssocID="{1B780F12-D37F-4675-93C7-3818A6DD8938}" presName="text0" presStyleLbl="node1" presStyleIdx="5" presStyleCnt="7" custScaleX="147868" custRadScaleRad="134484" custRadScaleInc="21472">
        <dgm:presLayoutVars>
          <dgm:bulletEnabled val="1"/>
        </dgm:presLayoutVars>
      </dgm:prSet>
      <dgm:spPr/>
    </dgm:pt>
    <dgm:pt modelId="{BD0F32AD-57CC-412B-9B81-C8CED2280434}" type="pres">
      <dgm:prSet presAssocID="{36659573-BBC0-445F-B265-9CCDD702ECE0}" presName="Name56" presStyleLbl="parChTrans1D2" presStyleIdx="5" presStyleCnt="6"/>
      <dgm:spPr/>
    </dgm:pt>
    <dgm:pt modelId="{0B8B66CD-E758-4BBF-ACBB-293223ED7E05}" type="pres">
      <dgm:prSet presAssocID="{EC07D130-7E07-4C16-9756-4BF39996BC4C}" presName="text0" presStyleLbl="node1" presStyleIdx="6" presStyleCnt="7" custScaleX="147868" custRadScaleRad="136510" custRadScaleInc="408513">
        <dgm:presLayoutVars>
          <dgm:bulletEnabled val="1"/>
        </dgm:presLayoutVars>
      </dgm:prSet>
      <dgm:spPr/>
    </dgm:pt>
  </dgm:ptLst>
  <dgm:cxnLst>
    <dgm:cxn modelId="{EA055E04-6DFF-4C06-AA28-ACB30CF39620}" type="presOf" srcId="{20FBE541-553E-4A92-B926-76568BFE59F3}" destId="{C52F87CA-A6BF-4BA8-8388-2A94C2131E11}" srcOrd="0" destOrd="0" presId="urn:microsoft.com/office/officeart/2008/layout/RadialCluster"/>
    <dgm:cxn modelId="{59E2792B-D85D-4820-8935-8193C277A564}" type="presOf" srcId="{BA806B4B-49F0-47EC-A175-1553AA7CEBE2}" destId="{A86B9E6E-9AC4-4BA6-A975-2DEF3DAC1FBD}" srcOrd="0" destOrd="0" presId="urn:microsoft.com/office/officeart/2008/layout/RadialCluster"/>
    <dgm:cxn modelId="{B38DD13E-0F0A-47D8-B4FF-98B6414FCF6A}" srcId="{5BBC214E-2AF2-4A9C-8FD9-7C7EC352C2B8}" destId="{EC07D130-7E07-4C16-9756-4BF39996BC4C}" srcOrd="5" destOrd="0" parTransId="{36659573-BBC0-445F-B265-9CCDD702ECE0}" sibTransId="{8C56CF3D-775C-4EA3-BFE8-A5F7F3CB6E5A}"/>
    <dgm:cxn modelId="{E1FCA950-B465-40A2-803D-F643BB5E90FA}" type="presOf" srcId="{E0E785AA-699D-4637-81A1-A87A43DF9655}" destId="{9B93100A-521D-4116-AD16-40CDBFFB0EB0}" srcOrd="0" destOrd="0" presId="urn:microsoft.com/office/officeart/2008/layout/RadialCluster"/>
    <dgm:cxn modelId="{1FF7CA71-372F-4828-B113-A091666FB97B}" type="presOf" srcId="{EC07D130-7E07-4C16-9756-4BF39996BC4C}" destId="{0B8B66CD-E758-4BBF-ACBB-293223ED7E05}" srcOrd="0" destOrd="0" presId="urn:microsoft.com/office/officeart/2008/layout/RadialCluster"/>
    <dgm:cxn modelId="{9A1D0253-F064-430B-8ACE-22B312B5F2B9}" type="presOf" srcId="{BA156932-9EF7-4007-BFB1-D23A109A4E12}" destId="{A83E00CA-907F-45C7-92C0-B2A46DD1F297}" srcOrd="0" destOrd="0" presId="urn:microsoft.com/office/officeart/2008/layout/RadialCluster"/>
    <dgm:cxn modelId="{9254AE78-7439-432A-A3DB-37BB0721F53E}" srcId="{5BBC214E-2AF2-4A9C-8FD9-7C7EC352C2B8}" destId="{20FBE541-553E-4A92-B926-76568BFE59F3}" srcOrd="0" destOrd="0" parTransId="{F46F3E37-E59A-49BE-880C-6D78EDB07292}" sibTransId="{A27D25DE-EEB8-4DFA-84E0-245348504E85}"/>
    <dgm:cxn modelId="{304D0A86-AE36-4C43-95A2-B629072A8DC7}" type="presOf" srcId="{36659573-BBC0-445F-B265-9CCDD702ECE0}" destId="{BD0F32AD-57CC-412B-9B81-C8CED2280434}" srcOrd="0" destOrd="0" presId="urn:microsoft.com/office/officeart/2008/layout/RadialCluster"/>
    <dgm:cxn modelId="{5BA2218F-CCB3-458F-ACFF-8B054B0579F6}" srcId="{5BBC214E-2AF2-4A9C-8FD9-7C7EC352C2B8}" destId="{CAD063C8-5F30-4A6A-85DD-85D152FD0DA2}" srcOrd="1" destOrd="0" parTransId="{125D1DBC-287D-4C13-9754-A4EF83577D65}" sibTransId="{5C726CB4-006D-4E36-B97E-191073F5555D}"/>
    <dgm:cxn modelId="{A98E7E91-16AE-4A30-97C6-82304F7C1131}" srcId="{5BBC214E-2AF2-4A9C-8FD9-7C7EC352C2B8}" destId="{1B780F12-D37F-4675-93C7-3818A6DD8938}" srcOrd="4" destOrd="0" parTransId="{BA806B4B-49F0-47EC-A175-1553AA7CEBE2}" sibTransId="{A657C08D-C0FA-4BF3-AC5D-FE6AA70D6D78}"/>
    <dgm:cxn modelId="{42874A92-11A6-453C-905C-64BF41353AC0}" type="presOf" srcId="{4EB548D4-B971-43E6-B8D9-8274DF25AF7B}" destId="{D8869806-ADEA-4F06-8088-57E5CD184567}" srcOrd="0" destOrd="0" presId="urn:microsoft.com/office/officeart/2008/layout/RadialCluster"/>
    <dgm:cxn modelId="{6A94A797-1001-464A-97AA-5B45AB07E438}" type="presOf" srcId="{5BBC214E-2AF2-4A9C-8FD9-7C7EC352C2B8}" destId="{ECA52DC4-D540-42C3-844A-1473E4CE60B1}" srcOrd="0" destOrd="0" presId="urn:microsoft.com/office/officeart/2008/layout/RadialCluster"/>
    <dgm:cxn modelId="{0AA7B897-7E91-49D7-BA6D-10885E1A60E8}" srcId="{E0E785AA-699D-4637-81A1-A87A43DF9655}" destId="{5BBC214E-2AF2-4A9C-8FD9-7C7EC352C2B8}" srcOrd="0" destOrd="0" parTransId="{1B611E4D-49B9-4CD0-BF5A-4745009472E9}" sibTransId="{620DE1A2-3817-44D2-989D-8D8C2ABFB2EF}"/>
    <dgm:cxn modelId="{599B37A5-7D17-443C-983B-A2CCE5AB7DDA}" srcId="{5BBC214E-2AF2-4A9C-8FD9-7C7EC352C2B8}" destId="{BA156932-9EF7-4007-BFB1-D23A109A4E12}" srcOrd="3" destOrd="0" parTransId="{4EB548D4-B971-43E6-B8D9-8274DF25AF7B}" sibTransId="{6E89DCED-8807-4148-8B80-516EA0CEEF00}"/>
    <dgm:cxn modelId="{BB3AECB0-7221-4DC1-A935-7E55AE7B1F3C}" type="presOf" srcId="{E09018F4-6B66-41C3-9F8F-AC00AAA8070A}" destId="{CBD6EF70-F741-46BD-BC40-E46CD898C03A}" srcOrd="0" destOrd="0" presId="urn:microsoft.com/office/officeart/2008/layout/RadialCluster"/>
    <dgm:cxn modelId="{97AD16C8-B260-4A8A-A47C-1F61D8E4D359}" type="presOf" srcId="{1B780F12-D37F-4675-93C7-3818A6DD8938}" destId="{2BAD19C6-0EB1-4E83-BB1A-DA504A0A5C9F}" srcOrd="0" destOrd="0" presId="urn:microsoft.com/office/officeart/2008/layout/RadialCluster"/>
    <dgm:cxn modelId="{26537CCD-7181-47C3-B452-EEA27B200EC6}" type="presOf" srcId="{F46F3E37-E59A-49BE-880C-6D78EDB07292}" destId="{450F8F16-A791-4242-9ECD-55172D5CD35B}" srcOrd="0" destOrd="0" presId="urn:microsoft.com/office/officeart/2008/layout/RadialCluster"/>
    <dgm:cxn modelId="{9975F8D5-2400-4E57-B5B2-5B787002EA18}" type="presOf" srcId="{CAD063C8-5F30-4A6A-85DD-85D152FD0DA2}" destId="{755D03EA-9FB8-4425-B8B9-A90C2DF8B569}" srcOrd="0" destOrd="0" presId="urn:microsoft.com/office/officeart/2008/layout/RadialCluster"/>
    <dgm:cxn modelId="{64B221DB-3902-486E-98E7-6C1CA51D5C73}" type="presOf" srcId="{75CD7AFD-5312-4C7B-A768-8428CE9356C0}" destId="{AB0140D5-C20F-416B-812D-C4AEB1EA1C93}" srcOrd="0" destOrd="0" presId="urn:microsoft.com/office/officeart/2008/layout/RadialCluster"/>
    <dgm:cxn modelId="{047B18E6-5856-49E6-A859-3CAE7E93909F}" srcId="{5BBC214E-2AF2-4A9C-8FD9-7C7EC352C2B8}" destId="{75CD7AFD-5312-4C7B-A768-8428CE9356C0}" srcOrd="2" destOrd="0" parTransId="{E09018F4-6B66-41C3-9F8F-AC00AAA8070A}" sibTransId="{FC70D2A2-8691-4386-B771-0A793532762E}"/>
    <dgm:cxn modelId="{24C2D9FC-858D-4F69-B179-7DA2DECF8892}" type="presOf" srcId="{125D1DBC-287D-4C13-9754-A4EF83577D65}" destId="{D4E19E33-E20B-4B17-BEDA-09C60CF69732}" srcOrd="0" destOrd="0" presId="urn:microsoft.com/office/officeart/2008/layout/RadialCluster"/>
    <dgm:cxn modelId="{364EAA2C-EF88-4CF4-AE50-22E1ACA55CE5}" type="presParOf" srcId="{9B93100A-521D-4116-AD16-40CDBFFB0EB0}" destId="{98F6F5FE-5B6D-4291-BD56-BB8C7589B868}" srcOrd="0" destOrd="0" presId="urn:microsoft.com/office/officeart/2008/layout/RadialCluster"/>
    <dgm:cxn modelId="{0B704F04-5A72-4D99-917A-4E7CB0B6AEF8}" type="presParOf" srcId="{98F6F5FE-5B6D-4291-BD56-BB8C7589B868}" destId="{ECA52DC4-D540-42C3-844A-1473E4CE60B1}" srcOrd="0" destOrd="0" presId="urn:microsoft.com/office/officeart/2008/layout/RadialCluster"/>
    <dgm:cxn modelId="{9D314C6A-85F8-4718-BEF2-D7B78473E825}" type="presParOf" srcId="{98F6F5FE-5B6D-4291-BD56-BB8C7589B868}" destId="{450F8F16-A791-4242-9ECD-55172D5CD35B}" srcOrd="1" destOrd="0" presId="urn:microsoft.com/office/officeart/2008/layout/RadialCluster"/>
    <dgm:cxn modelId="{6A26D4E6-2A87-4F50-AB2E-671E697ACE18}" type="presParOf" srcId="{98F6F5FE-5B6D-4291-BD56-BB8C7589B868}" destId="{C52F87CA-A6BF-4BA8-8388-2A94C2131E11}" srcOrd="2" destOrd="0" presId="urn:microsoft.com/office/officeart/2008/layout/RadialCluster"/>
    <dgm:cxn modelId="{7831A2A7-BC00-4297-A3BE-FF68D26397D7}" type="presParOf" srcId="{98F6F5FE-5B6D-4291-BD56-BB8C7589B868}" destId="{D4E19E33-E20B-4B17-BEDA-09C60CF69732}" srcOrd="3" destOrd="0" presId="urn:microsoft.com/office/officeart/2008/layout/RadialCluster"/>
    <dgm:cxn modelId="{139A235D-D130-426F-B4D5-4C498EFE0852}" type="presParOf" srcId="{98F6F5FE-5B6D-4291-BD56-BB8C7589B868}" destId="{755D03EA-9FB8-4425-B8B9-A90C2DF8B569}" srcOrd="4" destOrd="0" presId="urn:microsoft.com/office/officeart/2008/layout/RadialCluster"/>
    <dgm:cxn modelId="{EF35629A-DD92-40CE-B7C9-218983300578}" type="presParOf" srcId="{98F6F5FE-5B6D-4291-BD56-BB8C7589B868}" destId="{CBD6EF70-F741-46BD-BC40-E46CD898C03A}" srcOrd="5" destOrd="0" presId="urn:microsoft.com/office/officeart/2008/layout/RadialCluster"/>
    <dgm:cxn modelId="{01925160-5561-4C83-8422-5078587BEBD2}" type="presParOf" srcId="{98F6F5FE-5B6D-4291-BD56-BB8C7589B868}" destId="{AB0140D5-C20F-416B-812D-C4AEB1EA1C93}" srcOrd="6" destOrd="0" presId="urn:microsoft.com/office/officeart/2008/layout/RadialCluster"/>
    <dgm:cxn modelId="{BDD63FF4-36F9-4037-BF9E-75FA86F223A0}" type="presParOf" srcId="{98F6F5FE-5B6D-4291-BD56-BB8C7589B868}" destId="{D8869806-ADEA-4F06-8088-57E5CD184567}" srcOrd="7" destOrd="0" presId="urn:microsoft.com/office/officeart/2008/layout/RadialCluster"/>
    <dgm:cxn modelId="{E8CCECA5-6F40-4DCB-84FE-F52B8A80512D}" type="presParOf" srcId="{98F6F5FE-5B6D-4291-BD56-BB8C7589B868}" destId="{A83E00CA-907F-45C7-92C0-B2A46DD1F297}" srcOrd="8" destOrd="0" presId="urn:microsoft.com/office/officeart/2008/layout/RadialCluster"/>
    <dgm:cxn modelId="{52BD9D67-9800-4142-8C76-A80984CB3CF7}" type="presParOf" srcId="{98F6F5FE-5B6D-4291-BD56-BB8C7589B868}" destId="{A86B9E6E-9AC4-4BA6-A975-2DEF3DAC1FBD}" srcOrd="9" destOrd="0" presId="urn:microsoft.com/office/officeart/2008/layout/RadialCluster"/>
    <dgm:cxn modelId="{0C0A23F3-A26E-493C-9B6C-E92739E454BA}" type="presParOf" srcId="{98F6F5FE-5B6D-4291-BD56-BB8C7589B868}" destId="{2BAD19C6-0EB1-4E83-BB1A-DA504A0A5C9F}" srcOrd="10" destOrd="0" presId="urn:microsoft.com/office/officeart/2008/layout/RadialCluster"/>
    <dgm:cxn modelId="{FDAFE973-9872-4F62-8551-B737AF401AE4}" type="presParOf" srcId="{98F6F5FE-5B6D-4291-BD56-BB8C7589B868}" destId="{BD0F32AD-57CC-412B-9B81-C8CED2280434}" srcOrd="11" destOrd="0" presId="urn:microsoft.com/office/officeart/2008/layout/RadialCluster"/>
    <dgm:cxn modelId="{0091013D-8961-42F1-B0B6-0A708EA43A5A}" type="presParOf" srcId="{98F6F5FE-5B6D-4291-BD56-BB8C7589B868}" destId="{0B8B66CD-E758-4BBF-ACBB-293223ED7E05}"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E785AA-699D-4637-81A1-A87A43DF9655}"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5BBC214E-2AF2-4A9C-8FD9-7C7EC352C2B8}">
      <dgm:prSet phldrT="[Text]" custT="1"/>
      <dgm:spPr>
        <a:ln>
          <a:solidFill>
            <a:schemeClr val="tx1"/>
          </a:solidFill>
        </a:ln>
      </dgm:spPr>
      <dgm:t>
        <a:bodyPr/>
        <a:lstStyle/>
        <a:p>
          <a:r>
            <a:rPr lang="en-US" sz="2200" b="1" dirty="0"/>
            <a:t>HUD Allocations CDBG and ESG</a:t>
          </a:r>
          <a:endParaRPr lang="en-US" sz="1800" b="1" dirty="0"/>
        </a:p>
      </dgm:t>
    </dgm:pt>
    <dgm:pt modelId="{1B611E4D-49B9-4CD0-BF5A-4745009472E9}" type="parTrans" cxnId="{0AA7B897-7E91-49D7-BA6D-10885E1A60E8}">
      <dgm:prSet/>
      <dgm:spPr/>
      <dgm:t>
        <a:bodyPr/>
        <a:lstStyle/>
        <a:p>
          <a:endParaRPr lang="en-US"/>
        </a:p>
      </dgm:t>
    </dgm:pt>
    <dgm:pt modelId="{620DE1A2-3817-44D2-989D-8D8C2ABFB2EF}" type="sibTrans" cxnId="{0AA7B897-7E91-49D7-BA6D-10885E1A60E8}">
      <dgm:prSet/>
      <dgm:spPr/>
      <dgm:t>
        <a:bodyPr/>
        <a:lstStyle/>
        <a:p>
          <a:endParaRPr lang="en-US"/>
        </a:p>
      </dgm:t>
    </dgm:pt>
    <dgm:pt modelId="{20FBE541-553E-4A92-B926-76568BFE59F3}">
      <dgm:prSet phldrT="[Text]" custT="1"/>
      <dgm:spPr>
        <a:solidFill>
          <a:schemeClr val="accent1"/>
        </a:solidFill>
        <a:ln>
          <a:solidFill>
            <a:schemeClr val="tx1"/>
          </a:solidFill>
        </a:ln>
      </dgm:spPr>
      <dgm:t>
        <a:bodyPr/>
        <a:lstStyle/>
        <a:p>
          <a:r>
            <a:rPr lang="en-US" sz="1800" b="1" dirty="0">
              <a:solidFill>
                <a:schemeClr val="accent4">
                  <a:lumMod val="60000"/>
                  <a:lumOff val="40000"/>
                </a:schemeClr>
              </a:solidFill>
            </a:rPr>
            <a:t>Timeline (ONGOING)</a:t>
          </a:r>
        </a:p>
      </dgm:t>
    </dgm:pt>
    <dgm:pt modelId="{F46F3E37-E59A-49BE-880C-6D78EDB07292}" type="parTrans" cxnId="{9254AE78-7439-432A-A3DB-37BB0721F53E}">
      <dgm:prSet/>
      <dgm:spPr/>
      <dgm:t>
        <a:bodyPr/>
        <a:lstStyle/>
        <a:p>
          <a:endParaRPr lang="en-US"/>
        </a:p>
      </dgm:t>
    </dgm:pt>
    <dgm:pt modelId="{A27D25DE-EEB8-4DFA-84E0-245348504E85}" type="sibTrans" cxnId="{9254AE78-7439-432A-A3DB-37BB0721F53E}">
      <dgm:prSet/>
      <dgm:spPr/>
      <dgm:t>
        <a:bodyPr/>
        <a:lstStyle/>
        <a:p>
          <a:endParaRPr lang="en-US"/>
        </a:p>
      </dgm:t>
    </dgm:pt>
    <dgm:pt modelId="{CAD063C8-5F30-4A6A-85DD-85D152FD0DA2}">
      <dgm:prSet phldrT="[Text]" custT="1"/>
      <dgm:spPr>
        <a:solidFill>
          <a:schemeClr val="accent1"/>
        </a:solidFill>
        <a:ln>
          <a:solidFill>
            <a:schemeClr val="tx1"/>
          </a:solidFill>
        </a:ln>
      </dgm:spPr>
      <dgm:t>
        <a:bodyPr/>
        <a:lstStyle/>
        <a:p>
          <a:r>
            <a:rPr lang="en-US" sz="1800" b="1" dirty="0">
              <a:solidFill>
                <a:schemeClr val="accent4">
                  <a:lumMod val="60000"/>
                  <a:lumOff val="40000"/>
                </a:schemeClr>
              </a:solidFill>
            </a:rPr>
            <a:t>ESG Overview</a:t>
          </a:r>
        </a:p>
      </dgm:t>
    </dgm:pt>
    <dgm:pt modelId="{125D1DBC-287D-4C13-9754-A4EF83577D65}" type="parTrans" cxnId="{5BA2218F-CCB3-458F-ACFF-8B054B0579F6}">
      <dgm:prSet/>
      <dgm:spPr/>
      <dgm:t>
        <a:bodyPr/>
        <a:lstStyle/>
        <a:p>
          <a:endParaRPr lang="en-US"/>
        </a:p>
      </dgm:t>
    </dgm:pt>
    <dgm:pt modelId="{5C726CB4-006D-4E36-B97E-191073F5555D}" type="sibTrans" cxnId="{5BA2218F-CCB3-458F-ACFF-8B054B0579F6}">
      <dgm:prSet/>
      <dgm:spPr/>
      <dgm:t>
        <a:bodyPr/>
        <a:lstStyle/>
        <a:p>
          <a:endParaRPr lang="en-US"/>
        </a:p>
      </dgm:t>
    </dgm:pt>
    <dgm:pt modelId="{75CD7AFD-5312-4C7B-A768-8428CE9356C0}">
      <dgm:prSet phldrT="[Text]" custT="1"/>
      <dgm:spPr>
        <a:solidFill>
          <a:schemeClr val="accent1"/>
        </a:solidFill>
        <a:ln>
          <a:solidFill>
            <a:schemeClr val="tx1"/>
          </a:solidFill>
        </a:ln>
      </dgm:spPr>
      <dgm:t>
        <a:bodyPr/>
        <a:lstStyle/>
        <a:p>
          <a:r>
            <a:rPr lang="en-US" sz="1800" b="1" dirty="0">
              <a:solidFill>
                <a:schemeClr val="accent4">
                  <a:lumMod val="60000"/>
                  <a:lumOff val="40000"/>
                </a:schemeClr>
              </a:solidFill>
            </a:rPr>
            <a:t>Proposals</a:t>
          </a:r>
          <a:r>
            <a:rPr lang="en-US" sz="1300" dirty="0"/>
            <a:t> </a:t>
          </a:r>
        </a:p>
      </dgm:t>
    </dgm:pt>
    <dgm:pt modelId="{E09018F4-6B66-41C3-9F8F-AC00AAA8070A}" type="parTrans" cxnId="{047B18E6-5856-49E6-A859-3CAE7E93909F}">
      <dgm:prSet/>
      <dgm:spPr/>
      <dgm:t>
        <a:bodyPr/>
        <a:lstStyle/>
        <a:p>
          <a:endParaRPr lang="en-US"/>
        </a:p>
      </dgm:t>
    </dgm:pt>
    <dgm:pt modelId="{FC70D2A2-8691-4386-B771-0A793532762E}" type="sibTrans" cxnId="{047B18E6-5856-49E6-A859-3CAE7E93909F}">
      <dgm:prSet/>
      <dgm:spPr/>
      <dgm:t>
        <a:bodyPr/>
        <a:lstStyle/>
        <a:p>
          <a:endParaRPr lang="en-US"/>
        </a:p>
      </dgm:t>
    </dgm:pt>
    <dgm:pt modelId="{EC07D130-7E07-4C16-9756-4BF39996BC4C}">
      <dgm:prSet phldrT="[Text]" custT="1"/>
      <dgm:spPr>
        <a:solidFill>
          <a:schemeClr val="accent1"/>
        </a:solidFill>
        <a:ln>
          <a:solidFill>
            <a:schemeClr val="tx1"/>
          </a:solidFill>
        </a:ln>
      </dgm:spPr>
      <dgm:t>
        <a:bodyPr/>
        <a:lstStyle/>
        <a:p>
          <a:r>
            <a:rPr lang="en-US" sz="1800" b="1" dirty="0">
              <a:solidFill>
                <a:schemeClr val="accent4">
                  <a:lumMod val="60000"/>
                  <a:lumOff val="40000"/>
                </a:schemeClr>
              </a:solidFill>
            </a:rPr>
            <a:t>CDBG Overview</a:t>
          </a:r>
        </a:p>
      </dgm:t>
    </dgm:pt>
    <dgm:pt modelId="{36659573-BBC0-445F-B265-9CCDD702ECE0}" type="parTrans" cxnId="{B38DD13E-0F0A-47D8-B4FF-98B6414FCF6A}">
      <dgm:prSet/>
      <dgm:spPr/>
      <dgm:t>
        <a:bodyPr/>
        <a:lstStyle/>
        <a:p>
          <a:endParaRPr lang="en-US"/>
        </a:p>
      </dgm:t>
    </dgm:pt>
    <dgm:pt modelId="{8C56CF3D-775C-4EA3-BFE8-A5F7F3CB6E5A}" type="sibTrans" cxnId="{B38DD13E-0F0A-47D8-B4FF-98B6414FCF6A}">
      <dgm:prSet/>
      <dgm:spPr/>
      <dgm:t>
        <a:bodyPr/>
        <a:lstStyle/>
        <a:p>
          <a:endParaRPr lang="en-US"/>
        </a:p>
      </dgm:t>
    </dgm:pt>
    <dgm:pt modelId="{1B780F12-D37F-4675-93C7-3818A6DD8938}">
      <dgm:prSet phldrT="[Text]" custT="1"/>
      <dgm:spPr>
        <a:ln>
          <a:solidFill>
            <a:schemeClr val="tx1"/>
          </a:solidFill>
        </a:ln>
      </dgm:spPr>
      <dgm:t>
        <a:bodyPr/>
        <a:lstStyle/>
        <a:p>
          <a:r>
            <a:rPr lang="en-US" sz="1800" b="1" dirty="0">
              <a:solidFill>
                <a:schemeClr val="accent4">
                  <a:lumMod val="60000"/>
                  <a:lumOff val="40000"/>
                </a:schemeClr>
              </a:solidFill>
            </a:rPr>
            <a:t>Financial Responsibility </a:t>
          </a:r>
        </a:p>
      </dgm:t>
    </dgm:pt>
    <dgm:pt modelId="{BA806B4B-49F0-47EC-A175-1553AA7CEBE2}" type="parTrans" cxnId="{A98E7E91-16AE-4A30-97C6-82304F7C1131}">
      <dgm:prSet/>
      <dgm:spPr/>
      <dgm:t>
        <a:bodyPr/>
        <a:lstStyle/>
        <a:p>
          <a:endParaRPr lang="en-US"/>
        </a:p>
      </dgm:t>
    </dgm:pt>
    <dgm:pt modelId="{A657C08D-C0FA-4BF3-AC5D-FE6AA70D6D78}" type="sibTrans" cxnId="{A98E7E91-16AE-4A30-97C6-82304F7C1131}">
      <dgm:prSet/>
      <dgm:spPr/>
      <dgm:t>
        <a:bodyPr/>
        <a:lstStyle/>
        <a:p>
          <a:endParaRPr lang="en-US"/>
        </a:p>
      </dgm:t>
    </dgm:pt>
    <dgm:pt modelId="{BA156932-9EF7-4007-BFB1-D23A109A4E12}">
      <dgm:prSet phldrT="[Text]" custT="1"/>
      <dgm:spPr>
        <a:solidFill>
          <a:srgbClr val="FFC000"/>
        </a:solidFill>
        <a:ln>
          <a:solidFill>
            <a:schemeClr val="tx1"/>
          </a:solidFill>
        </a:ln>
      </dgm:spPr>
      <dgm:t>
        <a:bodyPr/>
        <a:lstStyle/>
        <a:p>
          <a:r>
            <a:rPr lang="en-US" sz="1800" b="1" dirty="0">
              <a:solidFill>
                <a:schemeClr val="tx1"/>
              </a:solidFill>
            </a:rPr>
            <a:t>Monthly Monitoring Reports</a:t>
          </a:r>
        </a:p>
      </dgm:t>
    </dgm:pt>
    <dgm:pt modelId="{4EB548D4-B971-43E6-B8D9-8274DF25AF7B}" type="parTrans" cxnId="{599B37A5-7D17-443C-983B-A2CCE5AB7DDA}">
      <dgm:prSet/>
      <dgm:spPr/>
      <dgm:t>
        <a:bodyPr/>
        <a:lstStyle/>
        <a:p>
          <a:endParaRPr lang="en-US"/>
        </a:p>
      </dgm:t>
    </dgm:pt>
    <dgm:pt modelId="{6E89DCED-8807-4148-8B80-516EA0CEEF00}" type="sibTrans" cxnId="{599B37A5-7D17-443C-983B-A2CCE5AB7DDA}">
      <dgm:prSet/>
      <dgm:spPr/>
      <dgm:t>
        <a:bodyPr/>
        <a:lstStyle/>
        <a:p>
          <a:endParaRPr lang="en-US"/>
        </a:p>
      </dgm:t>
    </dgm:pt>
    <dgm:pt modelId="{9B93100A-521D-4116-AD16-40CDBFFB0EB0}" type="pres">
      <dgm:prSet presAssocID="{E0E785AA-699D-4637-81A1-A87A43DF9655}" presName="Name0" presStyleCnt="0">
        <dgm:presLayoutVars>
          <dgm:chMax val="1"/>
          <dgm:chPref val="1"/>
          <dgm:dir/>
          <dgm:animOne val="branch"/>
          <dgm:animLvl val="lvl"/>
        </dgm:presLayoutVars>
      </dgm:prSet>
      <dgm:spPr/>
    </dgm:pt>
    <dgm:pt modelId="{98F6F5FE-5B6D-4291-BD56-BB8C7589B868}" type="pres">
      <dgm:prSet presAssocID="{5BBC214E-2AF2-4A9C-8FD9-7C7EC352C2B8}" presName="singleCycle" presStyleCnt="0"/>
      <dgm:spPr/>
    </dgm:pt>
    <dgm:pt modelId="{ECA52DC4-D540-42C3-844A-1473E4CE60B1}" type="pres">
      <dgm:prSet presAssocID="{5BBC214E-2AF2-4A9C-8FD9-7C7EC352C2B8}" presName="singleCenter" presStyleLbl="node1" presStyleIdx="0" presStyleCnt="7" custScaleX="144568">
        <dgm:presLayoutVars>
          <dgm:chMax val="7"/>
          <dgm:chPref val="7"/>
        </dgm:presLayoutVars>
      </dgm:prSet>
      <dgm:spPr/>
    </dgm:pt>
    <dgm:pt modelId="{450F8F16-A791-4242-9ECD-55172D5CD35B}" type="pres">
      <dgm:prSet presAssocID="{F46F3E37-E59A-49BE-880C-6D78EDB07292}" presName="Name56" presStyleLbl="parChTrans1D2" presStyleIdx="0" presStyleCnt="6"/>
      <dgm:spPr/>
    </dgm:pt>
    <dgm:pt modelId="{C52F87CA-A6BF-4BA8-8388-2A94C2131E11}" type="pres">
      <dgm:prSet presAssocID="{20FBE541-553E-4A92-B926-76568BFE59F3}" presName="text0" presStyleLbl="node1" presStyleIdx="1" presStyleCnt="7" custScaleX="147868">
        <dgm:presLayoutVars>
          <dgm:bulletEnabled val="1"/>
        </dgm:presLayoutVars>
      </dgm:prSet>
      <dgm:spPr/>
    </dgm:pt>
    <dgm:pt modelId="{D4E19E33-E20B-4B17-BEDA-09C60CF69732}" type="pres">
      <dgm:prSet presAssocID="{125D1DBC-287D-4C13-9754-A4EF83577D65}" presName="Name56" presStyleLbl="parChTrans1D2" presStyleIdx="1" presStyleCnt="6"/>
      <dgm:spPr/>
    </dgm:pt>
    <dgm:pt modelId="{755D03EA-9FB8-4425-B8B9-A90C2DF8B569}" type="pres">
      <dgm:prSet presAssocID="{CAD063C8-5F30-4A6A-85DD-85D152FD0DA2}" presName="text0" presStyleLbl="node1" presStyleIdx="2" presStyleCnt="7" custScaleX="147497" custRadScaleRad="136730" custRadScaleInc="188089">
        <dgm:presLayoutVars>
          <dgm:bulletEnabled val="1"/>
        </dgm:presLayoutVars>
      </dgm:prSet>
      <dgm:spPr/>
    </dgm:pt>
    <dgm:pt modelId="{CBD6EF70-F741-46BD-BC40-E46CD898C03A}" type="pres">
      <dgm:prSet presAssocID="{E09018F4-6B66-41C3-9F8F-AC00AAA8070A}" presName="Name56" presStyleLbl="parChTrans1D2" presStyleIdx="2" presStyleCnt="6"/>
      <dgm:spPr/>
    </dgm:pt>
    <dgm:pt modelId="{AB0140D5-C20F-416B-812D-C4AEB1EA1C93}" type="pres">
      <dgm:prSet presAssocID="{75CD7AFD-5312-4C7B-A768-8428CE9356C0}" presName="text0" presStyleLbl="node1" presStyleIdx="3" presStyleCnt="7" custScaleX="147867" custRadScaleRad="97113" custRadScaleInc="202612">
        <dgm:presLayoutVars>
          <dgm:bulletEnabled val="1"/>
        </dgm:presLayoutVars>
      </dgm:prSet>
      <dgm:spPr/>
    </dgm:pt>
    <dgm:pt modelId="{D8869806-ADEA-4F06-8088-57E5CD184567}" type="pres">
      <dgm:prSet presAssocID="{4EB548D4-B971-43E6-B8D9-8274DF25AF7B}" presName="Name56" presStyleLbl="parChTrans1D2" presStyleIdx="3" presStyleCnt="6"/>
      <dgm:spPr/>
    </dgm:pt>
    <dgm:pt modelId="{A83E00CA-907F-45C7-92C0-B2A46DD1F297}" type="pres">
      <dgm:prSet presAssocID="{BA156932-9EF7-4007-BFB1-D23A109A4E12}" presName="text0" presStyleLbl="node1" presStyleIdx="4" presStyleCnt="7" custScaleX="147867" custRadScaleRad="140745" custRadScaleInc="392364">
        <dgm:presLayoutVars>
          <dgm:bulletEnabled val="1"/>
        </dgm:presLayoutVars>
      </dgm:prSet>
      <dgm:spPr/>
    </dgm:pt>
    <dgm:pt modelId="{A86B9E6E-9AC4-4BA6-A975-2DEF3DAC1FBD}" type="pres">
      <dgm:prSet presAssocID="{BA806B4B-49F0-47EC-A175-1553AA7CEBE2}" presName="Name56" presStyleLbl="parChTrans1D2" presStyleIdx="4" presStyleCnt="6"/>
      <dgm:spPr/>
    </dgm:pt>
    <dgm:pt modelId="{2BAD19C6-0EB1-4E83-BB1A-DA504A0A5C9F}" type="pres">
      <dgm:prSet presAssocID="{1B780F12-D37F-4675-93C7-3818A6DD8938}" presName="text0" presStyleLbl="node1" presStyleIdx="5" presStyleCnt="7" custScaleX="147868" custRadScaleRad="134484" custRadScaleInc="21472">
        <dgm:presLayoutVars>
          <dgm:bulletEnabled val="1"/>
        </dgm:presLayoutVars>
      </dgm:prSet>
      <dgm:spPr/>
    </dgm:pt>
    <dgm:pt modelId="{BD0F32AD-57CC-412B-9B81-C8CED2280434}" type="pres">
      <dgm:prSet presAssocID="{36659573-BBC0-445F-B265-9CCDD702ECE0}" presName="Name56" presStyleLbl="parChTrans1D2" presStyleIdx="5" presStyleCnt="6"/>
      <dgm:spPr/>
    </dgm:pt>
    <dgm:pt modelId="{0B8B66CD-E758-4BBF-ACBB-293223ED7E05}" type="pres">
      <dgm:prSet presAssocID="{EC07D130-7E07-4C16-9756-4BF39996BC4C}" presName="text0" presStyleLbl="node1" presStyleIdx="6" presStyleCnt="7" custScaleX="147868" custRadScaleRad="136510" custRadScaleInc="408513">
        <dgm:presLayoutVars>
          <dgm:bulletEnabled val="1"/>
        </dgm:presLayoutVars>
      </dgm:prSet>
      <dgm:spPr/>
    </dgm:pt>
  </dgm:ptLst>
  <dgm:cxnLst>
    <dgm:cxn modelId="{EA055E04-6DFF-4C06-AA28-ACB30CF39620}" type="presOf" srcId="{20FBE541-553E-4A92-B926-76568BFE59F3}" destId="{C52F87CA-A6BF-4BA8-8388-2A94C2131E11}" srcOrd="0" destOrd="0" presId="urn:microsoft.com/office/officeart/2008/layout/RadialCluster"/>
    <dgm:cxn modelId="{59E2792B-D85D-4820-8935-8193C277A564}" type="presOf" srcId="{BA806B4B-49F0-47EC-A175-1553AA7CEBE2}" destId="{A86B9E6E-9AC4-4BA6-A975-2DEF3DAC1FBD}" srcOrd="0" destOrd="0" presId="urn:microsoft.com/office/officeart/2008/layout/RadialCluster"/>
    <dgm:cxn modelId="{B38DD13E-0F0A-47D8-B4FF-98B6414FCF6A}" srcId="{5BBC214E-2AF2-4A9C-8FD9-7C7EC352C2B8}" destId="{EC07D130-7E07-4C16-9756-4BF39996BC4C}" srcOrd="5" destOrd="0" parTransId="{36659573-BBC0-445F-B265-9CCDD702ECE0}" sibTransId="{8C56CF3D-775C-4EA3-BFE8-A5F7F3CB6E5A}"/>
    <dgm:cxn modelId="{E1FCA950-B465-40A2-803D-F643BB5E90FA}" type="presOf" srcId="{E0E785AA-699D-4637-81A1-A87A43DF9655}" destId="{9B93100A-521D-4116-AD16-40CDBFFB0EB0}" srcOrd="0" destOrd="0" presId="urn:microsoft.com/office/officeart/2008/layout/RadialCluster"/>
    <dgm:cxn modelId="{1FF7CA71-372F-4828-B113-A091666FB97B}" type="presOf" srcId="{EC07D130-7E07-4C16-9756-4BF39996BC4C}" destId="{0B8B66CD-E758-4BBF-ACBB-293223ED7E05}" srcOrd="0" destOrd="0" presId="urn:microsoft.com/office/officeart/2008/layout/RadialCluster"/>
    <dgm:cxn modelId="{9A1D0253-F064-430B-8ACE-22B312B5F2B9}" type="presOf" srcId="{BA156932-9EF7-4007-BFB1-D23A109A4E12}" destId="{A83E00CA-907F-45C7-92C0-B2A46DD1F297}" srcOrd="0" destOrd="0" presId="urn:microsoft.com/office/officeart/2008/layout/RadialCluster"/>
    <dgm:cxn modelId="{9254AE78-7439-432A-A3DB-37BB0721F53E}" srcId="{5BBC214E-2AF2-4A9C-8FD9-7C7EC352C2B8}" destId="{20FBE541-553E-4A92-B926-76568BFE59F3}" srcOrd="0" destOrd="0" parTransId="{F46F3E37-E59A-49BE-880C-6D78EDB07292}" sibTransId="{A27D25DE-EEB8-4DFA-84E0-245348504E85}"/>
    <dgm:cxn modelId="{304D0A86-AE36-4C43-95A2-B629072A8DC7}" type="presOf" srcId="{36659573-BBC0-445F-B265-9CCDD702ECE0}" destId="{BD0F32AD-57CC-412B-9B81-C8CED2280434}" srcOrd="0" destOrd="0" presId="urn:microsoft.com/office/officeart/2008/layout/RadialCluster"/>
    <dgm:cxn modelId="{5BA2218F-CCB3-458F-ACFF-8B054B0579F6}" srcId="{5BBC214E-2AF2-4A9C-8FD9-7C7EC352C2B8}" destId="{CAD063C8-5F30-4A6A-85DD-85D152FD0DA2}" srcOrd="1" destOrd="0" parTransId="{125D1DBC-287D-4C13-9754-A4EF83577D65}" sibTransId="{5C726CB4-006D-4E36-B97E-191073F5555D}"/>
    <dgm:cxn modelId="{A98E7E91-16AE-4A30-97C6-82304F7C1131}" srcId="{5BBC214E-2AF2-4A9C-8FD9-7C7EC352C2B8}" destId="{1B780F12-D37F-4675-93C7-3818A6DD8938}" srcOrd="4" destOrd="0" parTransId="{BA806B4B-49F0-47EC-A175-1553AA7CEBE2}" sibTransId="{A657C08D-C0FA-4BF3-AC5D-FE6AA70D6D78}"/>
    <dgm:cxn modelId="{42874A92-11A6-453C-905C-64BF41353AC0}" type="presOf" srcId="{4EB548D4-B971-43E6-B8D9-8274DF25AF7B}" destId="{D8869806-ADEA-4F06-8088-57E5CD184567}" srcOrd="0" destOrd="0" presId="urn:microsoft.com/office/officeart/2008/layout/RadialCluster"/>
    <dgm:cxn modelId="{6A94A797-1001-464A-97AA-5B45AB07E438}" type="presOf" srcId="{5BBC214E-2AF2-4A9C-8FD9-7C7EC352C2B8}" destId="{ECA52DC4-D540-42C3-844A-1473E4CE60B1}" srcOrd="0" destOrd="0" presId="urn:microsoft.com/office/officeart/2008/layout/RadialCluster"/>
    <dgm:cxn modelId="{0AA7B897-7E91-49D7-BA6D-10885E1A60E8}" srcId="{E0E785AA-699D-4637-81A1-A87A43DF9655}" destId="{5BBC214E-2AF2-4A9C-8FD9-7C7EC352C2B8}" srcOrd="0" destOrd="0" parTransId="{1B611E4D-49B9-4CD0-BF5A-4745009472E9}" sibTransId="{620DE1A2-3817-44D2-989D-8D8C2ABFB2EF}"/>
    <dgm:cxn modelId="{599B37A5-7D17-443C-983B-A2CCE5AB7DDA}" srcId="{5BBC214E-2AF2-4A9C-8FD9-7C7EC352C2B8}" destId="{BA156932-9EF7-4007-BFB1-D23A109A4E12}" srcOrd="3" destOrd="0" parTransId="{4EB548D4-B971-43E6-B8D9-8274DF25AF7B}" sibTransId="{6E89DCED-8807-4148-8B80-516EA0CEEF00}"/>
    <dgm:cxn modelId="{BB3AECB0-7221-4DC1-A935-7E55AE7B1F3C}" type="presOf" srcId="{E09018F4-6B66-41C3-9F8F-AC00AAA8070A}" destId="{CBD6EF70-F741-46BD-BC40-E46CD898C03A}" srcOrd="0" destOrd="0" presId="urn:microsoft.com/office/officeart/2008/layout/RadialCluster"/>
    <dgm:cxn modelId="{97AD16C8-B260-4A8A-A47C-1F61D8E4D359}" type="presOf" srcId="{1B780F12-D37F-4675-93C7-3818A6DD8938}" destId="{2BAD19C6-0EB1-4E83-BB1A-DA504A0A5C9F}" srcOrd="0" destOrd="0" presId="urn:microsoft.com/office/officeart/2008/layout/RadialCluster"/>
    <dgm:cxn modelId="{26537CCD-7181-47C3-B452-EEA27B200EC6}" type="presOf" srcId="{F46F3E37-E59A-49BE-880C-6D78EDB07292}" destId="{450F8F16-A791-4242-9ECD-55172D5CD35B}" srcOrd="0" destOrd="0" presId="urn:microsoft.com/office/officeart/2008/layout/RadialCluster"/>
    <dgm:cxn modelId="{9975F8D5-2400-4E57-B5B2-5B787002EA18}" type="presOf" srcId="{CAD063C8-5F30-4A6A-85DD-85D152FD0DA2}" destId="{755D03EA-9FB8-4425-B8B9-A90C2DF8B569}" srcOrd="0" destOrd="0" presId="urn:microsoft.com/office/officeart/2008/layout/RadialCluster"/>
    <dgm:cxn modelId="{64B221DB-3902-486E-98E7-6C1CA51D5C73}" type="presOf" srcId="{75CD7AFD-5312-4C7B-A768-8428CE9356C0}" destId="{AB0140D5-C20F-416B-812D-C4AEB1EA1C93}" srcOrd="0" destOrd="0" presId="urn:microsoft.com/office/officeart/2008/layout/RadialCluster"/>
    <dgm:cxn modelId="{047B18E6-5856-49E6-A859-3CAE7E93909F}" srcId="{5BBC214E-2AF2-4A9C-8FD9-7C7EC352C2B8}" destId="{75CD7AFD-5312-4C7B-A768-8428CE9356C0}" srcOrd="2" destOrd="0" parTransId="{E09018F4-6B66-41C3-9F8F-AC00AAA8070A}" sibTransId="{FC70D2A2-8691-4386-B771-0A793532762E}"/>
    <dgm:cxn modelId="{24C2D9FC-858D-4F69-B179-7DA2DECF8892}" type="presOf" srcId="{125D1DBC-287D-4C13-9754-A4EF83577D65}" destId="{D4E19E33-E20B-4B17-BEDA-09C60CF69732}" srcOrd="0" destOrd="0" presId="urn:microsoft.com/office/officeart/2008/layout/RadialCluster"/>
    <dgm:cxn modelId="{364EAA2C-EF88-4CF4-AE50-22E1ACA55CE5}" type="presParOf" srcId="{9B93100A-521D-4116-AD16-40CDBFFB0EB0}" destId="{98F6F5FE-5B6D-4291-BD56-BB8C7589B868}" srcOrd="0" destOrd="0" presId="urn:microsoft.com/office/officeart/2008/layout/RadialCluster"/>
    <dgm:cxn modelId="{0B704F04-5A72-4D99-917A-4E7CB0B6AEF8}" type="presParOf" srcId="{98F6F5FE-5B6D-4291-BD56-BB8C7589B868}" destId="{ECA52DC4-D540-42C3-844A-1473E4CE60B1}" srcOrd="0" destOrd="0" presId="urn:microsoft.com/office/officeart/2008/layout/RadialCluster"/>
    <dgm:cxn modelId="{9D314C6A-85F8-4718-BEF2-D7B78473E825}" type="presParOf" srcId="{98F6F5FE-5B6D-4291-BD56-BB8C7589B868}" destId="{450F8F16-A791-4242-9ECD-55172D5CD35B}" srcOrd="1" destOrd="0" presId="urn:microsoft.com/office/officeart/2008/layout/RadialCluster"/>
    <dgm:cxn modelId="{6A26D4E6-2A87-4F50-AB2E-671E697ACE18}" type="presParOf" srcId="{98F6F5FE-5B6D-4291-BD56-BB8C7589B868}" destId="{C52F87CA-A6BF-4BA8-8388-2A94C2131E11}" srcOrd="2" destOrd="0" presId="urn:microsoft.com/office/officeart/2008/layout/RadialCluster"/>
    <dgm:cxn modelId="{7831A2A7-BC00-4297-A3BE-FF68D26397D7}" type="presParOf" srcId="{98F6F5FE-5B6D-4291-BD56-BB8C7589B868}" destId="{D4E19E33-E20B-4B17-BEDA-09C60CF69732}" srcOrd="3" destOrd="0" presId="urn:microsoft.com/office/officeart/2008/layout/RadialCluster"/>
    <dgm:cxn modelId="{139A235D-D130-426F-B4D5-4C498EFE0852}" type="presParOf" srcId="{98F6F5FE-5B6D-4291-BD56-BB8C7589B868}" destId="{755D03EA-9FB8-4425-B8B9-A90C2DF8B569}" srcOrd="4" destOrd="0" presId="urn:microsoft.com/office/officeart/2008/layout/RadialCluster"/>
    <dgm:cxn modelId="{EF35629A-DD92-40CE-B7C9-218983300578}" type="presParOf" srcId="{98F6F5FE-5B6D-4291-BD56-BB8C7589B868}" destId="{CBD6EF70-F741-46BD-BC40-E46CD898C03A}" srcOrd="5" destOrd="0" presId="urn:microsoft.com/office/officeart/2008/layout/RadialCluster"/>
    <dgm:cxn modelId="{01925160-5561-4C83-8422-5078587BEBD2}" type="presParOf" srcId="{98F6F5FE-5B6D-4291-BD56-BB8C7589B868}" destId="{AB0140D5-C20F-416B-812D-C4AEB1EA1C93}" srcOrd="6" destOrd="0" presId="urn:microsoft.com/office/officeart/2008/layout/RadialCluster"/>
    <dgm:cxn modelId="{BDD63FF4-36F9-4037-BF9E-75FA86F223A0}" type="presParOf" srcId="{98F6F5FE-5B6D-4291-BD56-BB8C7589B868}" destId="{D8869806-ADEA-4F06-8088-57E5CD184567}" srcOrd="7" destOrd="0" presId="urn:microsoft.com/office/officeart/2008/layout/RadialCluster"/>
    <dgm:cxn modelId="{E8CCECA5-6F40-4DCB-84FE-F52B8A80512D}" type="presParOf" srcId="{98F6F5FE-5B6D-4291-BD56-BB8C7589B868}" destId="{A83E00CA-907F-45C7-92C0-B2A46DD1F297}" srcOrd="8" destOrd="0" presId="urn:microsoft.com/office/officeart/2008/layout/RadialCluster"/>
    <dgm:cxn modelId="{52BD9D67-9800-4142-8C76-A80984CB3CF7}" type="presParOf" srcId="{98F6F5FE-5B6D-4291-BD56-BB8C7589B868}" destId="{A86B9E6E-9AC4-4BA6-A975-2DEF3DAC1FBD}" srcOrd="9" destOrd="0" presId="urn:microsoft.com/office/officeart/2008/layout/RadialCluster"/>
    <dgm:cxn modelId="{0C0A23F3-A26E-493C-9B6C-E92739E454BA}" type="presParOf" srcId="{98F6F5FE-5B6D-4291-BD56-BB8C7589B868}" destId="{2BAD19C6-0EB1-4E83-BB1A-DA504A0A5C9F}" srcOrd="10" destOrd="0" presId="urn:microsoft.com/office/officeart/2008/layout/RadialCluster"/>
    <dgm:cxn modelId="{FDAFE973-9872-4F62-8551-B737AF401AE4}" type="presParOf" srcId="{98F6F5FE-5B6D-4291-BD56-BB8C7589B868}" destId="{BD0F32AD-57CC-412B-9B81-C8CED2280434}" srcOrd="11" destOrd="0" presId="urn:microsoft.com/office/officeart/2008/layout/RadialCluster"/>
    <dgm:cxn modelId="{0091013D-8961-42F1-B0B6-0A708EA43A5A}" type="presParOf" srcId="{98F6F5FE-5B6D-4291-BD56-BB8C7589B868}" destId="{0B8B66CD-E758-4BBF-ACBB-293223ED7E05}"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7327479-AE1D-4D69-8A21-DBF42751F71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3E14396-CF7A-4BBF-8F57-3D35A5EC679E}">
      <dgm:prSet custT="1"/>
      <dgm:spPr/>
      <dgm:t>
        <a:bodyPr/>
        <a:lstStyle/>
        <a:p>
          <a:pPr>
            <a:lnSpc>
              <a:spcPct val="100000"/>
            </a:lnSpc>
          </a:pPr>
          <a:r>
            <a:rPr lang="en-US" sz="1800" b="1" dirty="0">
              <a:solidFill>
                <a:schemeClr val="accent1"/>
              </a:solidFill>
            </a:rPr>
            <a:t>Who: </a:t>
          </a:r>
          <a:r>
            <a:rPr lang="en-US" sz="1800" dirty="0"/>
            <a:t>The CD Specialist is responsible for conducting Remote Monitoring for each program funded with CDBG.</a:t>
          </a:r>
        </a:p>
      </dgm:t>
    </dgm:pt>
    <dgm:pt modelId="{F908F00D-3D67-45B2-AB47-F4DC81809B53}" type="parTrans" cxnId="{C0EEB6A4-8FCD-4C81-80CC-E83DDA224287}">
      <dgm:prSet/>
      <dgm:spPr/>
      <dgm:t>
        <a:bodyPr/>
        <a:lstStyle/>
        <a:p>
          <a:endParaRPr lang="en-US"/>
        </a:p>
      </dgm:t>
    </dgm:pt>
    <dgm:pt modelId="{B902905C-221F-4F82-9E1C-52ADB92F1488}" type="sibTrans" cxnId="{C0EEB6A4-8FCD-4C81-80CC-E83DDA224287}">
      <dgm:prSet/>
      <dgm:spPr/>
      <dgm:t>
        <a:bodyPr/>
        <a:lstStyle/>
        <a:p>
          <a:pPr>
            <a:lnSpc>
              <a:spcPct val="100000"/>
            </a:lnSpc>
          </a:pPr>
          <a:endParaRPr lang="en-US"/>
        </a:p>
      </dgm:t>
    </dgm:pt>
    <dgm:pt modelId="{3E7CDCC4-7FD0-4589-89AA-3475F6ACCDA2}">
      <dgm:prSet custT="1"/>
      <dgm:spPr/>
      <dgm:t>
        <a:bodyPr/>
        <a:lstStyle/>
        <a:p>
          <a:pPr>
            <a:lnSpc>
              <a:spcPct val="100000"/>
            </a:lnSpc>
          </a:pPr>
          <a:r>
            <a:rPr lang="en-US" sz="1800" b="1" dirty="0">
              <a:solidFill>
                <a:schemeClr val="accent1"/>
              </a:solidFill>
            </a:rPr>
            <a:t>How: </a:t>
          </a:r>
          <a:r>
            <a:rPr lang="en-US" sz="1800" dirty="0"/>
            <a:t>Communication will be sent to each agency, for each program, with specific instructions to assist with the Remote Monitoring process.  </a:t>
          </a:r>
        </a:p>
      </dgm:t>
    </dgm:pt>
    <dgm:pt modelId="{EBE6DD06-D87C-4627-8E5E-B14409DC16DB}" type="parTrans" cxnId="{7B59BA73-92AE-4B5B-9167-AFBFFB2803B7}">
      <dgm:prSet/>
      <dgm:spPr/>
      <dgm:t>
        <a:bodyPr/>
        <a:lstStyle/>
        <a:p>
          <a:endParaRPr lang="en-US"/>
        </a:p>
      </dgm:t>
    </dgm:pt>
    <dgm:pt modelId="{FF18AF3C-49A8-44BC-834E-409C9F6D01AC}" type="sibTrans" cxnId="{7B59BA73-92AE-4B5B-9167-AFBFFB2803B7}">
      <dgm:prSet/>
      <dgm:spPr/>
      <dgm:t>
        <a:bodyPr/>
        <a:lstStyle/>
        <a:p>
          <a:pPr>
            <a:lnSpc>
              <a:spcPct val="100000"/>
            </a:lnSpc>
          </a:pPr>
          <a:endParaRPr lang="en-US"/>
        </a:p>
      </dgm:t>
    </dgm:pt>
    <dgm:pt modelId="{36C471FD-5F20-456B-AA03-3DAA97691C13}">
      <dgm:prSet/>
      <dgm:spPr/>
      <dgm:t>
        <a:bodyPr/>
        <a:lstStyle/>
        <a:p>
          <a:pPr>
            <a:lnSpc>
              <a:spcPct val="100000"/>
            </a:lnSpc>
          </a:pPr>
          <a:r>
            <a:rPr lang="en-US" b="1" dirty="0">
              <a:solidFill>
                <a:schemeClr val="accent1"/>
              </a:solidFill>
            </a:rPr>
            <a:t>What: </a:t>
          </a:r>
          <a:r>
            <a:rPr lang="en-US" dirty="0"/>
            <a:t>Information is collected regarding the program performance, record keeping and documentation, financial information, program income, compliance, procurement, and general organization information.</a:t>
          </a:r>
        </a:p>
      </dgm:t>
    </dgm:pt>
    <dgm:pt modelId="{DFAA1FC8-5F31-4AA7-9CC9-6495BE195DFE}" type="parTrans" cxnId="{BDB774C0-3182-4BE9-AE0D-DF3554EDF6DF}">
      <dgm:prSet/>
      <dgm:spPr/>
      <dgm:t>
        <a:bodyPr/>
        <a:lstStyle/>
        <a:p>
          <a:endParaRPr lang="en-US"/>
        </a:p>
      </dgm:t>
    </dgm:pt>
    <dgm:pt modelId="{4F6C62E5-9694-4A7B-8BBF-37FA92B6167A}" type="sibTrans" cxnId="{BDB774C0-3182-4BE9-AE0D-DF3554EDF6DF}">
      <dgm:prSet/>
      <dgm:spPr/>
      <dgm:t>
        <a:bodyPr/>
        <a:lstStyle/>
        <a:p>
          <a:pPr>
            <a:lnSpc>
              <a:spcPct val="100000"/>
            </a:lnSpc>
          </a:pPr>
          <a:endParaRPr lang="en-US"/>
        </a:p>
      </dgm:t>
    </dgm:pt>
    <dgm:pt modelId="{60B1F9B8-B3F0-486A-9F6D-CEC2BF9C7AD3}">
      <dgm:prSet/>
      <dgm:spPr/>
      <dgm:t>
        <a:bodyPr/>
        <a:lstStyle/>
        <a:p>
          <a:pPr>
            <a:lnSpc>
              <a:spcPct val="100000"/>
            </a:lnSpc>
          </a:pPr>
          <a:r>
            <a:rPr lang="en-US" b="1" dirty="0">
              <a:solidFill>
                <a:schemeClr val="accent1"/>
              </a:solidFill>
            </a:rPr>
            <a:t>Why: </a:t>
          </a:r>
          <a:r>
            <a:rPr lang="en-US" dirty="0"/>
            <a:t>Based on the information provided by the agency, DMD determines whether an On-Site Monitoring visit is needed. </a:t>
          </a:r>
        </a:p>
      </dgm:t>
    </dgm:pt>
    <dgm:pt modelId="{4D9AA09E-90A7-4518-AE1D-F6822EF88A4B}" type="parTrans" cxnId="{53181852-ABE1-4F96-9787-8C5882CCA980}">
      <dgm:prSet/>
      <dgm:spPr/>
      <dgm:t>
        <a:bodyPr/>
        <a:lstStyle/>
        <a:p>
          <a:endParaRPr lang="en-US"/>
        </a:p>
      </dgm:t>
    </dgm:pt>
    <dgm:pt modelId="{938611AA-D599-4E35-AA56-9A697704EBED}" type="sibTrans" cxnId="{53181852-ABE1-4F96-9787-8C5882CCA980}">
      <dgm:prSet/>
      <dgm:spPr/>
      <dgm:t>
        <a:bodyPr/>
        <a:lstStyle/>
        <a:p>
          <a:endParaRPr lang="en-US"/>
        </a:p>
      </dgm:t>
    </dgm:pt>
    <dgm:pt modelId="{FCC77B91-EBD5-4112-9591-22D93C07BB9F}" type="pres">
      <dgm:prSet presAssocID="{C7327479-AE1D-4D69-8A21-DBF42751F710}" presName="root" presStyleCnt="0">
        <dgm:presLayoutVars>
          <dgm:dir/>
          <dgm:resizeHandles val="exact"/>
        </dgm:presLayoutVars>
      </dgm:prSet>
      <dgm:spPr/>
    </dgm:pt>
    <dgm:pt modelId="{D21EFD25-188D-4E70-A9E6-587A48F1A90F}" type="pres">
      <dgm:prSet presAssocID="{C7327479-AE1D-4D69-8A21-DBF42751F710}" presName="container" presStyleCnt="0">
        <dgm:presLayoutVars>
          <dgm:dir/>
          <dgm:resizeHandles val="exact"/>
        </dgm:presLayoutVars>
      </dgm:prSet>
      <dgm:spPr/>
    </dgm:pt>
    <dgm:pt modelId="{19D7DCE6-CEA6-4942-8962-AEC331EEFD26}" type="pres">
      <dgm:prSet presAssocID="{33E14396-CF7A-4BBF-8F57-3D35A5EC679E}" presName="compNode" presStyleCnt="0"/>
      <dgm:spPr/>
    </dgm:pt>
    <dgm:pt modelId="{327EC408-BD68-4E2B-BB6B-CF078C268D3D}" type="pres">
      <dgm:prSet presAssocID="{33E14396-CF7A-4BBF-8F57-3D35A5EC679E}" presName="iconBgRect" presStyleLbl="bgShp" presStyleIdx="0" presStyleCnt="4"/>
      <dgm:spPr/>
    </dgm:pt>
    <dgm:pt modelId="{98E0FA75-7CFC-4E80-92EC-E0E5F1115131}" type="pres">
      <dgm:prSet presAssocID="{33E14396-CF7A-4BBF-8F57-3D35A5EC679E}"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ffice worker female with solid fill"/>
        </a:ext>
      </dgm:extLst>
    </dgm:pt>
    <dgm:pt modelId="{DF7073DA-A8D9-4A0F-9694-8A16F39CAE7E}" type="pres">
      <dgm:prSet presAssocID="{33E14396-CF7A-4BBF-8F57-3D35A5EC679E}" presName="spaceRect" presStyleCnt="0"/>
      <dgm:spPr/>
    </dgm:pt>
    <dgm:pt modelId="{1F7A3A45-6525-4003-8441-7F9D34BE19D2}" type="pres">
      <dgm:prSet presAssocID="{33E14396-CF7A-4BBF-8F57-3D35A5EC679E}" presName="textRect" presStyleLbl="revTx" presStyleIdx="0" presStyleCnt="4">
        <dgm:presLayoutVars>
          <dgm:chMax val="1"/>
          <dgm:chPref val="1"/>
        </dgm:presLayoutVars>
      </dgm:prSet>
      <dgm:spPr/>
    </dgm:pt>
    <dgm:pt modelId="{DA0206F6-142B-4C78-AAF8-4EFBF74B3E2F}" type="pres">
      <dgm:prSet presAssocID="{B902905C-221F-4F82-9E1C-52ADB92F1488}" presName="sibTrans" presStyleLbl="sibTrans2D1" presStyleIdx="0" presStyleCnt="0"/>
      <dgm:spPr/>
    </dgm:pt>
    <dgm:pt modelId="{3EF67B63-36EC-422A-BC25-DAC7BE0B34FA}" type="pres">
      <dgm:prSet presAssocID="{3E7CDCC4-7FD0-4589-89AA-3475F6ACCDA2}" presName="compNode" presStyleCnt="0"/>
      <dgm:spPr/>
    </dgm:pt>
    <dgm:pt modelId="{ADF9DC5C-B8FF-45AD-B42F-4A16ABCD65A5}" type="pres">
      <dgm:prSet presAssocID="{3E7CDCC4-7FD0-4589-89AA-3475F6ACCDA2}" presName="iconBgRect" presStyleLbl="bgShp" presStyleIdx="1" presStyleCnt="4"/>
      <dgm:spPr/>
    </dgm:pt>
    <dgm:pt modelId="{D1F7E5B9-5EB4-43E6-BDAA-ECCBB8B17AF1}" type="pres">
      <dgm:prSet presAssocID="{3E7CDCC4-7FD0-4589-89AA-3475F6ACCDA2}"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ipboard Partially Checked with solid fill"/>
        </a:ext>
      </dgm:extLst>
    </dgm:pt>
    <dgm:pt modelId="{540643A0-67F6-4C63-A857-2B9D7323EF7D}" type="pres">
      <dgm:prSet presAssocID="{3E7CDCC4-7FD0-4589-89AA-3475F6ACCDA2}" presName="spaceRect" presStyleCnt="0"/>
      <dgm:spPr/>
    </dgm:pt>
    <dgm:pt modelId="{6CBB1CEF-5634-4607-BEDD-726B6F778E2D}" type="pres">
      <dgm:prSet presAssocID="{3E7CDCC4-7FD0-4589-89AA-3475F6ACCDA2}" presName="textRect" presStyleLbl="revTx" presStyleIdx="1" presStyleCnt="4">
        <dgm:presLayoutVars>
          <dgm:chMax val="1"/>
          <dgm:chPref val="1"/>
        </dgm:presLayoutVars>
      </dgm:prSet>
      <dgm:spPr/>
    </dgm:pt>
    <dgm:pt modelId="{A7158C7E-65D2-4DA2-B07A-6B7190DC3BF9}" type="pres">
      <dgm:prSet presAssocID="{FF18AF3C-49A8-44BC-834E-409C9F6D01AC}" presName="sibTrans" presStyleLbl="sibTrans2D1" presStyleIdx="0" presStyleCnt="0"/>
      <dgm:spPr/>
    </dgm:pt>
    <dgm:pt modelId="{0995D5E6-4ED6-48FB-88DF-7511E8F70382}" type="pres">
      <dgm:prSet presAssocID="{36C471FD-5F20-456B-AA03-3DAA97691C13}" presName="compNode" presStyleCnt="0"/>
      <dgm:spPr/>
    </dgm:pt>
    <dgm:pt modelId="{4CEF0659-30F6-4951-ACD2-19F537C9539E}" type="pres">
      <dgm:prSet presAssocID="{36C471FD-5F20-456B-AA03-3DAA97691C13}" presName="iconBgRect" presStyleLbl="bgShp" presStyleIdx="2" presStyleCnt="4"/>
      <dgm:spPr/>
    </dgm:pt>
    <dgm:pt modelId="{5FE8315E-8063-47C8-AF84-26DA8354A6AF}" type="pres">
      <dgm:prSet presAssocID="{36C471FD-5F20-456B-AA03-3DAA97691C13}"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older Search with solid fill"/>
        </a:ext>
      </dgm:extLst>
    </dgm:pt>
    <dgm:pt modelId="{448744FC-2B8F-4432-A58A-86262AE37044}" type="pres">
      <dgm:prSet presAssocID="{36C471FD-5F20-456B-AA03-3DAA97691C13}" presName="spaceRect" presStyleCnt="0"/>
      <dgm:spPr/>
    </dgm:pt>
    <dgm:pt modelId="{89555498-0C38-4EFE-9B3F-EBD544FD4864}" type="pres">
      <dgm:prSet presAssocID="{36C471FD-5F20-456B-AA03-3DAA97691C13}" presName="textRect" presStyleLbl="revTx" presStyleIdx="2" presStyleCnt="4">
        <dgm:presLayoutVars>
          <dgm:chMax val="1"/>
          <dgm:chPref val="1"/>
        </dgm:presLayoutVars>
      </dgm:prSet>
      <dgm:spPr/>
    </dgm:pt>
    <dgm:pt modelId="{5C49830A-7A43-4BA8-A6EF-8229B8AFB9AB}" type="pres">
      <dgm:prSet presAssocID="{4F6C62E5-9694-4A7B-8BBF-37FA92B6167A}" presName="sibTrans" presStyleLbl="sibTrans2D1" presStyleIdx="0" presStyleCnt="0"/>
      <dgm:spPr/>
    </dgm:pt>
    <dgm:pt modelId="{AC9D7DE0-BBC9-4B93-B798-9DB7C6D339D9}" type="pres">
      <dgm:prSet presAssocID="{60B1F9B8-B3F0-486A-9F6D-CEC2BF9C7AD3}" presName="compNode" presStyleCnt="0"/>
      <dgm:spPr/>
    </dgm:pt>
    <dgm:pt modelId="{96D7B1F7-CE28-4DA5-940B-94538F97E3BD}" type="pres">
      <dgm:prSet presAssocID="{60B1F9B8-B3F0-486A-9F6D-CEC2BF9C7AD3}" presName="iconBgRect" presStyleLbl="bgShp" presStyleIdx="3" presStyleCnt="4"/>
      <dgm:spPr/>
    </dgm:pt>
    <dgm:pt modelId="{1DC42CDB-BEA1-4B5B-8926-83A6D1949293}" type="pres">
      <dgm:prSet presAssocID="{60B1F9B8-B3F0-486A-9F6D-CEC2BF9C7AD3}"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oardroom with solid fill"/>
        </a:ext>
      </dgm:extLst>
    </dgm:pt>
    <dgm:pt modelId="{F43E7F8C-D959-4838-92F4-E9E2EE390554}" type="pres">
      <dgm:prSet presAssocID="{60B1F9B8-B3F0-486A-9F6D-CEC2BF9C7AD3}" presName="spaceRect" presStyleCnt="0"/>
      <dgm:spPr/>
    </dgm:pt>
    <dgm:pt modelId="{BAE1F92D-7B89-4F32-B54D-28E53BC67DD3}" type="pres">
      <dgm:prSet presAssocID="{60B1F9B8-B3F0-486A-9F6D-CEC2BF9C7AD3}" presName="textRect" presStyleLbl="revTx" presStyleIdx="3" presStyleCnt="4">
        <dgm:presLayoutVars>
          <dgm:chMax val="1"/>
          <dgm:chPref val="1"/>
        </dgm:presLayoutVars>
      </dgm:prSet>
      <dgm:spPr/>
    </dgm:pt>
  </dgm:ptLst>
  <dgm:cxnLst>
    <dgm:cxn modelId="{2B45C038-790D-444D-8C58-25EA6111B468}" type="presOf" srcId="{FF18AF3C-49A8-44BC-834E-409C9F6D01AC}" destId="{A7158C7E-65D2-4DA2-B07A-6B7190DC3BF9}" srcOrd="0" destOrd="0" presId="urn:microsoft.com/office/officeart/2018/2/layout/IconCircleList"/>
    <dgm:cxn modelId="{135F2D39-6131-4CC1-A32E-E4DFD41CDFB8}" type="presOf" srcId="{C7327479-AE1D-4D69-8A21-DBF42751F710}" destId="{FCC77B91-EBD5-4112-9591-22D93C07BB9F}" srcOrd="0" destOrd="0" presId="urn:microsoft.com/office/officeart/2018/2/layout/IconCircleList"/>
    <dgm:cxn modelId="{B4D46151-9B39-4019-8F05-CEA7DB671504}" type="presOf" srcId="{3E7CDCC4-7FD0-4589-89AA-3475F6ACCDA2}" destId="{6CBB1CEF-5634-4607-BEDD-726B6F778E2D}" srcOrd="0" destOrd="0" presId="urn:microsoft.com/office/officeart/2018/2/layout/IconCircleList"/>
    <dgm:cxn modelId="{53181852-ABE1-4F96-9787-8C5882CCA980}" srcId="{C7327479-AE1D-4D69-8A21-DBF42751F710}" destId="{60B1F9B8-B3F0-486A-9F6D-CEC2BF9C7AD3}" srcOrd="3" destOrd="0" parTransId="{4D9AA09E-90A7-4518-AE1D-F6822EF88A4B}" sibTransId="{938611AA-D599-4E35-AA56-9A697704EBED}"/>
    <dgm:cxn modelId="{7B59BA73-92AE-4B5B-9167-AFBFFB2803B7}" srcId="{C7327479-AE1D-4D69-8A21-DBF42751F710}" destId="{3E7CDCC4-7FD0-4589-89AA-3475F6ACCDA2}" srcOrd="1" destOrd="0" parTransId="{EBE6DD06-D87C-4627-8E5E-B14409DC16DB}" sibTransId="{FF18AF3C-49A8-44BC-834E-409C9F6D01AC}"/>
    <dgm:cxn modelId="{904D5B9B-FECF-4F66-A618-B291AD42E7E7}" type="presOf" srcId="{B902905C-221F-4F82-9E1C-52ADB92F1488}" destId="{DA0206F6-142B-4C78-AAF8-4EFBF74B3E2F}" srcOrd="0" destOrd="0" presId="urn:microsoft.com/office/officeart/2018/2/layout/IconCircleList"/>
    <dgm:cxn modelId="{C0EEB6A4-8FCD-4C81-80CC-E83DDA224287}" srcId="{C7327479-AE1D-4D69-8A21-DBF42751F710}" destId="{33E14396-CF7A-4BBF-8F57-3D35A5EC679E}" srcOrd="0" destOrd="0" parTransId="{F908F00D-3D67-45B2-AB47-F4DC81809B53}" sibTransId="{B902905C-221F-4F82-9E1C-52ADB92F1488}"/>
    <dgm:cxn modelId="{BFE8C8AD-F481-4D1B-BF00-48944A820CAA}" type="presOf" srcId="{36C471FD-5F20-456B-AA03-3DAA97691C13}" destId="{89555498-0C38-4EFE-9B3F-EBD544FD4864}" srcOrd="0" destOrd="0" presId="urn:microsoft.com/office/officeart/2018/2/layout/IconCircleList"/>
    <dgm:cxn modelId="{BDB774C0-3182-4BE9-AE0D-DF3554EDF6DF}" srcId="{C7327479-AE1D-4D69-8A21-DBF42751F710}" destId="{36C471FD-5F20-456B-AA03-3DAA97691C13}" srcOrd="2" destOrd="0" parTransId="{DFAA1FC8-5F31-4AA7-9CC9-6495BE195DFE}" sibTransId="{4F6C62E5-9694-4A7B-8BBF-37FA92B6167A}"/>
    <dgm:cxn modelId="{3594C7C0-28A6-4245-9262-B8E19CCDF21C}" type="presOf" srcId="{33E14396-CF7A-4BBF-8F57-3D35A5EC679E}" destId="{1F7A3A45-6525-4003-8441-7F9D34BE19D2}" srcOrd="0" destOrd="0" presId="urn:microsoft.com/office/officeart/2018/2/layout/IconCircleList"/>
    <dgm:cxn modelId="{4D7D9EDE-3254-4401-A70D-B38D3DCC97D6}" type="presOf" srcId="{4F6C62E5-9694-4A7B-8BBF-37FA92B6167A}" destId="{5C49830A-7A43-4BA8-A6EF-8229B8AFB9AB}" srcOrd="0" destOrd="0" presId="urn:microsoft.com/office/officeart/2018/2/layout/IconCircleList"/>
    <dgm:cxn modelId="{18F688E3-0FF6-49E8-B909-B8212D6FAFF9}" type="presOf" srcId="{60B1F9B8-B3F0-486A-9F6D-CEC2BF9C7AD3}" destId="{BAE1F92D-7B89-4F32-B54D-28E53BC67DD3}" srcOrd="0" destOrd="0" presId="urn:microsoft.com/office/officeart/2018/2/layout/IconCircleList"/>
    <dgm:cxn modelId="{90318F76-C237-4F19-9EE7-789AD0DEA06D}" type="presParOf" srcId="{FCC77B91-EBD5-4112-9591-22D93C07BB9F}" destId="{D21EFD25-188D-4E70-A9E6-587A48F1A90F}" srcOrd="0" destOrd="0" presId="urn:microsoft.com/office/officeart/2018/2/layout/IconCircleList"/>
    <dgm:cxn modelId="{BBAF3133-D4B0-4D17-9C4A-D78448E15706}" type="presParOf" srcId="{D21EFD25-188D-4E70-A9E6-587A48F1A90F}" destId="{19D7DCE6-CEA6-4942-8962-AEC331EEFD26}" srcOrd="0" destOrd="0" presId="urn:microsoft.com/office/officeart/2018/2/layout/IconCircleList"/>
    <dgm:cxn modelId="{3EDFA87E-F825-4C6D-BC4E-3F7AA8BD1986}" type="presParOf" srcId="{19D7DCE6-CEA6-4942-8962-AEC331EEFD26}" destId="{327EC408-BD68-4E2B-BB6B-CF078C268D3D}" srcOrd="0" destOrd="0" presId="urn:microsoft.com/office/officeart/2018/2/layout/IconCircleList"/>
    <dgm:cxn modelId="{20622083-E710-4A9F-A2A2-B4A6F2678B0F}" type="presParOf" srcId="{19D7DCE6-CEA6-4942-8962-AEC331EEFD26}" destId="{98E0FA75-7CFC-4E80-92EC-E0E5F1115131}" srcOrd="1" destOrd="0" presId="urn:microsoft.com/office/officeart/2018/2/layout/IconCircleList"/>
    <dgm:cxn modelId="{5B2C05ED-1B7B-4760-8D92-BFDE07140B3B}" type="presParOf" srcId="{19D7DCE6-CEA6-4942-8962-AEC331EEFD26}" destId="{DF7073DA-A8D9-4A0F-9694-8A16F39CAE7E}" srcOrd="2" destOrd="0" presId="urn:microsoft.com/office/officeart/2018/2/layout/IconCircleList"/>
    <dgm:cxn modelId="{F39445BA-13C4-410A-B5E0-251F00F47532}" type="presParOf" srcId="{19D7DCE6-CEA6-4942-8962-AEC331EEFD26}" destId="{1F7A3A45-6525-4003-8441-7F9D34BE19D2}" srcOrd="3" destOrd="0" presId="urn:microsoft.com/office/officeart/2018/2/layout/IconCircleList"/>
    <dgm:cxn modelId="{70C170C1-B4AF-442E-969D-DAC01D264F50}" type="presParOf" srcId="{D21EFD25-188D-4E70-A9E6-587A48F1A90F}" destId="{DA0206F6-142B-4C78-AAF8-4EFBF74B3E2F}" srcOrd="1" destOrd="0" presId="urn:microsoft.com/office/officeart/2018/2/layout/IconCircleList"/>
    <dgm:cxn modelId="{03B5E21A-C8A2-4EBC-8681-4054AC1A25A3}" type="presParOf" srcId="{D21EFD25-188D-4E70-A9E6-587A48F1A90F}" destId="{3EF67B63-36EC-422A-BC25-DAC7BE0B34FA}" srcOrd="2" destOrd="0" presId="urn:microsoft.com/office/officeart/2018/2/layout/IconCircleList"/>
    <dgm:cxn modelId="{1C139EF1-BF78-4319-9708-2BBC15B140B0}" type="presParOf" srcId="{3EF67B63-36EC-422A-BC25-DAC7BE0B34FA}" destId="{ADF9DC5C-B8FF-45AD-B42F-4A16ABCD65A5}" srcOrd="0" destOrd="0" presId="urn:microsoft.com/office/officeart/2018/2/layout/IconCircleList"/>
    <dgm:cxn modelId="{BC9BA42D-7D48-40E2-A713-F186471AA1F8}" type="presParOf" srcId="{3EF67B63-36EC-422A-BC25-DAC7BE0B34FA}" destId="{D1F7E5B9-5EB4-43E6-BDAA-ECCBB8B17AF1}" srcOrd="1" destOrd="0" presId="urn:microsoft.com/office/officeart/2018/2/layout/IconCircleList"/>
    <dgm:cxn modelId="{74D9A4B3-4CC4-4236-ACC8-A503B78B805B}" type="presParOf" srcId="{3EF67B63-36EC-422A-BC25-DAC7BE0B34FA}" destId="{540643A0-67F6-4C63-A857-2B9D7323EF7D}" srcOrd="2" destOrd="0" presId="urn:microsoft.com/office/officeart/2018/2/layout/IconCircleList"/>
    <dgm:cxn modelId="{7CF19B33-63BD-4028-B2F1-3F11C52479D0}" type="presParOf" srcId="{3EF67B63-36EC-422A-BC25-DAC7BE0B34FA}" destId="{6CBB1CEF-5634-4607-BEDD-726B6F778E2D}" srcOrd="3" destOrd="0" presId="urn:microsoft.com/office/officeart/2018/2/layout/IconCircleList"/>
    <dgm:cxn modelId="{65A3C21C-8A80-456F-B291-57F7F2D7DA18}" type="presParOf" srcId="{D21EFD25-188D-4E70-A9E6-587A48F1A90F}" destId="{A7158C7E-65D2-4DA2-B07A-6B7190DC3BF9}" srcOrd="3" destOrd="0" presId="urn:microsoft.com/office/officeart/2018/2/layout/IconCircleList"/>
    <dgm:cxn modelId="{B20CF906-6413-495F-B4E0-A3D8D595697C}" type="presParOf" srcId="{D21EFD25-188D-4E70-A9E6-587A48F1A90F}" destId="{0995D5E6-4ED6-48FB-88DF-7511E8F70382}" srcOrd="4" destOrd="0" presId="urn:microsoft.com/office/officeart/2018/2/layout/IconCircleList"/>
    <dgm:cxn modelId="{529493FC-E071-4AEA-B512-2CC7F8739BD6}" type="presParOf" srcId="{0995D5E6-4ED6-48FB-88DF-7511E8F70382}" destId="{4CEF0659-30F6-4951-ACD2-19F537C9539E}" srcOrd="0" destOrd="0" presId="urn:microsoft.com/office/officeart/2018/2/layout/IconCircleList"/>
    <dgm:cxn modelId="{8123AC54-DE9E-4284-9A4E-FF882166CA37}" type="presParOf" srcId="{0995D5E6-4ED6-48FB-88DF-7511E8F70382}" destId="{5FE8315E-8063-47C8-AF84-26DA8354A6AF}" srcOrd="1" destOrd="0" presId="urn:microsoft.com/office/officeart/2018/2/layout/IconCircleList"/>
    <dgm:cxn modelId="{84068441-5317-422F-82D8-6C5EC04BAD18}" type="presParOf" srcId="{0995D5E6-4ED6-48FB-88DF-7511E8F70382}" destId="{448744FC-2B8F-4432-A58A-86262AE37044}" srcOrd="2" destOrd="0" presId="urn:microsoft.com/office/officeart/2018/2/layout/IconCircleList"/>
    <dgm:cxn modelId="{0ECDCAF2-0F92-4ED5-8565-0CCDC57FA618}" type="presParOf" srcId="{0995D5E6-4ED6-48FB-88DF-7511E8F70382}" destId="{89555498-0C38-4EFE-9B3F-EBD544FD4864}" srcOrd="3" destOrd="0" presId="urn:microsoft.com/office/officeart/2018/2/layout/IconCircleList"/>
    <dgm:cxn modelId="{808759F9-738E-4556-BAEF-1BA72150C559}" type="presParOf" srcId="{D21EFD25-188D-4E70-A9E6-587A48F1A90F}" destId="{5C49830A-7A43-4BA8-A6EF-8229B8AFB9AB}" srcOrd="5" destOrd="0" presId="urn:microsoft.com/office/officeart/2018/2/layout/IconCircleList"/>
    <dgm:cxn modelId="{3ED98ECB-695B-425D-8447-1DCDE44DE3CE}" type="presParOf" srcId="{D21EFD25-188D-4E70-A9E6-587A48F1A90F}" destId="{AC9D7DE0-BBC9-4B93-B798-9DB7C6D339D9}" srcOrd="6" destOrd="0" presId="urn:microsoft.com/office/officeart/2018/2/layout/IconCircleList"/>
    <dgm:cxn modelId="{B949D32A-0B78-48E9-86F1-4834B5269B77}" type="presParOf" srcId="{AC9D7DE0-BBC9-4B93-B798-9DB7C6D339D9}" destId="{96D7B1F7-CE28-4DA5-940B-94538F97E3BD}" srcOrd="0" destOrd="0" presId="urn:microsoft.com/office/officeart/2018/2/layout/IconCircleList"/>
    <dgm:cxn modelId="{E2C6AE40-7E80-46A4-9BAA-807CAE0CA99B}" type="presParOf" srcId="{AC9D7DE0-BBC9-4B93-B798-9DB7C6D339D9}" destId="{1DC42CDB-BEA1-4B5B-8926-83A6D1949293}" srcOrd="1" destOrd="0" presId="urn:microsoft.com/office/officeart/2018/2/layout/IconCircleList"/>
    <dgm:cxn modelId="{B924860F-4DE2-4884-8AE4-2495FBC16090}" type="presParOf" srcId="{AC9D7DE0-BBC9-4B93-B798-9DB7C6D339D9}" destId="{F43E7F8C-D959-4838-92F4-E9E2EE390554}" srcOrd="2" destOrd="0" presId="urn:microsoft.com/office/officeart/2018/2/layout/IconCircleList"/>
    <dgm:cxn modelId="{04A7C73E-75F1-47C1-BFFC-988197842CC8}" type="presParOf" srcId="{AC9D7DE0-BBC9-4B93-B798-9DB7C6D339D9}" destId="{BAE1F92D-7B89-4F32-B54D-28E53BC67DD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29DEFF9-7009-49C9-B1A9-CA0964257894}"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0A6573B5-52FD-4AC2-B410-A1B99FC98E5D}">
      <dgm:prSet/>
      <dgm:spPr/>
      <dgm:t>
        <a:bodyPr/>
        <a:lstStyle/>
        <a:p>
          <a:r>
            <a:rPr lang="en-US" dirty="0"/>
            <a:t>Basic on‐site monitoring includes a tour of the program facilities as appropriate, an explanation of the services provided, discussions with program and administrative staff, and potentially an introduction to actual beneficiaries.</a:t>
          </a:r>
        </a:p>
      </dgm:t>
    </dgm:pt>
    <dgm:pt modelId="{CB3CD2CC-FBA5-4A03-ACA1-3263701A0934}" type="parTrans" cxnId="{427B42EC-F0C1-4994-846C-B445B6B02443}">
      <dgm:prSet/>
      <dgm:spPr/>
      <dgm:t>
        <a:bodyPr/>
        <a:lstStyle/>
        <a:p>
          <a:endParaRPr lang="en-US"/>
        </a:p>
      </dgm:t>
    </dgm:pt>
    <dgm:pt modelId="{FB988E23-4ADF-454A-BA38-F9982F5D36A7}" type="sibTrans" cxnId="{427B42EC-F0C1-4994-846C-B445B6B02443}">
      <dgm:prSet/>
      <dgm:spPr/>
      <dgm:t>
        <a:bodyPr/>
        <a:lstStyle/>
        <a:p>
          <a:endParaRPr lang="en-US"/>
        </a:p>
      </dgm:t>
    </dgm:pt>
    <dgm:pt modelId="{C378BBB1-E3AA-4890-B047-247E8D45B2BD}">
      <dgm:prSet/>
      <dgm:spPr/>
      <dgm:t>
        <a:bodyPr/>
        <a:lstStyle/>
        <a:p>
          <a:r>
            <a:rPr lang="en-US" dirty="0"/>
            <a:t>Items covered during on-site monitoring will include:</a:t>
          </a:r>
        </a:p>
      </dgm:t>
    </dgm:pt>
    <dgm:pt modelId="{79177844-F92C-4EDE-986C-377CD920BC79}" type="parTrans" cxnId="{6B422A30-2466-4607-AA2A-F58C5B0DDBD1}">
      <dgm:prSet/>
      <dgm:spPr/>
      <dgm:t>
        <a:bodyPr/>
        <a:lstStyle/>
        <a:p>
          <a:endParaRPr lang="en-US"/>
        </a:p>
      </dgm:t>
    </dgm:pt>
    <dgm:pt modelId="{FADA983F-5017-4036-A50A-8A80726D8A7E}" type="sibTrans" cxnId="{6B422A30-2466-4607-AA2A-F58C5B0DDBD1}">
      <dgm:prSet/>
      <dgm:spPr/>
      <dgm:t>
        <a:bodyPr/>
        <a:lstStyle/>
        <a:p>
          <a:endParaRPr lang="en-US"/>
        </a:p>
      </dgm:t>
    </dgm:pt>
    <dgm:pt modelId="{DD6AB226-189E-4B89-A7AE-AFC1836E972B}">
      <dgm:prSet/>
      <dgm:spPr/>
      <dgm:t>
        <a:bodyPr/>
        <a:lstStyle/>
        <a:p>
          <a:r>
            <a:rPr lang="en-US" dirty="0"/>
            <a:t>Program Management Review</a:t>
          </a:r>
        </a:p>
      </dgm:t>
    </dgm:pt>
    <dgm:pt modelId="{CD9F66C9-1EA4-4957-B1FE-A28B12340445}" type="parTrans" cxnId="{6A2445CC-F6B0-46BA-8672-D29779B1931D}">
      <dgm:prSet/>
      <dgm:spPr/>
      <dgm:t>
        <a:bodyPr/>
        <a:lstStyle/>
        <a:p>
          <a:endParaRPr lang="en-US"/>
        </a:p>
      </dgm:t>
    </dgm:pt>
    <dgm:pt modelId="{FA1622F6-F2CC-4EE3-A106-0FE7F038520A}" type="sibTrans" cxnId="{6A2445CC-F6B0-46BA-8672-D29779B1931D}">
      <dgm:prSet/>
      <dgm:spPr/>
      <dgm:t>
        <a:bodyPr/>
        <a:lstStyle/>
        <a:p>
          <a:endParaRPr lang="en-US"/>
        </a:p>
      </dgm:t>
    </dgm:pt>
    <dgm:pt modelId="{EA53F050-CD09-4C02-A277-ECF12DFD97D7}">
      <dgm:prSet/>
      <dgm:spPr/>
      <dgm:t>
        <a:bodyPr/>
        <a:lstStyle/>
        <a:p>
          <a:r>
            <a:rPr lang="en-US" dirty="0"/>
            <a:t>Invoice and Overall Financial Review</a:t>
          </a:r>
        </a:p>
      </dgm:t>
    </dgm:pt>
    <dgm:pt modelId="{066A69DB-3280-43BA-BC59-FC19CF22DB9C}" type="parTrans" cxnId="{0700E4DA-9E87-4504-B4A2-4B97860D2A33}">
      <dgm:prSet/>
      <dgm:spPr/>
      <dgm:t>
        <a:bodyPr/>
        <a:lstStyle/>
        <a:p>
          <a:endParaRPr lang="en-US"/>
        </a:p>
      </dgm:t>
    </dgm:pt>
    <dgm:pt modelId="{8E255FBA-8AD3-47C1-869F-15D100B7688B}" type="sibTrans" cxnId="{0700E4DA-9E87-4504-B4A2-4B97860D2A33}">
      <dgm:prSet/>
      <dgm:spPr/>
      <dgm:t>
        <a:bodyPr/>
        <a:lstStyle/>
        <a:p>
          <a:endParaRPr lang="en-US"/>
        </a:p>
      </dgm:t>
    </dgm:pt>
    <dgm:pt modelId="{D91010CC-F48B-4DE4-91C1-187A31E847DF}">
      <dgm:prSet/>
      <dgm:spPr/>
      <dgm:t>
        <a:bodyPr/>
        <a:lstStyle/>
        <a:p>
          <a:r>
            <a:rPr lang="en-US" dirty="0"/>
            <a:t>As a result of this visit, staff may determine whether a more in‐depth review is needed, for further clarification of any concerns or findings that arise during the on‐site visit.</a:t>
          </a:r>
        </a:p>
      </dgm:t>
    </dgm:pt>
    <dgm:pt modelId="{C62C4530-2924-451B-950E-E45B683987B4}" type="parTrans" cxnId="{307BC9C1-15D8-42F1-90C6-F722224960EC}">
      <dgm:prSet/>
      <dgm:spPr/>
      <dgm:t>
        <a:bodyPr/>
        <a:lstStyle/>
        <a:p>
          <a:endParaRPr lang="en-US"/>
        </a:p>
      </dgm:t>
    </dgm:pt>
    <dgm:pt modelId="{80BA51EF-A888-418E-9FFF-5667B13EAFC3}" type="sibTrans" cxnId="{307BC9C1-15D8-42F1-90C6-F722224960EC}">
      <dgm:prSet/>
      <dgm:spPr/>
      <dgm:t>
        <a:bodyPr/>
        <a:lstStyle/>
        <a:p>
          <a:endParaRPr lang="en-US"/>
        </a:p>
      </dgm:t>
    </dgm:pt>
    <dgm:pt modelId="{66A8B140-FFC8-41C9-B9F1-D2FF92EC5742}">
      <dgm:prSet/>
      <dgm:spPr/>
      <dgm:t>
        <a:bodyPr/>
        <a:lstStyle/>
        <a:p>
          <a:r>
            <a:rPr lang="en-US" dirty="0"/>
            <a:t>Review of at least 3 Random Client Files</a:t>
          </a:r>
        </a:p>
      </dgm:t>
    </dgm:pt>
    <dgm:pt modelId="{5CCC481D-A3E2-4A3A-8FE6-D55201916B09}" type="parTrans" cxnId="{235CE301-6531-43B8-A342-358241902596}">
      <dgm:prSet/>
      <dgm:spPr/>
      <dgm:t>
        <a:bodyPr/>
        <a:lstStyle/>
        <a:p>
          <a:endParaRPr lang="en-US"/>
        </a:p>
      </dgm:t>
    </dgm:pt>
    <dgm:pt modelId="{C2F7F2C8-371A-4543-9443-A4ACD2732E3B}" type="sibTrans" cxnId="{235CE301-6531-43B8-A342-358241902596}">
      <dgm:prSet/>
      <dgm:spPr/>
      <dgm:t>
        <a:bodyPr/>
        <a:lstStyle/>
        <a:p>
          <a:endParaRPr lang="en-US"/>
        </a:p>
      </dgm:t>
    </dgm:pt>
    <dgm:pt modelId="{ADA6333B-8256-4CAF-AE75-7FCF654DE1F9}" type="pres">
      <dgm:prSet presAssocID="{F29DEFF9-7009-49C9-B1A9-CA0964257894}" presName="Name0" presStyleCnt="0">
        <dgm:presLayoutVars>
          <dgm:dir/>
          <dgm:animLvl val="lvl"/>
          <dgm:resizeHandles val="exact"/>
        </dgm:presLayoutVars>
      </dgm:prSet>
      <dgm:spPr/>
    </dgm:pt>
    <dgm:pt modelId="{88A29C30-645B-49E8-AA44-15FA7AD04641}" type="pres">
      <dgm:prSet presAssocID="{D91010CC-F48B-4DE4-91C1-187A31E847DF}" presName="boxAndChildren" presStyleCnt="0"/>
      <dgm:spPr/>
    </dgm:pt>
    <dgm:pt modelId="{99DDE141-960C-4362-8D2A-C74332CA72FC}" type="pres">
      <dgm:prSet presAssocID="{D91010CC-F48B-4DE4-91C1-187A31E847DF}" presName="parentTextBox" presStyleLbl="node1" presStyleIdx="0" presStyleCnt="3"/>
      <dgm:spPr/>
    </dgm:pt>
    <dgm:pt modelId="{FDC52AEE-052E-40DA-8371-35CCF3CEAF0B}" type="pres">
      <dgm:prSet presAssocID="{FADA983F-5017-4036-A50A-8A80726D8A7E}" presName="sp" presStyleCnt="0"/>
      <dgm:spPr/>
    </dgm:pt>
    <dgm:pt modelId="{C0F749FD-772D-431B-A748-89B665912793}" type="pres">
      <dgm:prSet presAssocID="{C378BBB1-E3AA-4890-B047-247E8D45B2BD}" presName="arrowAndChildren" presStyleCnt="0"/>
      <dgm:spPr/>
    </dgm:pt>
    <dgm:pt modelId="{1EB1C2B5-BA6E-44EC-A3D2-03246AC282B2}" type="pres">
      <dgm:prSet presAssocID="{C378BBB1-E3AA-4890-B047-247E8D45B2BD}" presName="parentTextArrow" presStyleLbl="node1" presStyleIdx="0" presStyleCnt="3"/>
      <dgm:spPr/>
    </dgm:pt>
    <dgm:pt modelId="{F34D0034-EA28-4105-B894-4A84B1D2BBFE}" type="pres">
      <dgm:prSet presAssocID="{C378BBB1-E3AA-4890-B047-247E8D45B2BD}" presName="arrow" presStyleLbl="node1" presStyleIdx="1" presStyleCnt="3"/>
      <dgm:spPr/>
    </dgm:pt>
    <dgm:pt modelId="{704952D1-9FCA-4591-B27A-A850408522D6}" type="pres">
      <dgm:prSet presAssocID="{C378BBB1-E3AA-4890-B047-247E8D45B2BD}" presName="descendantArrow" presStyleCnt="0"/>
      <dgm:spPr/>
    </dgm:pt>
    <dgm:pt modelId="{95FA0674-3271-4A6F-843A-9412FDD9281D}" type="pres">
      <dgm:prSet presAssocID="{DD6AB226-189E-4B89-A7AE-AFC1836E972B}" presName="childTextArrow" presStyleLbl="fgAccFollowNode1" presStyleIdx="0" presStyleCnt="3">
        <dgm:presLayoutVars>
          <dgm:bulletEnabled val="1"/>
        </dgm:presLayoutVars>
      </dgm:prSet>
      <dgm:spPr/>
    </dgm:pt>
    <dgm:pt modelId="{4068DDC9-A342-40AF-A0B6-3393CBFD27D3}" type="pres">
      <dgm:prSet presAssocID="{EA53F050-CD09-4C02-A277-ECF12DFD97D7}" presName="childTextArrow" presStyleLbl="fgAccFollowNode1" presStyleIdx="1" presStyleCnt="3">
        <dgm:presLayoutVars>
          <dgm:bulletEnabled val="1"/>
        </dgm:presLayoutVars>
      </dgm:prSet>
      <dgm:spPr/>
    </dgm:pt>
    <dgm:pt modelId="{37E53EC8-428A-4CBE-987A-C9BC07CE18F6}" type="pres">
      <dgm:prSet presAssocID="{66A8B140-FFC8-41C9-B9F1-D2FF92EC5742}" presName="childTextArrow" presStyleLbl="fgAccFollowNode1" presStyleIdx="2" presStyleCnt="3">
        <dgm:presLayoutVars>
          <dgm:bulletEnabled val="1"/>
        </dgm:presLayoutVars>
      </dgm:prSet>
      <dgm:spPr/>
    </dgm:pt>
    <dgm:pt modelId="{1B6C8C3D-23F7-48B3-BA06-3B668F5BBFC2}" type="pres">
      <dgm:prSet presAssocID="{FB988E23-4ADF-454A-BA38-F9982F5D36A7}" presName="sp" presStyleCnt="0"/>
      <dgm:spPr/>
    </dgm:pt>
    <dgm:pt modelId="{B686E525-722F-417C-8375-2E0F449ACEA4}" type="pres">
      <dgm:prSet presAssocID="{0A6573B5-52FD-4AC2-B410-A1B99FC98E5D}" presName="arrowAndChildren" presStyleCnt="0"/>
      <dgm:spPr/>
    </dgm:pt>
    <dgm:pt modelId="{E491D820-DBCA-4E47-90B8-019961F1EB20}" type="pres">
      <dgm:prSet presAssocID="{0A6573B5-52FD-4AC2-B410-A1B99FC98E5D}" presName="parentTextArrow" presStyleLbl="node1" presStyleIdx="2" presStyleCnt="3"/>
      <dgm:spPr/>
    </dgm:pt>
  </dgm:ptLst>
  <dgm:cxnLst>
    <dgm:cxn modelId="{235CE301-6531-43B8-A342-358241902596}" srcId="{C378BBB1-E3AA-4890-B047-247E8D45B2BD}" destId="{66A8B140-FFC8-41C9-B9F1-D2FF92EC5742}" srcOrd="2" destOrd="0" parTransId="{5CCC481D-A3E2-4A3A-8FE6-D55201916B09}" sibTransId="{C2F7F2C8-371A-4543-9443-A4ACD2732E3B}"/>
    <dgm:cxn modelId="{6B422A30-2466-4607-AA2A-F58C5B0DDBD1}" srcId="{F29DEFF9-7009-49C9-B1A9-CA0964257894}" destId="{C378BBB1-E3AA-4890-B047-247E8D45B2BD}" srcOrd="1" destOrd="0" parTransId="{79177844-F92C-4EDE-986C-377CD920BC79}" sibTransId="{FADA983F-5017-4036-A50A-8A80726D8A7E}"/>
    <dgm:cxn modelId="{5073AF39-8791-47A6-9C8E-0F8CBBA58831}" type="presOf" srcId="{D91010CC-F48B-4DE4-91C1-187A31E847DF}" destId="{99DDE141-960C-4362-8D2A-C74332CA72FC}" srcOrd="0" destOrd="0" presId="urn:microsoft.com/office/officeart/2005/8/layout/process4"/>
    <dgm:cxn modelId="{82442968-CFAA-477B-9073-E02F6F6D686D}" type="presOf" srcId="{F29DEFF9-7009-49C9-B1A9-CA0964257894}" destId="{ADA6333B-8256-4CAF-AE75-7FCF654DE1F9}" srcOrd="0" destOrd="0" presId="urn:microsoft.com/office/officeart/2005/8/layout/process4"/>
    <dgm:cxn modelId="{AC58164A-F1C7-4E3D-8537-D9DC66D60178}" type="presOf" srcId="{0A6573B5-52FD-4AC2-B410-A1B99FC98E5D}" destId="{E491D820-DBCA-4E47-90B8-019961F1EB20}" srcOrd="0" destOrd="0" presId="urn:microsoft.com/office/officeart/2005/8/layout/process4"/>
    <dgm:cxn modelId="{4F2CA94E-ED56-4FCE-8EA6-6F54AC9297CC}" type="presOf" srcId="{C378BBB1-E3AA-4890-B047-247E8D45B2BD}" destId="{1EB1C2B5-BA6E-44EC-A3D2-03246AC282B2}" srcOrd="0" destOrd="0" presId="urn:microsoft.com/office/officeart/2005/8/layout/process4"/>
    <dgm:cxn modelId="{29905378-DE52-4D41-93DD-73810049DF02}" type="presOf" srcId="{C378BBB1-E3AA-4890-B047-247E8D45B2BD}" destId="{F34D0034-EA28-4105-B894-4A84B1D2BBFE}" srcOrd="1" destOrd="0" presId="urn:microsoft.com/office/officeart/2005/8/layout/process4"/>
    <dgm:cxn modelId="{8ACE5F89-5547-410B-8396-E3582BDBD008}" type="presOf" srcId="{EA53F050-CD09-4C02-A277-ECF12DFD97D7}" destId="{4068DDC9-A342-40AF-A0B6-3393CBFD27D3}" srcOrd="0" destOrd="0" presId="urn:microsoft.com/office/officeart/2005/8/layout/process4"/>
    <dgm:cxn modelId="{A8DA3192-D9DC-4B74-8FC9-5FC4665359FC}" type="presOf" srcId="{DD6AB226-189E-4B89-A7AE-AFC1836E972B}" destId="{95FA0674-3271-4A6F-843A-9412FDD9281D}" srcOrd="0" destOrd="0" presId="urn:microsoft.com/office/officeart/2005/8/layout/process4"/>
    <dgm:cxn modelId="{D3B8CBBA-21FD-484A-9CC4-832F919D9172}" type="presOf" srcId="{66A8B140-FFC8-41C9-B9F1-D2FF92EC5742}" destId="{37E53EC8-428A-4CBE-987A-C9BC07CE18F6}" srcOrd="0" destOrd="0" presId="urn:microsoft.com/office/officeart/2005/8/layout/process4"/>
    <dgm:cxn modelId="{307BC9C1-15D8-42F1-90C6-F722224960EC}" srcId="{F29DEFF9-7009-49C9-B1A9-CA0964257894}" destId="{D91010CC-F48B-4DE4-91C1-187A31E847DF}" srcOrd="2" destOrd="0" parTransId="{C62C4530-2924-451B-950E-E45B683987B4}" sibTransId="{80BA51EF-A888-418E-9FFF-5667B13EAFC3}"/>
    <dgm:cxn modelId="{6A2445CC-F6B0-46BA-8672-D29779B1931D}" srcId="{C378BBB1-E3AA-4890-B047-247E8D45B2BD}" destId="{DD6AB226-189E-4B89-A7AE-AFC1836E972B}" srcOrd="0" destOrd="0" parTransId="{CD9F66C9-1EA4-4957-B1FE-A28B12340445}" sibTransId="{FA1622F6-F2CC-4EE3-A106-0FE7F038520A}"/>
    <dgm:cxn modelId="{0700E4DA-9E87-4504-B4A2-4B97860D2A33}" srcId="{C378BBB1-E3AA-4890-B047-247E8D45B2BD}" destId="{EA53F050-CD09-4C02-A277-ECF12DFD97D7}" srcOrd="1" destOrd="0" parTransId="{066A69DB-3280-43BA-BC59-FC19CF22DB9C}" sibTransId="{8E255FBA-8AD3-47C1-869F-15D100B7688B}"/>
    <dgm:cxn modelId="{427B42EC-F0C1-4994-846C-B445B6B02443}" srcId="{F29DEFF9-7009-49C9-B1A9-CA0964257894}" destId="{0A6573B5-52FD-4AC2-B410-A1B99FC98E5D}" srcOrd="0" destOrd="0" parTransId="{CB3CD2CC-FBA5-4A03-ACA1-3263701A0934}" sibTransId="{FB988E23-4ADF-454A-BA38-F9982F5D36A7}"/>
    <dgm:cxn modelId="{F9A71CA3-5888-4581-ACF8-06B6FDBDB84E}" type="presParOf" srcId="{ADA6333B-8256-4CAF-AE75-7FCF654DE1F9}" destId="{88A29C30-645B-49E8-AA44-15FA7AD04641}" srcOrd="0" destOrd="0" presId="urn:microsoft.com/office/officeart/2005/8/layout/process4"/>
    <dgm:cxn modelId="{0DDAD2BF-FF45-4104-A4C8-E2E7CE35E2DB}" type="presParOf" srcId="{88A29C30-645B-49E8-AA44-15FA7AD04641}" destId="{99DDE141-960C-4362-8D2A-C74332CA72FC}" srcOrd="0" destOrd="0" presId="urn:microsoft.com/office/officeart/2005/8/layout/process4"/>
    <dgm:cxn modelId="{5AF873EF-55E9-4ACD-B835-01A8B19B1EE1}" type="presParOf" srcId="{ADA6333B-8256-4CAF-AE75-7FCF654DE1F9}" destId="{FDC52AEE-052E-40DA-8371-35CCF3CEAF0B}" srcOrd="1" destOrd="0" presId="urn:microsoft.com/office/officeart/2005/8/layout/process4"/>
    <dgm:cxn modelId="{72A6E319-AE3B-4A23-8D86-B43FCD7D5A2E}" type="presParOf" srcId="{ADA6333B-8256-4CAF-AE75-7FCF654DE1F9}" destId="{C0F749FD-772D-431B-A748-89B665912793}" srcOrd="2" destOrd="0" presId="urn:microsoft.com/office/officeart/2005/8/layout/process4"/>
    <dgm:cxn modelId="{3809CE19-8C67-402D-B206-259E02293E89}" type="presParOf" srcId="{C0F749FD-772D-431B-A748-89B665912793}" destId="{1EB1C2B5-BA6E-44EC-A3D2-03246AC282B2}" srcOrd="0" destOrd="0" presId="urn:microsoft.com/office/officeart/2005/8/layout/process4"/>
    <dgm:cxn modelId="{CB6AD06C-59ED-4C83-9EA6-F5F883ED20E2}" type="presParOf" srcId="{C0F749FD-772D-431B-A748-89B665912793}" destId="{F34D0034-EA28-4105-B894-4A84B1D2BBFE}" srcOrd="1" destOrd="0" presId="urn:microsoft.com/office/officeart/2005/8/layout/process4"/>
    <dgm:cxn modelId="{2EDC49C4-758D-4ED6-AF25-524DE3C44603}" type="presParOf" srcId="{C0F749FD-772D-431B-A748-89B665912793}" destId="{704952D1-9FCA-4591-B27A-A850408522D6}" srcOrd="2" destOrd="0" presId="urn:microsoft.com/office/officeart/2005/8/layout/process4"/>
    <dgm:cxn modelId="{FC897AF6-29BC-4A22-8322-28C9D8FA6BA6}" type="presParOf" srcId="{704952D1-9FCA-4591-B27A-A850408522D6}" destId="{95FA0674-3271-4A6F-843A-9412FDD9281D}" srcOrd="0" destOrd="0" presId="urn:microsoft.com/office/officeart/2005/8/layout/process4"/>
    <dgm:cxn modelId="{8780232C-B57A-4567-B0D2-C58955317C27}" type="presParOf" srcId="{704952D1-9FCA-4591-B27A-A850408522D6}" destId="{4068DDC9-A342-40AF-A0B6-3393CBFD27D3}" srcOrd="1" destOrd="0" presId="urn:microsoft.com/office/officeart/2005/8/layout/process4"/>
    <dgm:cxn modelId="{A1ADD285-975A-41A0-8951-CE276711AA3D}" type="presParOf" srcId="{704952D1-9FCA-4591-B27A-A850408522D6}" destId="{37E53EC8-428A-4CBE-987A-C9BC07CE18F6}" srcOrd="2" destOrd="0" presId="urn:microsoft.com/office/officeart/2005/8/layout/process4"/>
    <dgm:cxn modelId="{6136E8A5-D66F-4ACB-853B-A61545858D0F}" type="presParOf" srcId="{ADA6333B-8256-4CAF-AE75-7FCF654DE1F9}" destId="{1B6C8C3D-23F7-48B3-BA06-3B668F5BBFC2}" srcOrd="3" destOrd="0" presId="urn:microsoft.com/office/officeart/2005/8/layout/process4"/>
    <dgm:cxn modelId="{6AC94919-346C-4BE3-9987-5F16CB301B5B}" type="presParOf" srcId="{ADA6333B-8256-4CAF-AE75-7FCF654DE1F9}" destId="{B686E525-722F-417C-8375-2E0F449ACEA4}" srcOrd="4" destOrd="0" presId="urn:microsoft.com/office/officeart/2005/8/layout/process4"/>
    <dgm:cxn modelId="{12CFDADC-CE20-41CC-89CE-5A660B4DE6CD}" type="presParOf" srcId="{B686E525-722F-417C-8375-2E0F449ACEA4}" destId="{E491D820-DBCA-4E47-90B8-019961F1EB2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0E785AA-699D-4637-81A1-A87A43DF9655}"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5BBC214E-2AF2-4A9C-8FD9-7C7EC352C2B8}">
      <dgm:prSet phldrT="[Text]" custT="1"/>
      <dgm:spPr>
        <a:ln>
          <a:solidFill>
            <a:schemeClr val="tx1"/>
          </a:solidFill>
        </a:ln>
      </dgm:spPr>
      <dgm:t>
        <a:bodyPr/>
        <a:lstStyle/>
        <a:p>
          <a:r>
            <a:rPr lang="en-US" sz="2200" b="1" dirty="0"/>
            <a:t>HUD Allocations CDBG and ESG</a:t>
          </a:r>
          <a:endParaRPr lang="en-US" sz="1800" b="1" dirty="0"/>
        </a:p>
      </dgm:t>
    </dgm:pt>
    <dgm:pt modelId="{1B611E4D-49B9-4CD0-BF5A-4745009472E9}" type="parTrans" cxnId="{0AA7B897-7E91-49D7-BA6D-10885E1A60E8}">
      <dgm:prSet/>
      <dgm:spPr/>
      <dgm:t>
        <a:bodyPr/>
        <a:lstStyle/>
        <a:p>
          <a:endParaRPr lang="en-US"/>
        </a:p>
      </dgm:t>
    </dgm:pt>
    <dgm:pt modelId="{620DE1A2-3817-44D2-989D-8D8C2ABFB2EF}" type="sibTrans" cxnId="{0AA7B897-7E91-49D7-BA6D-10885E1A60E8}">
      <dgm:prSet/>
      <dgm:spPr/>
      <dgm:t>
        <a:bodyPr/>
        <a:lstStyle/>
        <a:p>
          <a:endParaRPr lang="en-US"/>
        </a:p>
      </dgm:t>
    </dgm:pt>
    <dgm:pt modelId="{20FBE541-553E-4A92-B926-76568BFE59F3}">
      <dgm:prSet phldrT="[Text]" custT="1"/>
      <dgm:spPr>
        <a:solidFill>
          <a:schemeClr val="accent1"/>
        </a:solidFill>
        <a:ln>
          <a:solidFill>
            <a:schemeClr val="tx1"/>
          </a:solidFill>
        </a:ln>
      </dgm:spPr>
      <dgm:t>
        <a:bodyPr/>
        <a:lstStyle/>
        <a:p>
          <a:r>
            <a:rPr lang="en-US" sz="1800" b="1" dirty="0">
              <a:solidFill>
                <a:schemeClr val="accent4">
                  <a:lumMod val="60000"/>
                  <a:lumOff val="40000"/>
                </a:schemeClr>
              </a:solidFill>
            </a:rPr>
            <a:t>Timeline (ONGOING)</a:t>
          </a:r>
        </a:p>
      </dgm:t>
    </dgm:pt>
    <dgm:pt modelId="{F46F3E37-E59A-49BE-880C-6D78EDB07292}" type="parTrans" cxnId="{9254AE78-7439-432A-A3DB-37BB0721F53E}">
      <dgm:prSet/>
      <dgm:spPr/>
      <dgm:t>
        <a:bodyPr/>
        <a:lstStyle/>
        <a:p>
          <a:endParaRPr lang="en-US"/>
        </a:p>
      </dgm:t>
    </dgm:pt>
    <dgm:pt modelId="{A27D25DE-EEB8-4DFA-84E0-245348504E85}" type="sibTrans" cxnId="{9254AE78-7439-432A-A3DB-37BB0721F53E}">
      <dgm:prSet/>
      <dgm:spPr/>
      <dgm:t>
        <a:bodyPr/>
        <a:lstStyle/>
        <a:p>
          <a:endParaRPr lang="en-US"/>
        </a:p>
      </dgm:t>
    </dgm:pt>
    <dgm:pt modelId="{CAD063C8-5F30-4A6A-85DD-85D152FD0DA2}">
      <dgm:prSet phldrT="[Text]" custT="1"/>
      <dgm:spPr>
        <a:solidFill>
          <a:schemeClr val="accent1"/>
        </a:solidFill>
        <a:ln>
          <a:solidFill>
            <a:schemeClr val="tx1"/>
          </a:solidFill>
        </a:ln>
      </dgm:spPr>
      <dgm:t>
        <a:bodyPr/>
        <a:lstStyle/>
        <a:p>
          <a:r>
            <a:rPr lang="en-US" sz="1800" b="1" dirty="0">
              <a:solidFill>
                <a:schemeClr val="accent4">
                  <a:lumMod val="60000"/>
                  <a:lumOff val="40000"/>
                </a:schemeClr>
              </a:solidFill>
            </a:rPr>
            <a:t>ESG Overview</a:t>
          </a:r>
        </a:p>
      </dgm:t>
    </dgm:pt>
    <dgm:pt modelId="{125D1DBC-287D-4C13-9754-A4EF83577D65}" type="parTrans" cxnId="{5BA2218F-CCB3-458F-ACFF-8B054B0579F6}">
      <dgm:prSet/>
      <dgm:spPr/>
      <dgm:t>
        <a:bodyPr/>
        <a:lstStyle/>
        <a:p>
          <a:endParaRPr lang="en-US"/>
        </a:p>
      </dgm:t>
    </dgm:pt>
    <dgm:pt modelId="{5C726CB4-006D-4E36-B97E-191073F5555D}" type="sibTrans" cxnId="{5BA2218F-CCB3-458F-ACFF-8B054B0579F6}">
      <dgm:prSet/>
      <dgm:spPr/>
      <dgm:t>
        <a:bodyPr/>
        <a:lstStyle/>
        <a:p>
          <a:endParaRPr lang="en-US"/>
        </a:p>
      </dgm:t>
    </dgm:pt>
    <dgm:pt modelId="{75CD7AFD-5312-4C7B-A768-8428CE9356C0}">
      <dgm:prSet phldrT="[Text]" custT="1"/>
      <dgm:spPr>
        <a:solidFill>
          <a:schemeClr val="accent1"/>
        </a:solidFill>
        <a:ln>
          <a:solidFill>
            <a:schemeClr val="tx1"/>
          </a:solidFill>
        </a:ln>
      </dgm:spPr>
      <dgm:t>
        <a:bodyPr/>
        <a:lstStyle/>
        <a:p>
          <a:r>
            <a:rPr lang="en-US" sz="1800" b="1" dirty="0">
              <a:solidFill>
                <a:schemeClr val="accent4">
                  <a:lumMod val="60000"/>
                  <a:lumOff val="40000"/>
                </a:schemeClr>
              </a:solidFill>
            </a:rPr>
            <a:t>Proposals</a:t>
          </a:r>
          <a:r>
            <a:rPr lang="en-US" sz="1300" dirty="0"/>
            <a:t> </a:t>
          </a:r>
        </a:p>
      </dgm:t>
    </dgm:pt>
    <dgm:pt modelId="{E09018F4-6B66-41C3-9F8F-AC00AAA8070A}" type="parTrans" cxnId="{047B18E6-5856-49E6-A859-3CAE7E93909F}">
      <dgm:prSet/>
      <dgm:spPr/>
      <dgm:t>
        <a:bodyPr/>
        <a:lstStyle/>
        <a:p>
          <a:endParaRPr lang="en-US"/>
        </a:p>
      </dgm:t>
    </dgm:pt>
    <dgm:pt modelId="{FC70D2A2-8691-4386-B771-0A793532762E}" type="sibTrans" cxnId="{047B18E6-5856-49E6-A859-3CAE7E93909F}">
      <dgm:prSet/>
      <dgm:spPr/>
      <dgm:t>
        <a:bodyPr/>
        <a:lstStyle/>
        <a:p>
          <a:endParaRPr lang="en-US"/>
        </a:p>
      </dgm:t>
    </dgm:pt>
    <dgm:pt modelId="{EC07D130-7E07-4C16-9756-4BF39996BC4C}">
      <dgm:prSet phldrT="[Text]" custT="1"/>
      <dgm:spPr>
        <a:solidFill>
          <a:schemeClr val="accent1"/>
        </a:solidFill>
        <a:ln>
          <a:solidFill>
            <a:schemeClr val="tx1"/>
          </a:solidFill>
        </a:ln>
      </dgm:spPr>
      <dgm:t>
        <a:bodyPr/>
        <a:lstStyle/>
        <a:p>
          <a:r>
            <a:rPr lang="en-US" sz="1800" b="1" dirty="0">
              <a:solidFill>
                <a:schemeClr val="accent4">
                  <a:lumMod val="60000"/>
                  <a:lumOff val="40000"/>
                </a:schemeClr>
              </a:solidFill>
            </a:rPr>
            <a:t>CDBG Overview</a:t>
          </a:r>
        </a:p>
      </dgm:t>
    </dgm:pt>
    <dgm:pt modelId="{36659573-BBC0-445F-B265-9CCDD702ECE0}" type="parTrans" cxnId="{B38DD13E-0F0A-47D8-B4FF-98B6414FCF6A}">
      <dgm:prSet/>
      <dgm:spPr/>
      <dgm:t>
        <a:bodyPr/>
        <a:lstStyle/>
        <a:p>
          <a:endParaRPr lang="en-US"/>
        </a:p>
      </dgm:t>
    </dgm:pt>
    <dgm:pt modelId="{8C56CF3D-775C-4EA3-BFE8-A5F7F3CB6E5A}" type="sibTrans" cxnId="{B38DD13E-0F0A-47D8-B4FF-98B6414FCF6A}">
      <dgm:prSet/>
      <dgm:spPr/>
      <dgm:t>
        <a:bodyPr/>
        <a:lstStyle/>
        <a:p>
          <a:endParaRPr lang="en-US"/>
        </a:p>
      </dgm:t>
    </dgm:pt>
    <dgm:pt modelId="{1B780F12-D37F-4675-93C7-3818A6DD8938}">
      <dgm:prSet phldrT="[Text]" custT="1"/>
      <dgm:spPr>
        <a:ln>
          <a:solidFill>
            <a:schemeClr val="tx1"/>
          </a:solidFill>
        </a:ln>
      </dgm:spPr>
      <dgm:t>
        <a:bodyPr/>
        <a:lstStyle/>
        <a:p>
          <a:r>
            <a:rPr lang="en-US" sz="1800" b="1" dirty="0">
              <a:solidFill>
                <a:schemeClr val="accent4">
                  <a:lumMod val="60000"/>
                  <a:lumOff val="40000"/>
                </a:schemeClr>
              </a:solidFill>
            </a:rPr>
            <a:t>Financial Responsibility </a:t>
          </a:r>
        </a:p>
      </dgm:t>
    </dgm:pt>
    <dgm:pt modelId="{BA806B4B-49F0-47EC-A175-1553AA7CEBE2}" type="parTrans" cxnId="{A98E7E91-16AE-4A30-97C6-82304F7C1131}">
      <dgm:prSet/>
      <dgm:spPr/>
      <dgm:t>
        <a:bodyPr/>
        <a:lstStyle/>
        <a:p>
          <a:endParaRPr lang="en-US"/>
        </a:p>
      </dgm:t>
    </dgm:pt>
    <dgm:pt modelId="{A657C08D-C0FA-4BF3-AC5D-FE6AA70D6D78}" type="sibTrans" cxnId="{A98E7E91-16AE-4A30-97C6-82304F7C1131}">
      <dgm:prSet/>
      <dgm:spPr/>
      <dgm:t>
        <a:bodyPr/>
        <a:lstStyle/>
        <a:p>
          <a:endParaRPr lang="en-US"/>
        </a:p>
      </dgm:t>
    </dgm:pt>
    <dgm:pt modelId="{BA156932-9EF7-4007-BFB1-D23A109A4E12}">
      <dgm:prSet phldrT="[Text]" custT="1"/>
      <dgm:spPr>
        <a:solidFill>
          <a:schemeClr val="accent1"/>
        </a:solidFill>
        <a:ln>
          <a:solidFill>
            <a:schemeClr val="tx1"/>
          </a:solidFill>
        </a:ln>
      </dgm:spPr>
      <dgm:t>
        <a:bodyPr/>
        <a:lstStyle/>
        <a:p>
          <a:r>
            <a:rPr lang="en-US" sz="1800" b="1" dirty="0">
              <a:solidFill>
                <a:schemeClr val="accent3">
                  <a:lumMod val="60000"/>
                  <a:lumOff val="40000"/>
                </a:schemeClr>
              </a:solidFill>
            </a:rPr>
            <a:t>Monthly Monitoring Reports</a:t>
          </a:r>
        </a:p>
      </dgm:t>
    </dgm:pt>
    <dgm:pt modelId="{4EB548D4-B971-43E6-B8D9-8274DF25AF7B}" type="parTrans" cxnId="{599B37A5-7D17-443C-983B-A2CCE5AB7DDA}">
      <dgm:prSet/>
      <dgm:spPr/>
      <dgm:t>
        <a:bodyPr/>
        <a:lstStyle/>
        <a:p>
          <a:endParaRPr lang="en-US"/>
        </a:p>
      </dgm:t>
    </dgm:pt>
    <dgm:pt modelId="{6E89DCED-8807-4148-8B80-516EA0CEEF00}" type="sibTrans" cxnId="{599B37A5-7D17-443C-983B-A2CCE5AB7DDA}">
      <dgm:prSet/>
      <dgm:spPr/>
      <dgm:t>
        <a:bodyPr/>
        <a:lstStyle/>
        <a:p>
          <a:endParaRPr lang="en-US"/>
        </a:p>
      </dgm:t>
    </dgm:pt>
    <dgm:pt modelId="{9B93100A-521D-4116-AD16-40CDBFFB0EB0}" type="pres">
      <dgm:prSet presAssocID="{E0E785AA-699D-4637-81A1-A87A43DF9655}" presName="Name0" presStyleCnt="0">
        <dgm:presLayoutVars>
          <dgm:chMax val="1"/>
          <dgm:chPref val="1"/>
          <dgm:dir/>
          <dgm:animOne val="branch"/>
          <dgm:animLvl val="lvl"/>
        </dgm:presLayoutVars>
      </dgm:prSet>
      <dgm:spPr/>
    </dgm:pt>
    <dgm:pt modelId="{98F6F5FE-5B6D-4291-BD56-BB8C7589B868}" type="pres">
      <dgm:prSet presAssocID="{5BBC214E-2AF2-4A9C-8FD9-7C7EC352C2B8}" presName="singleCycle" presStyleCnt="0"/>
      <dgm:spPr/>
    </dgm:pt>
    <dgm:pt modelId="{ECA52DC4-D540-42C3-844A-1473E4CE60B1}" type="pres">
      <dgm:prSet presAssocID="{5BBC214E-2AF2-4A9C-8FD9-7C7EC352C2B8}" presName="singleCenter" presStyleLbl="node1" presStyleIdx="0" presStyleCnt="7" custScaleX="144568">
        <dgm:presLayoutVars>
          <dgm:chMax val="7"/>
          <dgm:chPref val="7"/>
        </dgm:presLayoutVars>
      </dgm:prSet>
      <dgm:spPr/>
    </dgm:pt>
    <dgm:pt modelId="{450F8F16-A791-4242-9ECD-55172D5CD35B}" type="pres">
      <dgm:prSet presAssocID="{F46F3E37-E59A-49BE-880C-6D78EDB07292}" presName="Name56" presStyleLbl="parChTrans1D2" presStyleIdx="0" presStyleCnt="6"/>
      <dgm:spPr/>
    </dgm:pt>
    <dgm:pt modelId="{C52F87CA-A6BF-4BA8-8388-2A94C2131E11}" type="pres">
      <dgm:prSet presAssocID="{20FBE541-553E-4A92-B926-76568BFE59F3}" presName="text0" presStyleLbl="node1" presStyleIdx="1" presStyleCnt="7" custScaleX="147868">
        <dgm:presLayoutVars>
          <dgm:bulletEnabled val="1"/>
        </dgm:presLayoutVars>
      </dgm:prSet>
      <dgm:spPr/>
    </dgm:pt>
    <dgm:pt modelId="{D4E19E33-E20B-4B17-BEDA-09C60CF69732}" type="pres">
      <dgm:prSet presAssocID="{125D1DBC-287D-4C13-9754-A4EF83577D65}" presName="Name56" presStyleLbl="parChTrans1D2" presStyleIdx="1" presStyleCnt="6"/>
      <dgm:spPr/>
    </dgm:pt>
    <dgm:pt modelId="{755D03EA-9FB8-4425-B8B9-A90C2DF8B569}" type="pres">
      <dgm:prSet presAssocID="{CAD063C8-5F30-4A6A-85DD-85D152FD0DA2}" presName="text0" presStyleLbl="node1" presStyleIdx="2" presStyleCnt="7" custScaleX="147497" custRadScaleRad="136730" custRadScaleInc="188089">
        <dgm:presLayoutVars>
          <dgm:bulletEnabled val="1"/>
        </dgm:presLayoutVars>
      </dgm:prSet>
      <dgm:spPr/>
    </dgm:pt>
    <dgm:pt modelId="{CBD6EF70-F741-46BD-BC40-E46CD898C03A}" type="pres">
      <dgm:prSet presAssocID="{E09018F4-6B66-41C3-9F8F-AC00AAA8070A}" presName="Name56" presStyleLbl="parChTrans1D2" presStyleIdx="2" presStyleCnt="6"/>
      <dgm:spPr/>
    </dgm:pt>
    <dgm:pt modelId="{AB0140D5-C20F-416B-812D-C4AEB1EA1C93}" type="pres">
      <dgm:prSet presAssocID="{75CD7AFD-5312-4C7B-A768-8428CE9356C0}" presName="text0" presStyleLbl="node1" presStyleIdx="3" presStyleCnt="7" custScaleX="147867" custRadScaleRad="97113" custRadScaleInc="202612">
        <dgm:presLayoutVars>
          <dgm:bulletEnabled val="1"/>
        </dgm:presLayoutVars>
      </dgm:prSet>
      <dgm:spPr/>
    </dgm:pt>
    <dgm:pt modelId="{D8869806-ADEA-4F06-8088-57E5CD184567}" type="pres">
      <dgm:prSet presAssocID="{4EB548D4-B971-43E6-B8D9-8274DF25AF7B}" presName="Name56" presStyleLbl="parChTrans1D2" presStyleIdx="3" presStyleCnt="6"/>
      <dgm:spPr/>
    </dgm:pt>
    <dgm:pt modelId="{A83E00CA-907F-45C7-92C0-B2A46DD1F297}" type="pres">
      <dgm:prSet presAssocID="{BA156932-9EF7-4007-BFB1-D23A109A4E12}" presName="text0" presStyleLbl="node1" presStyleIdx="4" presStyleCnt="7" custScaleX="147867" custRadScaleRad="140745" custRadScaleInc="392364">
        <dgm:presLayoutVars>
          <dgm:bulletEnabled val="1"/>
        </dgm:presLayoutVars>
      </dgm:prSet>
      <dgm:spPr/>
    </dgm:pt>
    <dgm:pt modelId="{A86B9E6E-9AC4-4BA6-A975-2DEF3DAC1FBD}" type="pres">
      <dgm:prSet presAssocID="{BA806B4B-49F0-47EC-A175-1553AA7CEBE2}" presName="Name56" presStyleLbl="parChTrans1D2" presStyleIdx="4" presStyleCnt="6"/>
      <dgm:spPr/>
    </dgm:pt>
    <dgm:pt modelId="{2BAD19C6-0EB1-4E83-BB1A-DA504A0A5C9F}" type="pres">
      <dgm:prSet presAssocID="{1B780F12-D37F-4675-93C7-3818A6DD8938}" presName="text0" presStyleLbl="node1" presStyleIdx="5" presStyleCnt="7" custScaleX="147868" custRadScaleRad="134484" custRadScaleInc="21472">
        <dgm:presLayoutVars>
          <dgm:bulletEnabled val="1"/>
        </dgm:presLayoutVars>
      </dgm:prSet>
      <dgm:spPr/>
    </dgm:pt>
    <dgm:pt modelId="{BD0F32AD-57CC-412B-9B81-C8CED2280434}" type="pres">
      <dgm:prSet presAssocID="{36659573-BBC0-445F-B265-9CCDD702ECE0}" presName="Name56" presStyleLbl="parChTrans1D2" presStyleIdx="5" presStyleCnt="6"/>
      <dgm:spPr/>
    </dgm:pt>
    <dgm:pt modelId="{0B8B66CD-E758-4BBF-ACBB-293223ED7E05}" type="pres">
      <dgm:prSet presAssocID="{EC07D130-7E07-4C16-9756-4BF39996BC4C}" presName="text0" presStyleLbl="node1" presStyleIdx="6" presStyleCnt="7" custScaleX="147868" custRadScaleRad="136510" custRadScaleInc="408513">
        <dgm:presLayoutVars>
          <dgm:bulletEnabled val="1"/>
        </dgm:presLayoutVars>
      </dgm:prSet>
      <dgm:spPr/>
    </dgm:pt>
  </dgm:ptLst>
  <dgm:cxnLst>
    <dgm:cxn modelId="{EA055E04-6DFF-4C06-AA28-ACB30CF39620}" type="presOf" srcId="{20FBE541-553E-4A92-B926-76568BFE59F3}" destId="{C52F87CA-A6BF-4BA8-8388-2A94C2131E11}" srcOrd="0" destOrd="0" presId="urn:microsoft.com/office/officeart/2008/layout/RadialCluster"/>
    <dgm:cxn modelId="{59E2792B-D85D-4820-8935-8193C277A564}" type="presOf" srcId="{BA806B4B-49F0-47EC-A175-1553AA7CEBE2}" destId="{A86B9E6E-9AC4-4BA6-A975-2DEF3DAC1FBD}" srcOrd="0" destOrd="0" presId="urn:microsoft.com/office/officeart/2008/layout/RadialCluster"/>
    <dgm:cxn modelId="{B38DD13E-0F0A-47D8-B4FF-98B6414FCF6A}" srcId="{5BBC214E-2AF2-4A9C-8FD9-7C7EC352C2B8}" destId="{EC07D130-7E07-4C16-9756-4BF39996BC4C}" srcOrd="5" destOrd="0" parTransId="{36659573-BBC0-445F-B265-9CCDD702ECE0}" sibTransId="{8C56CF3D-775C-4EA3-BFE8-A5F7F3CB6E5A}"/>
    <dgm:cxn modelId="{E1FCA950-B465-40A2-803D-F643BB5E90FA}" type="presOf" srcId="{E0E785AA-699D-4637-81A1-A87A43DF9655}" destId="{9B93100A-521D-4116-AD16-40CDBFFB0EB0}" srcOrd="0" destOrd="0" presId="urn:microsoft.com/office/officeart/2008/layout/RadialCluster"/>
    <dgm:cxn modelId="{1FF7CA71-372F-4828-B113-A091666FB97B}" type="presOf" srcId="{EC07D130-7E07-4C16-9756-4BF39996BC4C}" destId="{0B8B66CD-E758-4BBF-ACBB-293223ED7E05}" srcOrd="0" destOrd="0" presId="urn:microsoft.com/office/officeart/2008/layout/RadialCluster"/>
    <dgm:cxn modelId="{9A1D0253-F064-430B-8ACE-22B312B5F2B9}" type="presOf" srcId="{BA156932-9EF7-4007-BFB1-D23A109A4E12}" destId="{A83E00CA-907F-45C7-92C0-B2A46DD1F297}" srcOrd="0" destOrd="0" presId="urn:microsoft.com/office/officeart/2008/layout/RadialCluster"/>
    <dgm:cxn modelId="{9254AE78-7439-432A-A3DB-37BB0721F53E}" srcId="{5BBC214E-2AF2-4A9C-8FD9-7C7EC352C2B8}" destId="{20FBE541-553E-4A92-B926-76568BFE59F3}" srcOrd="0" destOrd="0" parTransId="{F46F3E37-E59A-49BE-880C-6D78EDB07292}" sibTransId="{A27D25DE-EEB8-4DFA-84E0-245348504E85}"/>
    <dgm:cxn modelId="{304D0A86-AE36-4C43-95A2-B629072A8DC7}" type="presOf" srcId="{36659573-BBC0-445F-B265-9CCDD702ECE0}" destId="{BD0F32AD-57CC-412B-9B81-C8CED2280434}" srcOrd="0" destOrd="0" presId="urn:microsoft.com/office/officeart/2008/layout/RadialCluster"/>
    <dgm:cxn modelId="{5BA2218F-CCB3-458F-ACFF-8B054B0579F6}" srcId="{5BBC214E-2AF2-4A9C-8FD9-7C7EC352C2B8}" destId="{CAD063C8-5F30-4A6A-85DD-85D152FD0DA2}" srcOrd="1" destOrd="0" parTransId="{125D1DBC-287D-4C13-9754-A4EF83577D65}" sibTransId="{5C726CB4-006D-4E36-B97E-191073F5555D}"/>
    <dgm:cxn modelId="{A98E7E91-16AE-4A30-97C6-82304F7C1131}" srcId="{5BBC214E-2AF2-4A9C-8FD9-7C7EC352C2B8}" destId="{1B780F12-D37F-4675-93C7-3818A6DD8938}" srcOrd="4" destOrd="0" parTransId="{BA806B4B-49F0-47EC-A175-1553AA7CEBE2}" sibTransId="{A657C08D-C0FA-4BF3-AC5D-FE6AA70D6D78}"/>
    <dgm:cxn modelId="{42874A92-11A6-453C-905C-64BF41353AC0}" type="presOf" srcId="{4EB548D4-B971-43E6-B8D9-8274DF25AF7B}" destId="{D8869806-ADEA-4F06-8088-57E5CD184567}" srcOrd="0" destOrd="0" presId="urn:microsoft.com/office/officeart/2008/layout/RadialCluster"/>
    <dgm:cxn modelId="{6A94A797-1001-464A-97AA-5B45AB07E438}" type="presOf" srcId="{5BBC214E-2AF2-4A9C-8FD9-7C7EC352C2B8}" destId="{ECA52DC4-D540-42C3-844A-1473E4CE60B1}" srcOrd="0" destOrd="0" presId="urn:microsoft.com/office/officeart/2008/layout/RadialCluster"/>
    <dgm:cxn modelId="{0AA7B897-7E91-49D7-BA6D-10885E1A60E8}" srcId="{E0E785AA-699D-4637-81A1-A87A43DF9655}" destId="{5BBC214E-2AF2-4A9C-8FD9-7C7EC352C2B8}" srcOrd="0" destOrd="0" parTransId="{1B611E4D-49B9-4CD0-BF5A-4745009472E9}" sibTransId="{620DE1A2-3817-44D2-989D-8D8C2ABFB2EF}"/>
    <dgm:cxn modelId="{599B37A5-7D17-443C-983B-A2CCE5AB7DDA}" srcId="{5BBC214E-2AF2-4A9C-8FD9-7C7EC352C2B8}" destId="{BA156932-9EF7-4007-BFB1-D23A109A4E12}" srcOrd="3" destOrd="0" parTransId="{4EB548D4-B971-43E6-B8D9-8274DF25AF7B}" sibTransId="{6E89DCED-8807-4148-8B80-516EA0CEEF00}"/>
    <dgm:cxn modelId="{BB3AECB0-7221-4DC1-A935-7E55AE7B1F3C}" type="presOf" srcId="{E09018F4-6B66-41C3-9F8F-AC00AAA8070A}" destId="{CBD6EF70-F741-46BD-BC40-E46CD898C03A}" srcOrd="0" destOrd="0" presId="urn:microsoft.com/office/officeart/2008/layout/RadialCluster"/>
    <dgm:cxn modelId="{97AD16C8-B260-4A8A-A47C-1F61D8E4D359}" type="presOf" srcId="{1B780F12-D37F-4675-93C7-3818A6DD8938}" destId="{2BAD19C6-0EB1-4E83-BB1A-DA504A0A5C9F}" srcOrd="0" destOrd="0" presId="urn:microsoft.com/office/officeart/2008/layout/RadialCluster"/>
    <dgm:cxn modelId="{26537CCD-7181-47C3-B452-EEA27B200EC6}" type="presOf" srcId="{F46F3E37-E59A-49BE-880C-6D78EDB07292}" destId="{450F8F16-A791-4242-9ECD-55172D5CD35B}" srcOrd="0" destOrd="0" presId="urn:microsoft.com/office/officeart/2008/layout/RadialCluster"/>
    <dgm:cxn modelId="{9975F8D5-2400-4E57-B5B2-5B787002EA18}" type="presOf" srcId="{CAD063C8-5F30-4A6A-85DD-85D152FD0DA2}" destId="{755D03EA-9FB8-4425-B8B9-A90C2DF8B569}" srcOrd="0" destOrd="0" presId="urn:microsoft.com/office/officeart/2008/layout/RadialCluster"/>
    <dgm:cxn modelId="{64B221DB-3902-486E-98E7-6C1CA51D5C73}" type="presOf" srcId="{75CD7AFD-5312-4C7B-A768-8428CE9356C0}" destId="{AB0140D5-C20F-416B-812D-C4AEB1EA1C93}" srcOrd="0" destOrd="0" presId="urn:microsoft.com/office/officeart/2008/layout/RadialCluster"/>
    <dgm:cxn modelId="{047B18E6-5856-49E6-A859-3CAE7E93909F}" srcId="{5BBC214E-2AF2-4A9C-8FD9-7C7EC352C2B8}" destId="{75CD7AFD-5312-4C7B-A768-8428CE9356C0}" srcOrd="2" destOrd="0" parTransId="{E09018F4-6B66-41C3-9F8F-AC00AAA8070A}" sibTransId="{FC70D2A2-8691-4386-B771-0A793532762E}"/>
    <dgm:cxn modelId="{24C2D9FC-858D-4F69-B179-7DA2DECF8892}" type="presOf" srcId="{125D1DBC-287D-4C13-9754-A4EF83577D65}" destId="{D4E19E33-E20B-4B17-BEDA-09C60CF69732}" srcOrd="0" destOrd="0" presId="urn:microsoft.com/office/officeart/2008/layout/RadialCluster"/>
    <dgm:cxn modelId="{364EAA2C-EF88-4CF4-AE50-22E1ACA55CE5}" type="presParOf" srcId="{9B93100A-521D-4116-AD16-40CDBFFB0EB0}" destId="{98F6F5FE-5B6D-4291-BD56-BB8C7589B868}" srcOrd="0" destOrd="0" presId="urn:microsoft.com/office/officeart/2008/layout/RadialCluster"/>
    <dgm:cxn modelId="{0B704F04-5A72-4D99-917A-4E7CB0B6AEF8}" type="presParOf" srcId="{98F6F5FE-5B6D-4291-BD56-BB8C7589B868}" destId="{ECA52DC4-D540-42C3-844A-1473E4CE60B1}" srcOrd="0" destOrd="0" presId="urn:microsoft.com/office/officeart/2008/layout/RadialCluster"/>
    <dgm:cxn modelId="{9D314C6A-85F8-4718-BEF2-D7B78473E825}" type="presParOf" srcId="{98F6F5FE-5B6D-4291-BD56-BB8C7589B868}" destId="{450F8F16-A791-4242-9ECD-55172D5CD35B}" srcOrd="1" destOrd="0" presId="urn:microsoft.com/office/officeart/2008/layout/RadialCluster"/>
    <dgm:cxn modelId="{6A26D4E6-2A87-4F50-AB2E-671E697ACE18}" type="presParOf" srcId="{98F6F5FE-5B6D-4291-BD56-BB8C7589B868}" destId="{C52F87CA-A6BF-4BA8-8388-2A94C2131E11}" srcOrd="2" destOrd="0" presId="urn:microsoft.com/office/officeart/2008/layout/RadialCluster"/>
    <dgm:cxn modelId="{7831A2A7-BC00-4297-A3BE-FF68D26397D7}" type="presParOf" srcId="{98F6F5FE-5B6D-4291-BD56-BB8C7589B868}" destId="{D4E19E33-E20B-4B17-BEDA-09C60CF69732}" srcOrd="3" destOrd="0" presId="urn:microsoft.com/office/officeart/2008/layout/RadialCluster"/>
    <dgm:cxn modelId="{139A235D-D130-426F-B4D5-4C498EFE0852}" type="presParOf" srcId="{98F6F5FE-5B6D-4291-BD56-BB8C7589B868}" destId="{755D03EA-9FB8-4425-B8B9-A90C2DF8B569}" srcOrd="4" destOrd="0" presId="urn:microsoft.com/office/officeart/2008/layout/RadialCluster"/>
    <dgm:cxn modelId="{EF35629A-DD92-40CE-B7C9-218983300578}" type="presParOf" srcId="{98F6F5FE-5B6D-4291-BD56-BB8C7589B868}" destId="{CBD6EF70-F741-46BD-BC40-E46CD898C03A}" srcOrd="5" destOrd="0" presId="urn:microsoft.com/office/officeart/2008/layout/RadialCluster"/>
    <dgm:cxn modelId="{01925160-5561-4C83-8422-5078587BEBD2}" type="presParOf" srcId="{98F6F5FE-5B6D-4291-BD56-BB8C7589B868}" destId="{AB0140D5-C20F-416B-812D-C4AEB1EA1C93}" srcOrd="6" destOrd="0" presId="urn:microsoft.com/office/officeart/2008/layout/RadialCluster"/>
    <dgm:cxn modelId="{BDD63FF4-36F9-4037-BF9E-75FA86F223A0}" type="presParOf" srcId="{98F6F5FE-5B6D-4291-BD56-BB8C7589B868}" destId="{D8869806-ADEA-4F06-8088-57E5CD184567}" srcOrd="7" destOrd="0" presId="urn:microsoft.com/office/officeart/2008/layout/RadialCluster"/>
    <dgm:cxn modelId="{E8CCECA5-6F40-4DCB-84FE-F52B8A80512D}" type="presParOf" srcId="{98F6F5FE-5B6D-4291-BD56-BB8C7589B868}" destId="{A83E00CA-907F-45C7-92C0-B2A46DD1F297}" srcOrd="8" destOrd="0" presId="urn:microsoft.com/office/officeart/2008/layout/RadialCluster"/>
    <dgm:cxn modelId="{52BD9D67-9800-4142-8C76-A80984CB3CF7}" type="presParOf" srcId="{98F6F5FE-5B6D-4291-BD56-BB8C7589B868}" destId="{A86B9E6E-9AC4-4BA6-A975-2DEF3DAC1FBD}" srcOrd="9" destOrd="0" presId="urn:microsoft.com/office/officeart/2008/layout/RadialCluster"/>
    <dgm:cxn modelId="{0C0A23F3-A26E-493C-9B6C-E92739E454BA}" type="presParOf" srcId="{98F6F5FE-5B6D-4291-BD56-BB8C7589B868}" destId="{2BAD19C6-0EB1-4E83-BB1A-DA504A0A5C9F}" srcOrd="10" destOrd="0" presId="urn:microsoft.com/office/officeart/2008/layout/RadialCluster"/>
    <dgm:cxn modelId="{FDAFE973-9872-4F62-8551-B737AF401AE4}" type="presParOf" srcId="{98F6F5FE-5B6D-4291-BD56-BB8C7589B868}" destId="{BD0F32AD-57CC-412B-9B81-C8CED2280434}" srcOrd="11" destOrd="0" presId="urn:microsoft.com/office/officeart/2008/layout/RadialCluster"/>
    <dgm:cxn modelId="{0091013D-8961-42F1-B0B6-0A708EA43A5A}" type="presParOf" srcId="{98F6F5FE-5B6D-4291-BD56-BB8C7589B868}" destId="{0B8B66CD-E758-4BBF-ACBB-293223ED7E05}"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E785AA-699D-4637-81A1-A87A43DF9655}"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5BBC214E-2AF2-4A9C-8FD9-7C7EC352C2B8}">
      <dgm:prSet phldrT="[Text]" custT="1"/>
      <dgm:spPr>
        <a:ln>
          <a:solidFill>
            <a:schemeClr val="tx1"/>
          </a:solidFill>
        </a:ln>
      </dgm:spPr>
      <dgm:t>
        <a:bodyPr/>
        <a:lstStyle/>
        <a:p>
          <a:r>
            <a:rPr lang="en-US" sz="2200" b="1" dirty="0"/>
            <a:t>HUD Allocations: </a:t>
          </a:r>
          <a:r>
            <a:rPr lang="en-US" sz="2000" b="1" dirty="0"/>
            <a:t>CDBG and ESG</a:t>
          </a:r>
        </a:p>
      </dgm:t>
    </dgm:pt>
    <dgm:pt modelId="{1B611E4D-49B9-4CD0-BF5A-4745009472E9}" type="parTrans" cxnId="{0AA7B897-7E91-49D7-BA6D-10885E1A60E8}">
      <dgm:prSet/>
      <dgm:spPr/>
      <dgm:t>
        <a:bodyPr/>
        <a:lstStyle/>
        <a:p>
          <a:endParaRPr lang="en-US"/>
        </a:p>
      </dgm:t>
    </dgm:pt>
    <dgm:pt modelId="{620DE1A2-3817-44D2-989D-8D8C2ABFB2EF}" type="sibTrans" cxnId="{0AA7B897-7E91-49D7-BA6D-10885E1A60E8}">
      <dgm:prSet/>
      <dgm:spPr/>
      <dgm:t>
        <a:bodyPr/>
        <a:lstStyle/>
        <a:p>
          <a:endParaRPr lang="en-US"/>
        </a:p>
      </dgm:t>
    </dgm:pt>
    <dgm:pt modelId="{20FBE541-553E-4A92-B926-76568BFE59F3}">
      <dgm:prSet phldrT="[Text]" custT="1"/>
      <dgm:spPr>
        <a:solidFill>
          <a:schemeClr val="accent1"/>
        </a:solidFill>
        <a:ln>
          <a:solidFill>
            <a:schemeClr val="tx1"/>
          </a:solidFill>
        </a:ln>
      </dgm:spPr>
      <dgm:t>
        <a:bodyPr/>
        <a:lstStyle/>
        <a:p>
          <a:r>
            <a:rPr lang="en-US" sz="1800" b="1" dirty="0">
              <a:solidFill>
                <a:schemeClr val="accent4">
                  <a:lumMod val="60000"/>
                  <a:lumOff val="40000"/>
                </a:schemeClr>
              </a:solidFill>
            </a:rPr>
            <a:t>Timeline (ONGOING)</a:t>
          </a:r>
        </a:p>
      </dgm:t>
    </dgm:pt>
    <dgm:pt modelId="{F46F3E37-E59A-49BE-880C-6D78EDB07292}" type="parTrans" cxnId="{9254AE78-7439-432A-A3DB-37BB0721F53E}">
      <dgm:prSet/>
      <dgm:spPr/>
      <dgm:t>
        <a:bodyPr/>
        <a:lstStyle/>
        <a:p>
          <a:endParaRPr lang="en-US"/>
        </a:p>
      </dgm:t>
    </dgm:pt>
    <dgm:pt modelId="{A27D25DE-EEB8-4DFA-84E0-245348504E85}" type="sibTrans" cxnId="{9254AE78-7439-432A-A3DB-37BB0721F53E}">
      <dgm:prSet/>
      <dgm:spPr/>
      <dgm:t>
        <a:bodyPr/>
        <a:lstStyle/>
        <a:p>
          <a:endParaRPr lang="en-US"/>
        </a:p>
      </dgm:t>
    </dgm:pt>
    <dgm:pt modelId="{CAD063C8-5F30-4A6A-85DD-85D152FD0DA2}">
      <dgm:prSet phldrT="[Text]" custT="1"/>
      <dgm:spPr>
        <a:solidFill>
          <a:schemeClr val="accent1"/>
        </a:solidFill>
        <a:ln>
          <a:solidFill>
            <a:schemeClr val="tx1"/>
          </a:solidFill>
        </a:ln>
      </dgm:spPr>
      <dgm:t>
        <a:bodyPr/>
        <a:lstStyle/>
        <a:p>
          <a:r>
            <a:rPr lang="en-US" sz="1800" b="1" dirty="0"/>
            <a:t>ESG Overview</a:t>
          </a:r>
        </a:p>
      </dgm:t>
    </dgm:pt>
    <dgm:pt modelId="{125D1DBC-287D-4C13-9754-A4EF83577D65}" type="parTrans" cxnId="{5BA2218F-CCB3-458F-ACFF-8B054B0579F6}">
      <dgm:prSet/>
      <dgm:spPr/>
      <dgm:t>
        <a:bodyPr/>
        <a:lstStyle/>
        <a:p>
          <a:endParaRPr lang="en-US"/>
        </a:p>
      </dgm:t>
    </dgm:pt>
    <dgm:pt modelId="{5C726CB4-006D-4E36-B97E-191073F5555D}" type="sibTrans" cxnId="{5BA2218F-CCB3-458F-ACFF-8B054B0579F6}">
      <dgm:prSet/>
      <dgm:spPr/>
      <dgm:t>
        <a:bodyPr/>
        <a:lstStyle/>
        <a:p>
          <a:endParaRPr lang="en-US"/>
        </a:p>
      </dgm:t>
    </dgm:pt>
    <dgm:pt modelId="{75CD7AFD-5312-4C7B-A768-8428CE9356C0}">
      <dgm:prSet phldrT="[Text]" custT="1"/>
      <dgm:spPr>
        <a:ln>
          <a:solidFill>
            <a:schemeClr val="tx1"/>
          </a:solidFill>
        </a:ln>
      </dgm:spPr>
      <dgm:t>
        <a:bodyPr/>
        <a:lstStyle/>
        <a:p>
          <a:r>
            <a:rPr lang="en-US" sz="1800" b="1" dirty="0"/>
            <a:t>Proposals</a:t>
          </a:r>
          <a:r>
            <a:rPr lang="en-US" sz="1300" dirty="0"/>
            <a:t> </a:t>
          </a:r>
        </a:p>
      </dgm:t>
    </dgm:pt>
    <dgm:pt modelId="{E09018F4-6B66-41C3-9F8F-AC00AAA8070A}" type="parTrans" cxnId="{047B18E6-5856-49E6-A859-3CAE7E93909F}">
      <dgm:prSet/>
      <dgm:spPr/>
      <dgm:t>
        <a:bodyPr/>
        <a:lstStyle/>
        <a:p>
          <a:endParaRPr lang="en-US"/>
        </a:p>
      </dgm:t>
    </dgm:pt>
    <dgm:pt modelId="{FC70D2A2-8691-4386-B771-0A793532762E}" type="sibTrans" cxnId="{047B18E6-5856-49E6-A859-3CAE7E93909F}">
      <dgm:prSet/>
      <dgm:spPr/>
      <dgm:t>
        <a:bodyPr/>
        <a:lstStyle/>
        <a:p>
          <a:endParaRPr lang="en-US"/>
        </a:p>
      </dgm:t>
    </dgm:pt>
    <dgm:pt modelId="{EC07D130-7E07-4C16-9756-4BF39996BC4C}">
      <dgm:prSet phldrT="[Text]" custT="1"/>
      <dgm:spPr>
        <a:solidFill>
          <a:srgbClr val="FFC000"/>
        </a:solidFill>
        <a:ln>
          <a:solidFill>
            <a:schemeClr val="tx1"/>
          </a:solidFill>
        </a:ln>
      </dgm:spPr>
      <dgm:t>
        <a:bodyPr/>
        <a:lstStyle/>
        <a:p>
          <a:r>
            <a:rPr lang="en-US" sz="1800" b="1" dirty="0">
              <a:solidFill>
                <a:schemeClr val="tx1"/>
              </a:solidFill>
            </a:rPr>
            <a:t>CDBG Overview</a:t>
          </a:r>
        </a:p>
      </dgm:t>
    </dgm:pt>
    <dgm:pt modelId="{36659573-BBC0-445F-B265-9CCDD702ECE0}" type="parTrans" cxnId="{B38DD13E-0F0A-47D8-B4FF-98B6414FCF6A}">
      <dgm:prSet/>
      <dgm:spPr/>
      <dgm:t>
        <a:bodyPr/>
        <a:lstStyle/>
        <a:p>
          <a:endParaRPr lang="en-US"/>
        </a:p>
      </dgm:t>
    </dgm:pt>
    <dgm:pt modelId="{8C56CF3D-775C-4EA3-BFE8-A5F7F3CB6E5A}" type="sibTrans" cxnId="{B38DD13E-0F0A-47D8-B4FF-98B6414FCF6A}">
      <dgm:prSet/>
      <dgm:spPr/>
      <dgm:t>
        <a:bodyPr/>
        <a:lstStyle/>
        <a:p>
          <a:endParaRPr lang="en-US"/>
        </a:p>
      </dgm:t>
    </dgm:pt>
    <dgm:pt modelId="{1B780F12-D37F-4675-93C7-3818A6DD8938}">
      <dgm:prSet phldrT="[Text]" custT="1"/>
      <dgm:spPr>
        <a:ln>
          <a:solidFill>
            <a:schemeClr val="tx1"/>
          </a:solidFill>
        </a:ln>
      </dgm:spPr>
      <dgm:t>
        <a:bodyPr/>
        <a:lstStyle/>
        <a:p>
          <a:r>
            <a:rPr lang="en-US" sz="1800" b="1" dirty="0"/>
            <a:t>Financial Responsibility </a:t>
          </a:r>
        </a:p>
      </dgm:t>
    </dgm:pt>
    <dgm:pt modelId="{BA806B4B-49F0-47EC-A175-1553AA7CEBE2}" type="parTrans" cxnId="{A98E7E91-16AE-4A30-97C6-82304F7C1131}">
      <dgm:prSet/>
      <dgm:spPr/>
      <dgm:t>
        <a:bodyPr/>
        <a:lstStyle/>
        <a:p>
          <a:endParaRPr lang="en-US"/>
        </a:p>
      </dgm:t>
    </dgm:pt>
    <dgm:pt modelId="{A657C08D-C0FA-4BF3-AC5D-FE6AA70D6D78}" type="sibTrans" cxnId="{A98E7E91-16AE-4A30-97C6-82304F7C1131}">
      <dgm:prSet/>
      <dgm:spPr/>
      <dgm:t>
        <a:bodyPr/>
        <a:lstStyle/>
        <a:p>
          <a:endParaRPr lang="en-US"/>
        </a:p>
      </dgm:t>
    </dgm:pt>
    <dgm:pt modelId="{BA156932-9EF7-4007-BFB1-D23A109A4E12}">
      <dgm:prSet phldrT="[Text]" custT="1"/>
      <dgm:spPr>
        <a:ln>
          <a:solidFill>
            <a:schemeClr val="tx1"/>
          </a:solidFill>
        </a:ln>
      </dgm:spPr>
      <dgm:t>
        <a:bodyPr/>
        <a:lstStyle/>
        <a:p>
          <a:r>
            <a:rPr lang="en-US" sz="1800" b="1" dirty="0"/>
            <a:t>Monthly Monitoring Reports</a:t>
          </a:r>
        </a:p>
      </dgm:t>
    </dgm:pt>
    <dgm:pt modelId="{4EB548D4-B971-43E6-B8D9-8274DF25AF7B}" type="parTrans" cxnId="{599B37A5-7D17-443C-983B-A2CCE5AB7DDA}">
      <dgm:prSet/>
      <dgm:spPr/>
      <dgm:t>
        <a:bodyPr/>
        <a:lstStyle/>
        <a:p>
          <a:endParaRPr lang="en-US"/>
        </a:p>
      </dgm:t>
    </dgm:pt>
    <dgm:pt modelId="{6E89DCED-8807-4148-8B80-516EA0CEEF00}" type="sibTrans" cxnId="{599B37A5-7D17-443C-983B-A2CCE5AB7DDA}">
      <dgm:prSet/>
      <dgm:spPr/>
      <dgm:t>
        <a:bodyPr/>
        <a:lstStyle/>
        <a:p>
          <a:endParaRPr lang="en-US"/>
        </a:p>
      </dgm:t>
    </dgm:pt>
    <dgm:pt modelId="{9B93100A-521D-4116-AD16-40CDBFFB0EB0}" type="pres">
      <dgm:prSet presAssocID="{E0E785AA-699D-4637-81A1-A87A43DF9655}" presName="Name0" presStyleCnt="0">
        <dgm:presLayoutVars>
          <dgm:chMax val="1"/>
          <dgm:chPref val="1"/>
          <dgm:dir/>
          <dgm:animOne val="branch"/>
          <dgm:animLvl val="lvl"/>
        </dgm:presLayoutVars>
      </dgm:prSet>
      <dgm:spPr/>
    </dgm:pt>
    <dgm:pt modelId="{98F6F5FE-5B6D-4291-BD56-BB8C7589B868}" type="pres">
      <dgm:prSet presAssocID="{5BBC214E-2AF2-4A9C-8FD9-7C7EC352C2B8}" presName="singleCycle" presStyleCnt="0"/>
      <dgm:spPr/>
    </dgm:pt>
    <dgm:pt modelId="{ECA52DC4-D540-42C3-844A-1473E4CE60B1}" type="pres">
      <dgm:prSet presAssocID="{5BBC214E-2AF2-4A9C-8FD9-7C7EC352C2B8}" presName="singleCenter" presStyleLbl="node1" presStyleIdx="0" presStyleCnt="7" custScaleX="144568">
        <dgm:presLayoutVars>
          <dgm:chMax val="7"/>
          <dgm:chPref val="7"/>
        </dgm:presLayoutVars>
      </dgm:prSet>
      <dgm:spPr/>
    </dgm:pt>
    <dgm:pt modelId="{450F8F16-A791-4242-9ECD-55172D5CD35B}" type="pres">
      <dgm:prSet presAssocID="{F46F3E37-E59A-49BE-880C-6D78EDB07292}" presName="Name56" presStyleLbl="parChTrans1D2" presStyleIdx="0" presStyleCnt="6"/>
      <dgm:spPr/>
    </dgm:pt>
    <dgm:pt modelId="{C52F87CA-A6BF-4BA8-8388-2A94C2131E11}" type="pres">
      <dgm:prSet presAssocID="{20FBE541-553E-4A92-B926-76568BFE59F3}" presName="text0" presStyleLbl="node1" presStyleIdx="1" presStyleCnt="7" custScaleX="147868">
        <dgm:presLayoutVars>
          <dgm:bulletEnabled val="1"/>
        </dgm:presLayoutVars>
      </dgm:prSet>
      <dgm:spPr/>
    </dgm:pt>
    <dgm:pt modelId="{D4E19E33-E20B-4B17-BEDA-09C60CF69732}" type="pres">
      <dgm:prSet presAssocID="{125D1DBC-287D-4C13-9754-A4EF83577D65}" presName="Name56" presStyleLbl="parChTrans1D2" presStyleIdx="1" presStyleCnt="6"/>
      <dgm:spPr/>
    </dgm:pt>
    <dgm:pt modelId="{755D03EA-9FB8-4425-B8B9-A90C2DF8B569}" type="pres">
      <dgm:prSet presAssocID="{CAD063C8-5F30-4A6A-85DD-85D152FD0DA2}" presName="text0" presStyleLbl="node1" presStyleIdx="2" presStyleCnt="7" custScaleX="147497" custRadScaleRad="136730" custRadScaleInc="188089">
        <dgm:presLayoutVars>
          <dgm:bulletEnabled val="1"/>
        </dgm:presLayoutVars>
      </dgm:prSet>
      <dgm:spPr/>
    </dgm:pt>
    <dgm:pt modelId="{CBD6EF70-F741-46BD-BC40-E46CD898C03A}" type="pres">
      <dgm:prSet presAssocID="{E09018F4-6B66-41C3-9F8F-AC00AAA8070A}" presName="Name56" presStyleLbl="parChTrans1D2" presStyleIdx="2" presStyleCnt="6"/>
      <dgm:spPr/>
    </dgm:pt>
    <dgm:pt modelId="{AB0140D5-C20F-416B-812D-C4AEB1EA1C93}" type="pres">
      <dgm:prSet presAssocID="{75CD7AFD-5312-4C7B-A768-8428CE9356C0}" presName="text0" presStyleLbl="node1" presStyleIdx="3" presStyleCnt="7" custScaleX="147867" custRadScaleRad="97113" custRadScaleInc="202612">
        <dgm:presLayoutVars>
          <dgm:bulletEnabled val="1"/>
        </dgm:presLayoutVars>
      </dgm:prSet>
      <dgm:spPr/>
    </dgm:pt>
    <dgm:pt modelId="{D8869806-ADEA-4F06-8088-57E5CD184567}" type="pres">
      <dgm:prSet presAssocID="{4EB548D4-B971-43E6-B8D9-8274DF25AF7B}" presName="Name56" presStyleLbl="parChTrans1D2" presStyleIdx="3" presStyleCnt="6"/>
      <dgm:spPr/>
    </dgm:pt>
    <dgm:pt modelId="{A83E00CA-907F-45C7-92C0-B2A46DD1F297}" type="pres">
      <dgm:prSet presAssocID="{BA156932-9EF7-4007-BFB1-D23A109A4E12}" presName="text0" presStyleLbl="node1" presStyleIdx="4" presStyleCnt="7" custScaleX="147867" custRadScaleRad="140745" custRadScaleInc="392364">
        <dgm:presLayoutVars>
          <dgm:bulletEnabled val="1"/>
        </dgm:presLayoutVars>
      </dgm:prSet>
      <dgm:spPr/>
    </dgm:pt>
    <dgm:pt modelId="{A86B9E6E-9AC4-4BA6-A975-2DEF3DAC1FBD}" type="pres">
      <dgm:prSet presAssocID="{BA806B4B-49F0-47EC-A175-1553AA7CEBE2}" presName="Name56" presStyleLbl="parChTrans1D2" presStyleIdx="4" presStyleCnt="6"/>
      <dgm:spPr/>
    </dgm:pt>
    <dgm:pt modelId="{2BAD19C6-0EB1-4E83-BB1A-DA504A0A5C9F}" type="pres">
      <dgm:prSet presAssocID="{1B780F12-D37F-4675-93C7-3818A6DD8938}" presName="text0" presStyleLbl="node1" presStyleIdx="5" presStyleCnt="7" custScaleX="147868" custRadScaleRad="134484" custRadScaleInc="21472">
        <dgm:presLayoutVars>
          <dgm:bulletEnabled val="1"/>
        </dgm:presLayoutVars>
      </dgm:prSet>
      <dgm:spPr/>
    </dgm:pt>
    <dgm:pt modelId="{BD0F32AD-57CC-412B-9B81-C8CED2280434}" type="pres">
      <dgm:prSet presAssocID="{36659573-BBC0-445F-B265-9CCDD702ECE0}" presName="Name56" presStyleLbl="parChTrans1D2" presStyleIdx="5" presStyleCnt="6"/>
      <dgm:spPr/>
    </dgm:pt>
    <dgm:pt modelId="{0B8B66CD-E758-4BBF-ACBB-293223ED7E05}" type="pres">
      <dgm:prSet presAssocID="{EC07D130-7E07-4C16-9756-4BF39996BC4C}" presName="text0" presStyleLbl="node1" presStyleIdx="6" presStyleCnt="7" custScaleX="147868" custRadScaleRad="136510" custRadScaleInc="408513">
        <dgm:presLayoutVars>
          <dgm:bulletEnabled val="1"/>
        </dgm:presLayoutVars>
      </dgm:prSet>
      <dgm:spPr/>
    </dgm:pt>
  </dgm:ptLst>
  <dgm:cxnLst>
    <dgm:cxn modelId="{EA055E04-6DFF-4C06-AA28-ACB30CF39620}" type="presOf" srcId="{20FBE541-553E-4A92-B926-76568BFE59F3}" destId="{C52F87CA-A6BF-4BA8-8388-2A94C2131E11}" srcOrd="0" destOrd="0" presId="urn:microsoft.com/office/officeart/2008/layout/RadialCluster"/>
    <dgm:cxn modelId="{59E2792B-D85D-4820-8935-8193C277A564}" type="presOf" srcId="{BA806B4B-49F0-47EC-A175-1553AA7CEBE2}" destId="{A86B9E6E-9AC4-4BA6-A975-2DEF3DAC1FBD}" srcOrd="0" destOrd="0" presId="urn:microsoft.com/office/officeart/2008/layout/RadialCluster"/>
    <dgm:cxn modelId="{B38DD13E-0F0A-47D8-B4FF-98B6414FCF6A}" srcId="{5BBC214E-2AF2-4A9C-8FD9-7C7EC352C2B8}" destId="{EC07D130-7E07-4C16-9756-4BF39996BC4C}" srcOrd="5" destOrd="0" parTransId="{36659573-BBC0-445F-B265-9CCDD702ECE0}" sibTransId="{8C56CF3D-775C-4EA3-BFE8-A5F7F3CB6E5A}"/>
    <dgm:cxn modelId="{E1FCA950-B465-40A2-803D-F643BB5E90FA}" type="presOf" srcId="{E0E785AA-699D-4637-81A1-A87A43DF9655}" destId="{9B93100A-521D-4116-AD16-40CDBFFB0EB0}" srcOrd="0" destOrd="0" presId="urn:microsoft.com/office/officeart/2008/layout/RadialCluster"/>
    <dgm:cxn modelId="{1FF7CA71-372F-4828-B113-A091666FB97B}" type="presOf" srcId="{EC07D130-7E07-4C16-9756-4BF39996BC4C}" destId="{0B8B66CD-E758-4BBF-ACBB-293223ED7E05}" srcOrd="0" destOrd="0" presId="urn:microsoft.com/office/officeart/2008/layout/RadialCluster"/>
    <dgm:cxn modelId="{9A1D0253-F064-430B-8ACE-22B312B5F2B9}" type="presOf" srcId="{BA156932-9EF7-4007-BFB1-D23A109A4E12}" destId="{A83E00CA-907F-45C7-92C0-B2A46DD1F297}" srcOrd="0" destOrd="0" presId="urn:microsoft.com/office/officeart/2008/layout/RadialCluster"/>
    <dgm:cxn modelId="{9254AE78-7439-432A-A3DB-37BB0721F53E}" srcId="{5BBC214E-2AF2-4A9C-8FD9-7C7EC352C2B8}" destId="{20FBE541-553E-4A92-B926-76568BFE59F3}" srcOrd="0" destOrd="0" parTransId="{F46F3E37-E59A-49BE-880C-6D78EDB07292}" sibTransId="{A27D25DE-EEB8-4DFA-84E0-245348504E85}"/>
    <dgm:cxn modelId="{304D0A86-AE36-4C43-95A2-B629072A8DC7}" type="presOf" srcId="{36659573-BBC0-445F-B265-9CCDD702ECE0}" destId="{BD0F32AD-57CC-412B-9B81-C8CED2280434}" srcOrd="0" destOrd="0" presId="urn:microsoft.com/office/officeart/2008/layout/RadialCluster"/>
    <dgm:cxn modelId="{5BA2218F-CCB3-458F-ACFF-8B054B0579F6}" srcId="{5BBC214E-2AF2-4A9C-8FD9-7C7EC352C2B8}" destId="{CAD063C8-5F30-4A6A-85DD-85D152FD0DA2}" srcOrd="1" destOrd="0" parTransId="{125D1DBC-287D-4C13-9754-A4EF83577D65}" sibTransId="{5C726CB4-006D-4E36-B97E-191073F5555D}"/>
    <dgm:cxn modelId="{A98E7E91-16AE-4A30-97C6-82304F7C1131}" srcId="{5BBC214E-2AF2-4A9C-8FD9-7C7EC352C2B8}" destId="{1B780F12-D37F-4675-93C7-3818A6DD8938}" srcOrd="4" destOrd="0" parTransId="{BA806B4B-49F0-47EC-A175-1553AA7CEBE2}" sibTransId="{A657C08D-C0FA-4BF3-AC5D-FE6AA70D6D78}"/>
    <dgm:cxn modelId="{42874A92-11A6-453C-905C-64BF41353AC0}" type="presOf" srcId="{4EB548D4-B971-43E6-B8D9-8274DF25AF7B}" destId="{D8869806-ADEA-4F06-8088-57E5CD184567}" srcOrd="0" destOrd="0" presId="urn:microsoft.com/office/officeart/2008/layout/RadialCluster"/>
    <dgm:cxn modelId="{6A94A797-1001-464A-97AA-5B45AB07E438}" type="presOf" srcId="{5BBC214E-2AF2-4A9C-8FD9-7C7EC352C2B8}" destId="{ECA52DC4-D540-42C3-844A-1473E4CE60B1}" srcOrd="0" destOrd="0" presId="urn:microsoft.com/office/officeart/2008/layout/RadialCluster"/>
    <dgm:cxn modelId="{0AA7B897-7E91-49D7-BA6D-10885E1A60E8}" srcId="{E0E785AA-699D-4637-81A1-A87A43DF9655}" destId="{5BBC214E-2AF2-4A9C-8FD9-7C7EC352C2B8}" srcOrd="0" destOrd="0" parTransId="{1B611E4D-49B9-4CD0-BF5A-4745009472E9}" sibTransId="{620DE1A2-3817-44D2-989D-8D8C2ABFB2EF}"/>
    <dgm:cxn modelId="{599B37A5-7D17-443C-983B-A2CCE5AB7DDA}" srcId="{5BBC214E-2AF2-4A9C-8FD9-7C7EC352C2B8}" destId="{BA156932-9EF7-4007-BFB1-D23A109A4E12}" srcOrd="3" destOrd="0" parTransId="{4EB548D4-B971-43E6-B8D9-8274DF25AF7B}" sibTransId="{6E89DCED-8807-4148-8B80-516EA0CEEF00}"/>
    <dgm:cxn modelId="{BB3AECB0-7221-4DC1-A935-7E55AE7B1F3C}" type="presOf" srcId="{E09018F4-6B66-41C3-9F8F-AC00AAA8070A}" destId="{CBD6EF70-F741-46BD-BC40-E46CD898C03A}" srcOrd="0" destOrd="0" presId="urn:microsoft.com/office/officeart/2008/layout/RadialCluster"/>
    <dgm:cxn modelId="{97AD16C8-B260-4A8A-A47C-1F61D8E4D359}" type="presOf" srcId="{1B780F12-D37F-4675-93C7-3818A6DD8938}" destId="{2BAD19C6-0EB1-4E83-BB1A-DA504A0A5C9F}" srcOrd="0" destOrd="0" presId="urn:microsoft.com/office/officeart/2008/layout/RadialCluster"/>
    <dgm:cxn modelId="{26537CCD-7181-47C3-B452-EEA27B200EC6}" type="presOf" srcId="{F46F3E37-E59A-49BE-880C-6D78EDB07292}" destId="{450F8F16-A791-4242-9ECD-55172D5CD35B}" srcOrd="0" destOrd="0" presId="urn:microsoft.com/office/officeart/2008/layout/RadialCluster"/>
    <dgm:cxn modelId="{9975F8D5-2400-4E57-B5B2-5B787002EA18}" type="presOf" srcId="{CAD063C8-5F30-4A6A-85DD-85D152FD0DA2}" destId="{755D03EA-9FB8-4425-B8B9-A90C2DF8B569}" srcOrd="0" destOrd="0" presId="urn:microsoft.com/office/officeart/2008/layout/RadialCluster"/>
    <dgm:cxn modelId="{64B221DB-3902-486E-98E7-6C1CA51D5C73}" type="presOf" srcId="{75CD7AFD-5312-4C7B-A768-8428CE9356C0}" destId="{AB0140D5-C20F-416B-812D-C4AEB1EA1C93}" srcOrd="0" destOrd="0" presId="urn:microsoft.com/office/officeart/2008/layout/RadialCluster"/>
    <dgm:cxn modelId="{047B18E6-5856-49E6-A859-3CAE7E93909F}" srcId="{5BBC214E-2AF2-4A9C-8FD9-7C7EC352C2B8}" destId="{75CD7AFD-5312-4C7B-A768-8428CE9356C0}" srcOrd="2" destOrd="0" parTransId="{E09018F4-6B66-41C3-9F8F-AC00AAA8070A}" sibTransId="{FC70D2A2-8691-4386-B771-0A793532762E}"/>
    <dgm:cxn modelId="{24C2D9FC-858D-4F69-B179-7DA2DECF8892}" type="presOf" srcId="{125D1DBC-287D-4C13-9754-A4EF83577D65}" destId="{D4E19E33-E20B-4B17-BEDA-09C60CF69732}" srcOrd="0" destOrd="0" presId="urn:microsoft.com/office/officeart/2008/layout/RadialCluster"/>
    <dgm:cxn modelId="{364EAA2C-EF88-4CF4-AE50-22E1ACA55CE5}" type="presParOf" srcId="{9B93100A-521D-4116-AD16-40CDBFFB0EB0}" destId="{98F6F5FE-5B6D-4291-BD56-BB8C7589B868}" srcOrd="0" destOrd="0" presId="urn:microsoft.com/office/officeart/2008/layout/RadialCluster"/>
    <dgm:cxn modelId="{0B704F04-5A72-4D99-917A-4E7CB0B6AEF8}" type="presParOf" srcId="{98F6F5FE-5B6D-4291-BD56-BB8C7589B868}" destId="{ECA52DC4-D540-42C3-844A-1473E4CE60B1}" srcOrd="0" destOrd="0" presId="urn:microsoft.com/office/officeart/2008/layout/RadialCluster"/>
    <dgm:cxn modelId="{9D314C6A-85F8-4718-BEF2-D7B78473E825}" type="presParOf" srcId="{98F6F5FE-5B6D-4291-BD56-BB8C7589B868}" destId="{450F8F16-A791-4242-9ECD-55172D5CD35B}" srcOrd="1" destOrd="0" presId="urn:microsoft.com/office/officeart/2008/layout/RadialCluster"/>
    <dgm:cxn modelId="{6A26D4E6-2A87-4F50-AB2E-671E697ACE18}" type="presParOf" srcId="{98F6F5FE-5B6D-4291-BD56-BB8C7589B868}" destId="{C52F87CA-A6BF-4BA8-8388-2A94C2131E11}" srcOrd="2" destOrd="0" presId="urn:microsoft.com/office/officeart/2008/layout/RadialCluster"/>
    <dgm:cxn modelId="{7831A2A7-BC00-4297-A3BE-FF68D26397D7}" type="presParOf" srcId="{98F6F5FE-5B6D-4291-BD56-BB8C7589B868}" destId="{D4E19E33-E20B-4B17-BEDA-09C60CF69732}" srcOrd="3" destOrd="0" presId="urn:microsoft.com/office/officeart/2008/layout/RadialCluster"/>
    <dgm:cxn modelId="{139A235D-D130-426F-B4D5-4C498EFE0852}" type="presParOf" srcId="{98F6F5FE-5B6D-4291-BD56-BB8C7589B868}" destId="{755D03EA-9FB8-4425-B8B9-A90C2DF8B569}" srcOrd="4" destOrd="0" presId="urn:microsoft.com/office/officeart/2008/layout/RadialCluster"/>
    <dgm:cxn modelId="{EF35629A-DD92-40CE-B7C9-218983300578}" type="presParOf" srcId="{98F6F5FE-5B6D-4291-BD56-BB8C7589B868}" destId="{CBD6EF70-F741-46BD-BC40-E46CD898C03A}" srcOrd="5" destOrd="0" presId="urn:microsoft.com/office/officeart/2008/layout/RadialCluster"/>
    <dgm:cxn modelId="{01925160-5561-4C83-8422-5078587BEBD2}" type="presParOf" srcId="{98F6F5FE-5B6D-4291-BD56-BB8C7589B868}" destId="{AB0140D5-C20F-416B-812D-C4AEB1EA1C93}" srcOrd="6" destOrd="0" presId="urn:microsoft.com/office/officeart/2008/layout/RadialCluster"/>
    <dgm:cxn modelId="{BDD63FF4-36F9-4037-BF9E-75FA86F223A0}" type="presParOf" srcId="{98F6F5FE-5B6D-4291-BD56-BB8C7589B868}" destId="{D8869806-ADEA-4F06-8088-57E5CD184567}" srcOrd="7" destOrd="0" presId="urn:microsoft.com/office/officeart/2008/layout/RadialCluster"/>
    <dgm:cxn modelId="{E8CCECA5-6F40-4DCB-84FE-F52B8A80512D}" type="presParOf" srcId="{98F6F5FE-5B6D-4291-BD56-BB8C7589B868}" destId="{A83E00CA-907F-45C7-92C0-B2A46DD1F297}" srcOrd="8" destOrd="0" presId="urn:microsoft.com/office/officeart/2008/layout/RadialCluster"/>
    <dgm:cxn modelId="{52BD9D67-9800-4142-8C76-A80984CB3CF7}" type="presParOf" srcId="{98F6F5FE-5B6D-4291-BD56-BB8C7589B868}" destId="{A86B9E6E-9AC4-4BA6-A975-2DEF3DAC1FBD}" srcOrd="9" destOrd="0" presId="urn:microsoft.com/office/officeart/2008/layout/RadialCluster"/>
    <dgm:cxn modelId="{0C0A23F3-A26E-493C-9B6C-E92739E454BA}" type="presParOf" srcId="{98F6F5FE-5B6D-4291-BD56-BB8C7589B868}" destId="{2BAD19C6-0EB1-4E83-BB1A-DA504A0A5C9F}" srcOrd="10" destOrd="0" presId="urn:microsoft.com/office/officeart/2008/layout/RadialCluster"/>
    <dgm:cxn modelId="{FDAFE973-9872-4F62-8551-B737AF401AE4}" type="presParOf" srcId="{98F6F5FE-5B6D-4291-BD56-BB8C7589B868}" destId="{BD0F32AD-57CC-412B-9B81-C8CED2280434}" srcOrd="11" destOrd="0" presId="urn:microsoft.com/office/officeart/2008/layout/RadialCluster"/>
    <dgm:cxn modelId="{0091013D-8961-42F1-B0B6-0A708EA43A5A}" type="presParOf" srcId="{98F6F5FE-5B6D-4291-BD56-BB8C7589B868}" destId="{0B8B66CD-E758-4BBF-ACBB-293223ED7E05}"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751FE3-5E2F-46E1-B565-2DE481E6E8B7}" type="doc">
      <dgm:prSet loTypeId="urn:microsoft.com/office/officeart/2016/7/layout/BasicLinearProcessNumbered" loCatId="process" qsTypeId="urn:microsoft.com/office/officeart/2005/8/quickstyle/simple1" qsCatId="simple" csTypeId="urn:microsoft.com/office/officeart/2005/8/colors/accent1_2" csCatId="accent1" phldr="1"/>
      <dgm:spPr/>
    </dgm:pt>
    <dgm:pt modelId="{A65B8E8E-7A98-4403-907C-CF0659DD6892}">
      <dgm:prSet phldrT="[Text]" custT="1"/>
      <dgm:spPr/>
      <dgm:t>
        <a:bodyPr/>
        <a:lstStyle/>
        <a:p>
          <a:pPr algn="ctr"/>
          <a:r>
            <a:rPr lang="en-US" sz="2600" b="1" dirty="0"/>
            <a:t>Benefit Low- and Moderate-Income (LMI) Persons/ Households</a:t>
          </a:r>
        </a:p>
      </dgm:t>
    </dgm:pt>
    <dgm:pt modelId="{65578A59-7DB5-41F1-86C2-D5F09B929B60}" type="parTrans" cxnId="{E8566927-9989-47F5-9E10-480FDC229A92}">
      <dgm:prSet/>
      <dgm:spPr/>
      <dgm:t>
        <a:bodyPr/>
        <a:lstStyle/>
        <a:p>
          <a:endParaRPr lang="en-US"/>
        </a:p>
      </dgm:t>
    </dgm:pt>
    <dgm:pt modelId="{B6BE3399-0A6D-46E7-AB3D-616DCDAE1428}" type="sibTrans" cxnId="{E8566927-9989-47F5-9E10-480FDC229A92}">
      <dgm:prSet phldrT="1"/>
      <dgm:spPr/>
      <dgm:t>
        <a:bodyPr/>
        <a:lstStyle/>
        <a:p>
          <a:r>
            <a:rPr lang="en-US" dirty="0">
              <a:ln>
                <a:solidFill>
                  <a:schemeClr val="tx1"/>
                </a:solidFill>
              </a:ln>
            </a:rPr>
            <a:t>1</a:t>
          </a:r>
        </a:p>
      </dgm:t>
    </dgm:pt>
    <dgm:pt modelId="{2A08A03E-F961-4A05-AC9E-EC513991D1FD}">
      <dgm:prSet phldrT="[Text]" custT="1"/>
      <dgm:spPr/>
      <dgm:t>
        <a:bodyPr/>
        <a:lstStyle/>
        <a:p>
          <a:pPr algn="ctr"/>
          <a:r>
            <a:rPr lang="en-US" sz="2800" b="1" dirty="0"/>
            <a:t>Eliminate Conditions of Slum and Blight</a:t>
          </a:r>
        </a:p>
      </dgm:t>
    </dgm:pt>
    <dgm:pt modelId="{384B40E2-9EFE-4466-B2DD-52F5BB7A5D09}" type="parTrans" cxnId="{ECC3F543-57B6-4810-8DCF-05A0A39B4712}">
      <dgm:prSet/>
      <dgm:spPr/>
      <dgm:t>
        <a:bodyPr/>
        <a:lstStyle/>
        <a:p>
          <a:endParaRPr lang="en-US"/>
        </a:p>
      </dgm:t>
    </dgm:pt>
    <dgm:pt modelId="{60EE7823-2F4A-483F-8187-2DE105E4E180}" type="sibTrans" cxnId="{ECC3F543-57B6-4810-8DCF-05A0A39B4712}">
      <dgm:prSet phldrT="2"/>
      <dgm:spPr/>
      <dgm:t>
        <a:bodyPr/>
        <a:lstStyle/>
        <a:p>
          <a:r>
            <a:rPr lang="en-US" dirty="0">
              <a:ln>
                <a:solidFill>
                  <a:schemeClr val="tx1"/>
                </a:solidFill>
              </a:ln>
            </a:rPr>
            <a:t>2</a:t>
          </a:r>
        </a:p>
      </dgm:t>
    </dgm:pt>
    <dgm:pt modelId="{C8CD5A93-D9BD-4373-8CC6-55E4954CFC4F}">
      <dgm:prSet phldrT="[Text]" custT="1"/>
      <dgm:spPr/>
      <dgm:t>
        <a:bodyPr/>
        <a:lstStyle/>
        <a:p>
          <a:pPr algn="ctr"/>
          <a:r>
            <a:rPr lang="en-US" sz="2800" b="1" dirty="0"/>
            <a:t>Meet a Community Urgent Need (NA)</a:t>
          </a:r>
        </a:p>
      </dgm:t>
    </dgm:pt>
    <dgm:pt modelId="{89C6DD3F-4C9B-4D87-8337-6C60E8671968}" type="parTrans" cxnId="{0998CA74-7FCE-481F-8B55-CB087F804A9F}">
      <dgm:prSet/>
      <dgm:spPr/>
      <dgm:t>
        <a:bodyPr/>
        <a:lstStyle/>
        <a:p>
          <a:endParaRPr lang="en-US"/>
        </a:p>
      </dgm:t>
    </dgm:pt>
    <dgm:pt modelId="{5229BC64-B7FD-4A30-9041-A23AEDCE03D4}" type="sibTrans" cxnId="{0998CA74-7FCE-481F-8B55-CB087F804A9F}">
      <dgm:prSet phldrT="3"/>
      <dgm:spPr/>
      <dgm:t>
        <a:bodyPr/>
        <a:lstStyle/>
        <a:p>
          <a:r>
            <a:rPr lang="en-US" dirty="0">
              <a:ln>
                <a:solidFill>
                  <a:schemeClr val="tx1"/>
                </a:solidFill>
              </a:ln>
            </a:rPr>
            <a:t>3</a:t>
          </a:r>
        </a:p>
      </dgm:t>
    </dgm:pt>
    <dgm:pt modelId="{72A8660D-B2AE-417A-96AD-BC504F241285}" type="pres">
      <dgm:prSet presAssocID="{51751FE3-5E2F-46E1-B565-2DE481E6E8B7}" presName="Name0" presStyleCnt="0">
        <dgm:presLayoutVars>
          <dgm:animLvl val="lvl"/>
          <dgm:resizeHandles val="exact"/>
        </dgm:presLayoutVars>
      </dgm:prSet>
      <dgm:spPr/>
    </dgm:pt>
    <dgm:pt modelId="{D424E3F4-45B3-44DB-B186-C39D0F5436D8}" type="pres">
      <dgm:prSet presAssocID="{A65B8E8E-7A98-4403-907C-CF0659DD6892}" presName="compositeNode" presStyleCnt="0">
        <dgm:presLayoutVars>
          <dgm:bulletEnabled val="1"/>
        </dgm:presLayoutVars>
      </dgm:prSet>
      <dgm:spPr/>
    </dgm:pt>
    <dgm:pt modelId="{EB16CEDD-1A71-495B-A1C2-97BC50DF1219}" type="pres">
      <dgm:prSet presAssocID="{A65B8E8E-7A98-4403-907C-CF0659DD6892}" presName="bgRect" presStyleLbl="bgAccFollowNode1" presStyleIdx="0" presStyleCnt="3"/>
      <dgm:spPr/>
    </dgm:pt>
    <dgm:pt modelId="{9B8B7A31-1A89-4051-9448-2D26D5AFA35F}" type="pres">
      <dgm:prSet presAssocID="{B6BE3399-0A6D-46E7-AB3D-616DCDAE1428}" presName="sibTransNodeCircle" presStyleLbl="alignNode1" presStyleIdx="0" presStyleCnt="6">
        <dgm:presLayoutVars>
          <dgm:chMax val="0"/>
          <dgm:bulletEnabled/>
        </dgm:presLayoutVars>
      </dgm:prSet>
      <dgm:spPr/>
    </dgm:pt>
    <dgm:pt modelId="{77C564AF-F2A2-41B7-9AD9-F2786F80D02C}" type="pres">
      <dgm:prSet presAssocID="{A65B8E8E-7A98-4403-907C-CF0659DD6892}" presName="bottomLine" presStyleLbl="alignNode1" presStyleIdx="1" presStyleCnt="6">
        <dgm:presLayoutVars/>
      </dgm:prSet>
      <dgm:spPr/>
    </dgm:pt>
    <dgm:pt modelId="{53230961-31FE-4E1A-8B1B-F84445BD9927}" type="pres">
      <dgm:prSet presAssocID="{A65B8E8E-7A98-4403-907C-CF0659DD6892}" presName="nodeText" presStyleLbl="bgAccFollowNode1" presStyleIdx="0" presStyleCnt="3">
        <dgm:presLayoutVars>
          <dgm:bulletEnabled val="1"/>
        </dgm:presLayoutVars>
      </dgm:prSet>
      <dgm:spPr/>
    </dgm:pt>
    <dgm:pt modelId="{BC08D134-789D-4312-AC6A-F4972B30558A}" type="pres">
      <dgm:prSet presAssocID="{B6BE3399-0A6D-46E7-AB3D-616DCDAE1428}" presName="sibTrans" presStyleCnt="0"/>
      <dgm:spPr/>
    </dgm:pt>
    <dgm:pt modelId="{2BD39E18-95D8-4B2F-AEB6-13C5DF1DCBA9}" type="pres">
      <dgm:prSet presAssocID="{2A08A03E-F961-4A05-AC9E-EC513991D1FD}" presName="compositeNode" presStyleCnt="0">
        <dgm:presLayoutVars>
          <dgm:bulletEnabled val="1"/>
        </dgm:presLayoutVars>
      </dgm:prSet>
      <dgm:spPr/>
    </dgm:pt>
    <dgm:pt modelId="{7CB2CCAF-CC02-4A7D-B1A0-8441833CA553}" type="pres">
      <dgm:prSet presAssocID="{2A08A03E-F961-4A05-AC9E-EC513991D1FD}" presName="bgRect" presStyleLbl="bgAccFollowNode1" presStyleIdx="1" presStyleCnt="3"/>
      <dgm:spPr/>
    </dgm:pt>
    <dgm:pt modelId="{7FA0E870-E931-4B23-9FCE-6262E1FAF1EB}" type="pres">
      <dgm:prSet presAssocID="{60EE7823-2F4A-483F-8187-2DE105E4E180}" presName="sibTransNodeCircle" presStyleLbl="alignNode1" presStyleIdx="2" presStyleCnt="6">
        <dgm:presLayoutVars>
          <dgm:chMax val="0"/>
          <dgm:bulletEnabled/>
        </dgm:presLayoutVars>
      </dgm:prSet>
      <dgm:spPr/>
    </dgm:pt>
    <dgm:pt modelId="{80874FFC-4124-4C73-BB89-6A7434D1D669}" type="pres">
      <dgm:prSet presAssocID="{2A08A03E-F961-4A05-AC9E-EC513991D1FD}" presName="bottomLine" presStyleLbl="alignNode1" presStyleIdx="3" presStyleCnt="6">
        <dgm:presLayoutVars/>
      </dgm:prSet>
      <dgm:spPr/>
    </dgm:pt>
    <dgm:pt modelId="{EB126DE6-AB45-488D-9CD9-22200922CFA3}" type="pres">
      <dgm:prSet presAssocID="{2A08A03E-F961-4A05-AC9E-EC513991D1FD}" presName="nodeText" presStyleLbl="bgAccFollowNode1" presStyleIdx="1" presStyleCnt="3">
        <dgm:presLayoutVars>
          <dgm:bulletEnabled val="1"/>
        </dgm:presLayoutVars>
      </dgm:prSet>
      <dgm:spPr/>
    </dgm:pt>
    <dgm:pt modelId="{B7193207-B246-4CE1-86B4-CFCA1E4C6355}" type="pres">
      <dgm:prSet presAssocID="{60EE7823-2F4A-483F-8187-2DE105E4E180}" presName="sibTrans" presStyleCnt="0"/>
      <dgm:spPr/>
    </dgm:pt>
    <dgm:pt modelId="{8E192270-EA97-417B-B1FB-CA18A42F39F2}" type="pres">
      <dgm:prSet presAssocID="{C8CD5A93-D9BD-4373-8CC6-55E4954CFC4F}" presName="compositeNode" presStyleCnt="0">
        <dgm:presLayoutVars>
          <dgm:bulletEnabled val="1"/>
        </dgm:presLayoutVars>
      </dgm:prSet>
      <dgm:spPr/>
    </dgm:pt>
    <dgm:pt modelId="{52F83B75-1DA3-48E0-8CDB-73C88C7FE9D0}" type="pres">
      <dgm:prSet presAssocID="{C8CD5A93-D9BD-4373-8CC6-55E4954CFC4F}" presName="bgRect" presStyleLbl="bgAccFollowNode1" presStyleIdx="2" presStyleCnt="3"/>
      <dgm:spPr/>
    </dgm:pt>
    <dgm:pt modelId="{4E16EE57-C954-48E6-BA84-7FC62F2DD853}" type="pres">
      <dgm:prSet presAssocID="{5229BC64-B7FD-4A30-9041-A23AEDCE03D4}" presName="sibTransNodeCircle" presStyleLbl="alignNode1" presStyleIdx="4" presStyleCnt="6">
        <dgm:presLayoutVars>
          <dgm:chMax val="0"/>
          <dgm:bulletEnabled/>
        </dgm:presLayoutVars>
      </dgm:prSet>
      <dgm:spPr/>
    </dgm:pt>
    <dgm:pt modelId="{D26C3598-95B1-4E7A-BC11-326B2524D403}" type="pres">
      <dgm:prSet presAssocID="{C8CD5A93-D9BD-4373-8CC6-55E4954CFC4F}" presName="bottomLine" presStyleLbl="alignNode1" presStyleIdx="5" presStyleCnt="6">
        <dgm:presLayoutVars/>
      </dgm:prSet>
      <dgm:spPr/>
    </dgm:pt>
    <dgm:pt modelId="{EAD7E570-D261-4CD1-95FC-B49795D0D78A}" type="pres">
      <dgm:prSet presAssocID="{C8CD5A93-D9BD-4373-8CC6-55E4954CFC4F}" presName="nodeText" presStyleLbl="bgAccFollowNode1" presStyleIdx="2" presStyleCnt="3">
        <dgm:presLayoutVars>
          <dgm:bulletEnabled val="1"/>
        </dgm:presLayoutVars>
      </dgm:prSet>
      <dgm:spPr/>
    </dgm:pt>
  </dgm:ptLst>
  <dgm:cxnLst>
    <dgm:cxn modelId="{B1F83214-DEFA-4AD7-9B0E-9A7A05781B36}" type="presOf" srcId="{C8CD5A93-D9BD-4373-8CC6-55E4954CFC4F}" destId="{52F83B75-1DA3-48E0-8CDB-73C88C7FE9D0}" srcOrd="0" destOrd="0" presId="urn:microsoft.com/office/officeart/2016/7/layout/BasicLinearProcessNumbered"/>
    <dgm:cxn modelId="{E8566927-9989-47F5-9E10-480FDC229A92}" srcId="{51751FE3-5E2F-46E1-B565-2DE481E6E8B7}" destId="{A65B8E8E-7A98-4403-907C-CF0659DD6892}" srcOrd="0" destOrd="0" parTransId="{65578A59-7DB5-41F1-86C2-D5F09B929B60}" sibTransId="{B6BE3399-0A6D-46E7-AB3D-616DCDAE1428}"/>
    <dgm:cxn modelId="{2231AB3F-480E-462F-9693-259945FCEC13}" type="presOf" srcId="{51751FE3-5E2F-46E1-B565-2DE481E6E8B7}" destId="{72A8660D-B2AE-417A-96AD-BC504F241285}" srcOrd="0" destOrd="0" presId="urn:microsoft.com/office/officeart/2016/7/layout/BasicLinearProcessNumbered"/>
    <dgm:cxn modelId="{63126B5C-F34E-4311-99CF-4229A2A8A42B}" type="presOf" srcId="{C8CD5A93-D9BD-4373-8CC6-55E4954CFC4F}" destId="{EAD7E570-D261-4CD1-95FC-B49795D0D78A}" srcOrd="1" destOrd="0" presId="urn:microsoft.com/office/officeart/2016/7/layout/BasicLinearProcessNumbered"/>
    <dgm:cxn modelId="{35CDA163-829F-4BE4-84A3-CBB9007B0A7B}" type="presOf" srcId="{2A08A03E-F961-4A05-AC9E-EC513991D1FD}" destId="{EB126DE6-AB45-488D-9CD9-22200922CFA3}" srcOrd="1" destOrd="0" presId="urn:microsoft.com/office/officeart/2016/7/layout/BasicLinearProcessNumbered"/>
    <dgm:cxn modelId="{ECC3F543-57B6-4810-8DCF-05A0A39B4712}" srcId="{51751FE3-5E2F-46E1-B565-2DE481E6E8B7}" destId="{2A08A03E-F961-4A05-AC9E-EC513991D1FD}" srcOrd="1" destOrd="0" parTransId="{384B40E2-9EFE-4466-B2DD-52F5BB7A5D09}" sibTransId="{60EE7823-2F4A-483F-8187-2DE105E4E180}"/>
    <dgm:cxn modelId="{E1719D6F-3E09-4766-B8DF-0854F78FE287}" type="presOf" srcId="{60EE7823-2F4A-483F-8187-2DE105E4E180}" destId="{7FA0E870-E931-4B23-9FCE-6262E1FAF1EB}" srcOrd="0" destOrd="0" presId="urn:microsoft.com/office/officeart/2016/7/layout/BasicLinearProcessNumbered"/>
    <dgm:cxn modelId="{0998CA74-7FCE-481F-8B55-CB087F804A9F}" srcId="{51751FE3-5E2F-46E1-B565-2DE481E6E8B7}" destId="{C8CD5A93-D9BD-4373-8CC6-55E4954CFC4F}" srcOrd="2" destOrd="0" parTransId="{89C6DD3F-4C9B-4D87-8337-6C60E8671968}" sibTransId="{5229BC64-B7FD-4A30-9041-A23AEDCE03D4}"/>
    <dgm:cxn modelId="{7355078E-E2BB-4EBF-B375-C39565F5856B}" type="presOf" srcId="{2A08A03E-F961-4A05-AC9E-EC513991D1FD}" destId="{7CB2CCAF-CC02-4A7D-B1A0-8441833CA553}" srcOrd="0" destOrd="0" presId="urn:microsoft.com/office/officeart/2016/7/layout/BasicLinearProcessNumbered"/>
    <dgm:cxn modelId="{D21B8CAA-9684-4057-AC0F-9AC105D10140}" type="presOf" srcId="{A65B8E8E-7A98-4403-907C-CF0659DD6892}" destId="{53230961-31FE-4E1A-8B1B-F84445BD9927}" srcOrd="1" destOrd="0" presId="urn:microsoft.com/office/officeart/2016/7/layout/BasicLinearProcessNumbered"/>
    <dgm:cxn modelId="{21B6C0CD-45A0-4203-91AC-1B6F0CA0942C}" type="presOf" srcId="{B6BE3399-0A6D-46E7-AB3D-616DCDAE1428}" destId="{9B8B7A31-1A89-4051-9448-2D26D5AFA35F}" srcOrd="0" destOrd="0" presId="urn:microsoft.com/office/officeart/2016/7/layout/BasicLinearProcessNumbered"/>
    <dgm:cxn modelId="{B3697EE8-CD6A-4F26-AB73-6C802CBC7566}" type="presOf" srcId="{5229BC64-B7FD-4A30-9041-A23AEDCE03D4}" destId="{4E16EE57-C954-48E6-BA84-7FC62F2DD853}" srcOrd="0" destOrd="0" presId="urn:microsoft.com/office/officeart/2016/7/layout/BasicLinearProcessNumbered"/>
    <dgm:cxn modelId="{F80B9CFB-C96B-439D-B28C-34C5073099CC}" type="presOf" srcId="{A65B8E8E-7A98-4403-907C-CF0659DD6892}" destId="{EB16CEDD-1A71-495B-A1C2-97BC50DF1219}" srcOrd="0" destOrd="0" presId="urn:microsoft.com/office/officeart/2016/7/layout/BasicLinearProcessNumbered"/>
    <dgm:cxn modelId="{34DC5DF7-1CD1-493A-B894-469D68DAB19D}" type="presParOf" srcId="{72A8660D-B2AE-417A-96AD-BC504F241285}" destId="{D424E3F4-45B3-44DB-B186-C39D0F5436D8}" srcOrd="0" destOrd="0" presId="urn:microsoft.com/office/officeart/2016/7/layout/BasicLinearProcessNumbered"/>
    <dgm:cxn modelId="{F1C7CBE6-BFFE-4F25-BDC9-BD18B9988934}" type="presParOf" srcId="{D424E3F4-45B3-44DB-B186-C39D0F5436D8}" destId="{EB16CEDD-1A71-495B-A1C2-97BC50DF1219}" srcOrd="0" destOrd="0" presId="urn:microsoft.com/office/officeart/2016/7/layout/BasicLinearProcessNumbered"/>
    <dgm:cxn modelId="{2847B67B-D154-47B2-BECF-B8F8E03FC46A}" type="presParOf" srcId="{D424E3F4-45B3-44DB-B186-C39D0F5436D8}" destId="{9B8B7A31-1A89-4051-9448-2D26D5AFA35F}" srcOrd="1" destOrd="0" presId="urn:microsoft.com/office/officeart/2016/7/layout/BasicLinearProcessNumbered"/>
    <dgm:cxn modelId="{9BC48B67-E0BC-4ECE-AB05-444173639D2E}" type="presParOf" srcId="{D424E3F4-45B3-44DB-B186-C39D0F5436D8}" destId="{77C564AF-F2A2-41B7-9AD9-F2786F80D02C}" srcOrd="2" destOrd="0" presId="urn:microsoft.com/office/officeart/2016/7/layout/BasicLinearProcessNumbered"/>
    <dgm:cxn modelId="{606E78CD-4E81-486B-8B79-5C47B51E3E44}" type="presParOf" srcId="{D424E3F4-45B3-44DB-B186-C39D0F5436D8}" destId="{53230961-31FE-4E1A-8B1B-F84445BD9927}" srcOrd="3" destOrd="0" presId="urn:microsoft.com/office/officeart/2016/7/layout/BasicLinearProcessNumbered"/>
    <dgm:cxn modelId="{37F63FE7-E24A-4C78-9211-FD5CE4A36331}" type="presParOf" srcId="{72A8660D-B2AE-417A-96AD-BC504F241285}" destId="{BC08D134-789D-4312-AC6A-F4972B30558A}" srcOrd="1" destOrd="0" presId="urn:microsoft.com/office/officeart/2016/7/layout/BasicLinearProcessNumbered"/>
    <dgm:cxn modelId="{72A3E298-F88D-453B-9E15-30CB8F89DE30}" type="presParOf" srcId="{72A8660D-B2AE-417A-96AD-BC504F241285}" destId="{2BD39E18-95D8-4B2F-AEB6-13C5DF1DCBA9}" srcOrd="2" destOrd="0" presId="urn:microsoft.com/office/officeart/2016/7/layout/BasicLinearProcessNumbered"/>
    <dgm:cxn modelId="{4CAC611A-B6F3-4AEE-B256-7EB5A9163ADA}" type="presParOf" srcId="{2BD39E18-95D8-4B2F-AEB6-13C5DF1DCBA9}" destId="{7CB2CCAF-CC02-4A7D-B1A0-8441833CA553}" srcOrd="0" destOrd="0" presId="urn:microsoft.com/office/officeart/2016/7/layout/BasicLinearProcessNumbered"/>
    <dgm:cxn modelId="{869A813B-638E-4470-A4F8-A00C5F66B9E2}" type="presParOf" srcId="{2BD39E18-95D8-4B2F-AEB6-13C5DF1DCBA9}" destId="{7FA0E870-E931-4B23-9FCE-6262E1FAF1EB}" srcOrd="1" destOrd="0" presId="urn:microsoft.com/office/officeart/2016/7/layout/BasicLinearProcessNumbered"/>
    <dgm:cxn modelId="{DE3E1E3D-0E3E-4E44-A3D6-99C81D9762FC}" type="presParOf" srcId="{2BD39E18-95D8-4B2F-AEB6-13C5DF1DCBA9}" destId="{80874FFC-4124-4C73-BB89-6A7434D1D669}" srcOrd="2" destOrd="0" presId="urn:microsoft.com/office/officeart/2016/7/layout/BasicLinearProcessNumbered"/>
    <dgm:cxn modelId="{50456E4A-1A1C-4B68-B5BA-68186E3C21CB}" type="presParOf" srcId="{2BD39E18-95D8-4B2F-AEB6-13C5DF1DCBA9}" destId="{EB126DE6-AB45-488D-9CD9-22200922CFA3}" srcOrd="3" destOrd="0" presId="urn:microsoft.com/office/officeart/2016/7/layout/BasicLinearProcessNumbered"/>
    <dgm:cxn modelId="{AE988A71-C78E-454A-9466-9E5A6B8E8532}" type="presParOf" srcId="{72A8660D-B2AE-417A-96AD-BC504F241285}" destId="{B7193207-B246-4CE1-86B4-CFCA1E4C6355}" srcOrd="3" destOrd="0" presId="urn:microsoft.com/office/officeart/2016/7/layout/BasicLinearProcessNumbered"/>
    <dgm:cxn modelId="{50FE313F-2B2F-4E2D-8EC5-0F73BDA8C54D}" type="presParOf" srcId="{72A8660D-B2AE-417A-96AD-BC504F241285}" destId="{8E192270-EA97-417B-B1FB-CA18A42F39F2}" srcOrd="4" destOrd="0" presId="urn:microsoft.com/office/officeart/2016/7/layout/BasicLinearProcessNumbered"/>
    <dgm:cxn modelId="{02922DFD-3190-41D6-8C22-C7CF047B7E66}" type="presParOf" srcId="{8E192270-EA97-417B-B1FB-CA18A42F39F2}" destId="{52F83B75-1DA3-48E0-8CDB-73C88C7FE9D0}" srcOrd="0" destOrd="0" presId="urn:microsoft.com/office/officeart/2016/7/layout/BasicLinearProcessNumbered"/>
    <dgm:cxn modelId="{DF65A8D7-7A1F-4C9F-944B-7CC337959BCD}" type="presParOf" srcId="{8E192270-EA97-417B-B1FB-CA18A42F39F2}" destId="{4E16EE57-C954-48E6-BA84-7FC62F2DD853}" srcOrd="1" destOrd="0" presId="urn:microsoft.com/office/officeart/2016/7/layout/BasicLinearProcessNumbered"/>
    <dgm:cxn modelId="{E9A102CE-F5D0-4599-9F12-4B04977D823C}" type="presParOf" srcId="{8E192270-EA97-417B-B1FB-CA18A42F39F2}" destId="{D26C3598-95B1-4E7A-BC11-326B2524D403}" srcOrd="2" destOrd="0" presId="urn:microsoft.com/office/officeart/2016/7/layout/BasicLinearProcessNumbered"/>
    <dgm:cxn modelId="{5C54ECA8-F7AC-4DA9-9F5B-6A6E628A9CEE}" type="presParOf" srcId="{8E192270-EA97-417B-B1FB-CA18A42F39F2}" destId="{EAD7E570-D261-4CD1-95FC-B49795D0D78A}"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720ECB-179E-4A9D-8090-F250623035B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B5D0890-F7A0-414B-B0D9-66CA8E4F067D}">
      <dgm:prSet custT="1"/>
      <dgm:spPr/>
      <dgm:t>
        <a:bodyPr/>
        <a:lstStyle/>
        <a:p>
          <a:r>
            <a:rPr lang="en-US" sz="1600"/>
            <a:t>Acquisition of Real Property </a:t>
          </a:r>
        </a:p>
      </dgm:t>
    </dgm:pt>
    <dgm:pt modelId="{6FA25E0D-A787-4C62-8A01-D7A59D03B470}" type="parTrans" cxnId="{C95E53CF-96D6-4B0C-944E-C19A2447B799}">
      <dgm:prSet/>
      <dgm:spPr/>
      <dgm:t>
        <a:bodyPr/>
        <a:lstStyle/>
        <a:p>
          <a:endParaRPr lang="en-US" sz="2000"/>
        </a:p>
      </dgm:t>
    </dgm:pt>
    <dgm:pt modelId="{32C994D2-8553-486F-B315-6A338F64E7E7}" type="sibTrans" cxnId="{C95E53CF-96D6-4B0C-944E-C19A2447B799}">
      <dgm:prSet/>
      <dgm:spPr/>
      <dgm:t>
        <a:bodyPr/>
        <a:lstStyle/>
        <a:p>
          <a:endParaRPr lang="en-US" sz="2000"/>
        </a:p>
      </dgm:t>
    </dgm:pt>
    <dgm:pt modelId="{94DCAC26-D188-4763-BECC-83B9A7F4EF0A}">
      <dgm:prSet custT="1"/>
      <dgm:spPr/>
      <dgm:t>
        <a:bodyPr/>
        <a:lstStyle/>
        <a:p>
          <a:r>
            <a:rPr lang="en-US" sz="1600"/>
            <a:t>Clearance </a:t>
          </a:r>
        </a:p>
      </dgm:t>
    </dgm:pt>
    <dgm:pt modelId="{50D3E9D9-1006-431F-91D9-53FE35187CE4}" type="parTrans" cxnId="{B1652F28-B1AC-44FC-9705-5CC582656632}">
      <dgm:prSet/>
      <dgm:spPr/>
      <dgm:t>
        <a:bodyPr/>
        <a:lstStyle/>
        <a:p>
          <a:endParaRPr lang="en-US" sz="2000"/>
        </a:p>
      </dgm:t>
    </dgm:pt>
    <dgm:pt modelId="{D15639B4-5ED3-40AE-B295-BB19A2A87ADE}" type="sibTrans" cxnId="{B1652F28-B1AC-44FC-9705-5CC582656632}">
      <dgm:prSet/>
      <dgm:spPr/>
      <dgm:t>
        <a:bodyPr/>
        <a:lstStyle/>
        <a:p>
          <a:endParaRPr lang="en-US" sz="2000"/>
        </a:p>
      </dgm:t>
    </dgm:pt>
    <dgm:pt modelId="{0B08A752-98B0-46F2-8EB1-B06AB841F0C9}">
      <dgm:prSet custT="1"/>
      <dgm:spPr/>
      <dgm:t>
        <a:bodyPr/>
        <a:lstStyle/>
        <a:p>
          <a:r>
            <a:rPr lang="en-US" sz="1600"/>
            <a:t>Code Enforcement </a:t>
          </a:r>
        </a:p>
      </dgm:t>
    </dgm:pt>
    <dgm:pt modelId="{F79A29C8-5D84-4461-A44C-EEE3EB1A2CF0}" type="parTrans" cxnId="{C5617641-7772-4685-9CBB-5A3FF3FED0F5}">
      <dgm:prSet/>
      <dgm:spPr/>
      <dgm:t>
        <a:bodyPr/>
        <a:lstStyle/>
        <a:p>
          <a:endParaRPr lang="en-US" sz="2000"/>
        </a:p>
      </dgm:t>
    </dgm:pt>
    <dgm:pt modelId="{863E1D78-0C3D-4176-8377-032747066861}" type="sibTrans" cxnId="{C5617641-7772-4685-9CBB-5A3FF3FED0F5}">
      <dgm:prSet/>
      <dgm:spPr/>
      <dgm:t>
        <a:bodyPr/>
        <a:lstStyle/>
        <a:p>
          <a:endParaRPr lang="en-US" sz="2000"/>
        </a:p>
      </dgm:t>
    </dgm:pt>
    <dgm:pt modelId="{0EDE7F6F-E7FB-4D8E-851C-BD1A214BAAEE}">
      <dgm:prSet custT="1"/>
      <dgm:spPr/>
      <dgm:t>
        <a:bodyPr/>
        <a:lstStyle/>
        <a:p>
          <a:r>
            <a:rPr lang="en-US" sz="1600"/>
            <a:t>Construction of Housing </a:t>
          </a:r>
        </a:p>
      </dgm:t>
    </dgm:pt>
    <dgm:pt modelId="{2BE2057C-90E7-4302-8D11-7ECF478ECE8B}" type="parTrans" cxnId="{B58F7F4F-640F-4A44-8A8E-5C2D05C1BDB5}">
      <dgm:prSet/>
      <dgm:spPr/>
      <dgm:t>
        <a:bodyPr/>
        <a:lstStyle/>
        <a:p>
          <a:endParaRPr lang="en-US" sz="2000"/>
        </a:p>
      </dgm:t>
    </dgm:pt>
    <dgm:pt modelId="{A79D5B7E-59D1-4B19-9AD5-7A3B8DE4C2FE}" type="sibTrans" cxnId="{B58F7F4F-640F-4A44-8A8E-5C2D05C1BDB5}">
      <dgm:prSet/>
      <dgm:spPr/>
      <dgm:t>
        <a:bodyPr/>
        <a:lstStyle/>
        <a:p>
          <a:endParaRPr lang="en-US" sz="2000"/>
        </a:p>
      </dgm:t>
    </dgm:pt>
    <dgm:pt modelId="{83737983-DE36-4AC6-B573-784C5FD43959}">
      <dgm:prSet custT="1"/>
      <dgm:spPr/>
      <dgm:t>
        <a:bodyPr/>
        <a:lstStyle/>
        <a:p>
          <a:r>
            <a:rPr lang="en-US" sz="1600"/>
            <a:t>Disposition </a:t>
          </a:r>
        </a:p>
      </dgm:t>
    </dgm:pt>
    <dgm:pt modelId="{5FAB424C-906F-4FBF-A439-600AF8110D02}" type="parTrans" cxnId="{D0DBF6FB-B23B-4617-AA70-563EE19035B5}">
      <dgm:prSet/>
      <dgm:spPr/>
      <dgm:t>
        <a:bodyPr/>
        <a:lstStyle/>
        <a:p>
          <a:endParaRPr lang="en-US" sz="2000"/>
        </a:p>
      </dgm:t>
    </dgm:pt>
    <dgm:pt modelId="{09DC720F-5DCE-4454-BC31-A41456123D95}" type="sibTrans" cxnId="{D0DBF6FB-B23B-4617-AA70-563EE19035B5}">
      <dgm:prSet/>
      <dgm:spPr/>
      <dgm:t>
        <a:bodyPr/>
        <a:lstStyle/>
        <a:p>
          <a:endParaRPr lang="en-US" sz="2000"/>
        </a:p>
      </dgm:t>
    </dgm:pt>
    <dgm:pt modelId="{3F5BA9CA-5350-412C-9B95-05A0D609455A}">
      <dgm:prSet custT="1"/>
      <dgm:spPr/>
      <dgm:t>
        <a:bodyPr/>
        <a:lstStyle/>
        <a:p>
          <a:r>
            <a:rPr lang="en-US" sz="1600"/>
            <a:t>Homeownership Assistance </a:t>
          </a:r>
        </a:p>
      </dgm:t>
    </dgm:pt>
    <dgm:pt modelId="{E435BA3A-23B0-4F3D-897D-1AB8CCC1E74A}" type="parTrans" cxnId="{446CA8E6-4FD8-493C-BD23-4EB24BF82C3A}">
      <dgm:prSet/>
      <dgm:spPr/>
      <dgm:t>
        <a:bodyPr/>
        <a:lstStyle/>
        <a:p>
          <a:endParaRPr lang="en-US" sz="2000"/>
        </a:p>
      </dgm:t>
    </dgm:pt>
    <dgm:pt modelId="{C2DC188A-5A4C-4D88-86B2-5780F6AA2626}" type="sibTrans" cxnId="{446CA8E6-4FD8-493C-BD23-4EB24BF82C3A}">
      <dgm:prSet/>
      <dgm:spPr/>
      <dgm:t>
        <a:bodyPr/>
        <a:lstStyle/>
        <a:p>
          <a:endParaRPr lang="en-US" sz="2000"/>
        </a:p>
      </dgm:t>
    </dgm:pt>
    <dgm:pt modelId="{8926062F-AB09-4815-A2CA-ED59DB8D9576}">
      <dgm:prSet custT="1"/>
      <dgm:spPr/>
      <dgm:t>
        <a:bodyPr/>
        <a:lstStyle/>
        <a:p>
          <a:r>
            <a:rPr lang="en-US" sz="1600"/>
            <a:t>Interim Assistance </a:t>
          </a:r>
        </a:p>
      </dgm:t>
    </dgm:pt>
    <dgm:pt modelId="{AD461193-5C3B-4642-A31D-6CC9F0A4B23A}" type="parTrans" cxnId="{1CC84BCB-E217-4B34-964A-CFB5795AB1AB}">
      <dgm:prSet/>
      <dgm:spPr/>
      <dgm:t>
        <a:bodyPr/>
        <a:lstStyle/>
        <a:p>
          <a:endParaRPr lang="en-US" sz="2000"/>
        </a:p>
      </dgm:t>
    </dgm:pt>
    <dgm:pt modelId="{5A91A9DB-89D6-4D36-BA94-7DA72082060C}" type="sibTrans" cxnId="{1CC84BCB-E217-4B34-964A-CFB5795AB1AB}">
      <dgm:prSet/>
      <dgm:spPr/>
      <dgm:t>
        <a:bodyPr/>
        <a:lstStyle/>
        <a:p>
          <a:endParaRPr lang="en-US" sz="2000"/>
        </a:p>
      </dgm:t>
    </dgm:pt>
    <dgm:pt modelId="{E5AD11FC-B320-4D10-88EC-A5FE804399E9}">
      <dgm:prSet custT="1"/>
      <dgm:spPr/>
      <dgm:t>
        <a:bodyPr/>
        <a:lstStyle/>
        <a:p>
          <a:r>
            <a:rPr lang="en-US" sz="1600"/>
            <a:t>Loss of Rental Income </a:t>
          </a:r>
        </a:p>
      </dgm:t>
    </dgm:pt>
    <dgm:pt modelId="{F9A959BF-B39C-41F3-A258-C0C88A0C4B8C}" type="parTrans" cxnId="{D71C972F-772B-4630-927D-0628BB0FA300}">
      <dgm:prSet/>
      <dgm:spPr/>
      <dgm:t>
        <a:bodyPr/>
        <a:lstStyle/>
        <a:p>
          <a:endParaRPr lang="en-US" sz="2000"/>
        </a:p>
      </dgm:t>
    </dgm:pt>
    <dgm:pt modelId="{6D02B9C7-B23E-4713-840A-D106365402EE}" type="sibTrans" cxnId="{D71C972F-772B-4630-927D-0628BB0FA300}">
      <dgm:prSet/>
      <dgm:spPr/>
      <dgm:t>
        <a:bodyPr/>
        <a:lstStyle/>
        <a:p>
          <a:endParaRPr lang="en-US" sz="2000"/>
        </a:p>
      </dgm:t>
    </dgm:pt>
    <dgm:pt modelId="{7C227471-B0DC-4E6C-84D3-A0FCF2073F2F}">
      <dgm:prSet custT="1"/>
      <dgm:spPr/>
      <dgm:t>
        <a:bodyPr/>
        <a:lstStyle/>
        <a:p>
          <a:r>
            <a:rPr lang="en-US" sz="1600"/>
            <a:t>Microenterprise Assistance </a:t>
          </a:r>
        </a:p>
      </dgm:t>
    </dgm:pt>
    <dgm:pt modelId="{29250CDC-6382-44A8-B919-E242C953FA80}" type="parTrans" cxnId="{A5F796DD-79BA-418E-BA78-9DE6E3FFC9B0}">
      <dgm:prSet/>
      <dgm:spPr/>
      <dgm:t>
        <a:bodyPr/>
        <a:lstStyle/>
        <a:p>
          <a:endParaRPr lang="en-US" sz="2000"/>
        </a:p>
      </dgm:t>
    </dgm:pt>
    <dgm:pt modelId="{044F9FDF-D566-4410-AACB-7535819C88A4}" type="sibTrans" cxnId="{A5F796DD-79BA-418E-BA78-9DE6E3FFC9B0}">
      <dgm:prSet/>
      <dgm:spPr/>
      <dgm:t>
        <a:bodyPr/>
        <a:lstStyle/>
        <a:p>
          <a:endParaRPr lang="en-US" sz="2000"/>
        </a:p>
      </dgm:t>
    </dgm:pt>
    <dgm:pt modelId="{4D02AB58-575C-4108-AEA7-DAB281EAFA50}">
      <dgm:prSet custT="1"/>
      <dgm:spPr/>
      <dgm:t>
        <a:bodyPr/>
        <a:lstStyle/>
        <a:p>
          <a:r>
            <a:rPr lang="en-US" sz="1600"/>
            <a:t>Special Economic Development Activities</a:t>
          </a:r>
        </a:p>
      </dgm:t>
    </dgm:pt>
    <dgm:pt modelId="{B264700D-FE4E-4007-A52F-95DF258614F3}" type="parTrans" cxnId="{69FA9263-E32E-44BB-9CC4-63188C2FEE5C}">
      <dgm:prSet/>
      <dgm:spPr/>
      <dgm:t>
        <a:bodyPr/>
        <a:lstStyle/>
        <a:p>
          <a:endParaRPr lang="en-US" sz="2000"/>
        </a:p>
      </dgm:t>
    </dgm:pt>
    <dgm:pt modelId="{42E5D9A6-DCC8-4FBE-B5D5-02F0AC63F2D3}" type="sibTrans" cxnId="{69FA9263-E32E-44BB-9CC4-63188C2FEE5C}">
      <dgm:prSet/>
      <dgm:spPr/>
      <dgm:t>
        <a:bodyPr/>
        <a:lstStyle/>
        <a:p>
          <a:endParaRPr lang="en-US" sz="2000"/>
        </a:p>
      </dgm:t>
    </dgm:pt>
    <dgm:pt modelId="{02B30BD3-7564-4F2F-BBE6-CE01D9E23915}">
      <dgm:prSet custT="1"/>
      <dgm:spPr/>
      <dgm:t>
        <a:bodyPr/>
        <a:lstStyle/>
        <a:p>
          <a:r>
            <a:rPr lang="en-US" sz="1600"/>
            <a:t>Planning and Capacity Building </a:t>
          </a:r>
        </a:p>
      </dgm:t>
    </dgm:pt>
    <dgm:pt modelId="{2246CF73-0D86-420A-951F-4E51B4D8D255}" type="parTrans" cxnId="{C6268615-A472-457A-B665-C4C47C67F61E}">
      <dgm:prSet/>
      <dgm:spPr/>
      <dgm:t>
        <a:bodyPr/>
        <a:lstStyle/>
        <a:p>
          <a:endParaRPr lang="en-US" sz="2000"/>
        </a:p>
      </dgm:t>
    </dgm:pt>
    <dgm:pt modelId="{68550788-E031-4398-A55B-19049A97505A}" type="sibTrans" cxnId="{C6268615-A472-457A-B665-C4C47C67F61E}">
      <dgm:prSet/>
      <dgm:spPr/>
      <dgm:t>
        <a:bodyPr/>
        <a:lstStyle/>
        <a:p>
          <a:endParaRPr lang="en-US" sz="2000"/>
        </a:p>
      </dgm:t>
    </dgm:pt>
    <dgm:pt modelId="{F95E10F8-39B1-4A87-959A-E36C4589CC69}">
      <dgm:prSet custT="1"/>
      <dgm:spPr/>
      <dgm:t>
        <a:bodyPr/>
        <a:lstStyle/>
        <a:p>
          <a:r>
            <a:rPr lang="en-US" sz="1600"/>
            <a:t>Privately-Owned Utilities </a:t>
          </a:r>
        </a:p>
      </dgm:t>
    </dgm:pt>
    <dgm:pt modelId="{3DCE8D2B-2186-4AC7-A14B-6D402901A690}" type="parTrans" cxnId="{6A86EC58-92B0-4D15-9095-F001F511E0E4}">
      <dgm:prSet/>
      <dgm:spPr/>
      <dgm:t>
        <a:bodyPr/>
        <a:lstStyle/>
        <a:p>
          <a:endParaRPr lang="en-US" sz="2000"/>
        </a:p>
      </dgm:t>
    </dgm:pt>
    <dgm:pt modelId="{C98981D0-05DE-4A2E-B376-2A9B0E677075}" type="sibTrans" cxnId="{6A86EC58-92B0-4D15-9095-F001F511E0E4}">
      <dgm:prSet/>
      <dgm:spPr/>
      <dgm:t>
        <a:bodyPr/>
        <a:lstStyle/>
        <a:p>
          <a:endParaRPr lang="en-US" sz="2000"/>
        </a:p>
      </dgm:t>
    </dgm:pt>
    <dgm:pt modelId="{24271DAB-36B0-47C0-BC5E-DDDC30767B6E}">
      <dgm:prSet custT="1"/>
      <dgm:spPr/>
      <dgm:t>
        <a:bodyPr/>
        <a:lstStyle/>
        <a:p>
          <a:r>
            <a:rPr lang="en-US" sz="1600"/>
            <a:t>Program Administration Costs </a:t>
          </a:r>
        </a:p>
      </dgm:t>
    </dgm:pt>
    <dgm:pt modelId="{30BA8972-0E84-4D42-A3FF-D97B05AF5A36}" type="parTrans" cxnId="{7F3D7644-0DA7-4DB9-921C-841613C28655}">
      <dgm:prSet/>
      <dgm:spPr/>
      <dgm:t>
        <a:bodyPr/>
        <a:lstStyle/>
        <a:p>
          <a:endParaRPr lang="en-US" sz="2000"/>
        </a:p>
      </dgm:t>
    </dgm:pt>
    <dgm:pt modelId="{BCA716F1-6B58-4769-A1F3-57BB3BAE43FE}" type="sibTrans" cxnId="{7F3D7644-0DA7-4DB9-921C-841613C28655}">
      <dgm:prSet/>
      <dgm:spPr/>
      <dgm:t>
        <a:bodyPr/>
        <a:lstStyle/>
        <a:p>
          <a:endParaRPr lang="en-US" sz="2000"/>
        </a:p>
      </dgm:t>
    </dgm:pt>
    <dgm:pt modelId="{6D4B3C40-DC20-44B5-BDCF-870065F762A2}">
      <dgm:prSet custT="1"/>
      <dgm:spPr/>
      <dgm:t>
        <a:bodyPr/>
        <a:lstStyle/>
        <a:p>
          <a:r>
            <a:rPr lang="en-US" sz="1600"/>
            <a:t>Public Facilities and Improvements </a:t>
          </a:r>
        </a:p>
      </dgm:t>
    </dgm:pt>
    <dgm:pt modelId="{1F6A5824-E6B3-4E80-B50F-E5FDAA969BB8}" type="parTrans" cxnId="{AE2E5691-930B-4CED-B3B6-E70652F9DB0A}">
      <dgm:prSet/>
      <dgm:spPr/>
      <dgm:t>
        <a:bodyPr/>
        <a:lstStyle/>
        <a:p>
          <a:endParaRPr lang="en-US" sz="2000"/>
        </a:p>
      </dgm:t>
    </dgm:pt>
    <dgm:pt modelId="{E6F6F9DB-DA37-4FEF-9B2C-B542B3803DC4}" type="sibTrans" cxnId="{AE2E5691-930B-4CED-B3B6-E70652F9DB0A}">
      <dgm:prSet/>
      <dgm:spPr/>
      <dgm:t>
        <a:bodyPr/>
        <a:lstStyle/>
        <a:p>
          <a:endParaRPr lang="en-US" sz="2000"/>
        </a:p>
      </dgm:t>
    </dgm:pt>
    <dgm:pt modelId="{88EB8189-92BB-40F8-9230-A87D844C86B9}">
      <dgm:prSet custT="1"/>
      <dgm:spPr/>
      <dgm:t>
        <a:bodyPr/>
        <a:lstStyle/>
        <a:p>
          <a:r>
            <a:rPr lang="en-US" sz="1600"/>
            <a:t>Public Services </a:t>
          </a:r>
        </a:p>
      </dgm:t>
    </dgm:pt>
    <dgm:pt modelId="{006E548B-DF47-42EA-9D04-4314D8103B8B}" type="parTrans" cxnId="{2D54D46C-09B3-409F-8303-9CB31130777A}">
      <dgm:prSet/>
      <dgm:spPr/>
      <dgm:t>
        <a:bodyPr/>
        <a:lstStyle/>
        <a:p>
          <a:endParaRPr lang="en-US" sz="2000"/>
        </a:p>
      </dgm:t>
    </dgm:pt>
    <dgm:pt modelId="{454E112F-C064-493B-9C15-99E735BFDBB2}" type="sibTrans" cxnId="{2D54D46C-09B3-409F-8303-9CB31130777A}">
      <dgm:prSet/>
      <dgm:spPr/>
      <dgm:t>
        <a:bodyPr/>
        <a:lstStyle/>
        <a:p>
          <a:endParaRPr lang="en-US" sz="2000"/>
        </a:p>
      </dgm:t>
    </dgm:pt>
    <dgm:pt modelId="{1C79FBE1-516D-47EB-A9E0-FAE01CD76A80}">
      <dgm:prSet custT="1"/>
      <dgm:spPr/>
      <dgm:t>
        <a:bodyPr/>
        <a:lstStyle/>
        <a:p>
          <a:r>
            <a:rPr lang="en-US" sz="1600"/>
            <a:t>Rehabilitation </a:t>
          </a:r>
        </a:p>
      </dgm:t>
    </dgm:pt>
    <dgm:pt modelId="{4BF1CDB6-B377-4546-9FDF-D2BB59B5428A}" type="parTrans" cxnId="{6F41636D-BCF4-4EED-8B87-58D2B11FCB54}">
      <dgm:prSet/>
      <dgm:spPr/>
      <dgm:t>
        <a:bodyPr/>
        <a:lstStyle/>
        <a:p>
          <a:endParaRPr lang="en-US" sz="2000"/>
        </a:p>
      </dgm:t>
    </dgm:pt>
    <dgm:pt modelId="{A40DA107-D137-4C58-B2F4-E6339687B9D4}" type="sibTrans" cxnId="{6F41636D-BCF4-4EED-8B87-58D2B11FCB54}">
      <dgm:prSet/>
      <dgm:spPr/>
      <dgm:t>
        <a:bodyPr/>
        <a:lstStyle/>
        <a:p>
          <a:endParaRPr lang="en-US" sz="2000"/>
        </a:p>
      </dgm:t>
    </dgm:pt>
    <dgm:pt modelId="{BED3D42A-8F5C-4AB9-8FAA-A14572BDD833}">
      <dgm:prSet custT="1"/>
      <dgm:spPr/>
      <dgm:t>
        <a:bodyPr/>
        <a:lstStyle/>
        <a:p>
          <a:r>
            <a:rPr lang="en-US" sz="1600"/>
            <a:t>Relocation </a:t>
          </a:r>
        </a:p>
      </dgm:t>
    </dgm:pt>
    <dgm:pt modelId="{F2E10939-9C8C-49E3-A282-78D9A274BC1F}" type="parTrans" cxnId="{23BD3DBA-B508-4D66-A0B9-8E3EBCD1A3C2}">
      <dgm:prSet/>
      <dgm:spPr/>
      <dgm:t>
        <a:bodyPr/>
        <a:lstStyle/>
        <a:p>
          <a:endParaRPr lang="en-US" sz="2000"/>
        </a:p>
      </dgm:t>
    </dgm:pt>
    <dgm:pt modelId="{C2C91236-037A-42F9-B4E0-D2BC72ACFAEF}" type="sibTrans" cxnId="{23BD3DBA-B508-4D66-A0B9-8E3EBCD1A3C2}">
      <dgm:prSet/>
      <dgm:spPr/>
      <dgm:t>
        <a:bodyPr/>
        <a:lstStyle/>
        <a:p>
          <a:endParaRPr lang="en-US" sz="2000"/>
        </a:p>
      </dgm:t>
    </dgm:pt>
    <dgm:pt modelId="{7EA2975B-31BC-42A3-A26C-2D0DE53A77E2}">
      <dgm:prSet custT="1"/>
      <dgm:spPr/>
      <dgm:t>
        <a:bodyPr/>
        <a:lstStyle/>
        <a:p>
          <a:r>
            <a:rPr lang="en-US" sz="1600"/>
            <a:t>Special Activities by CBDOs </a:t>
          </a:r>
        </a:p>
      </dgm:t>
    </dgm:pt>
    <dgm:pt modelId="{2D6BB4F6-1C81-4FC7-BD97-599C4FDDBC38}" type="parTrans" cxnId="{41DF68B8-66D9-4DA7-BE50-0F1DCC7026FF}">
      <dgm:prSet/>
      <dgm:spPr/>
      <dgm:t>
        <a:bodyPr/>
        <a:lstStyle/>
        <a:p>
          <a:endParaRPr lang="en-US" sz="2000"/>
        </a:p>
      </dgm:t>
    </dgm:pt>
    <dgm:pt modelId="{E75CC48C-3AF2-442D-9DED-47E097826116}" type="sibTrans" cxnId="{41DF68B8-66D9-4DA7-BE50-0F1DCC7026FF}">
      <dgm:prSet/>
      <dgm:spPr/>
      <dgm:t>
        <a:bodyPr/>
        <a:lstStyle/>
        <a:p>
          <a:endParaRPr lang="en-US" sz="2000"/>
        </a:p>
      </dgm:t>
    </dgm:pt>
    <dgm:pt modelId="{DF157EF9-EC0E-43E9-AE77-1669214F5654}">
      <dgm:prSet custT="1"/>
      <dgm:spPr/>
      <dgm:t>
        <a:bodyPr/>
        <a:lstStyle/>
        <a:p>
          <a:r>
            <a:rPr lang="en-US" sz="1600"/>
            <a:t>Miscellaneous Other Activities </a:t>
          </a:r>
        </a:p>
      </dgm:t>
    </dgm:pt>
    <dgm:pt modelId="{753781CD-A7CC-4DFB-89CE-C59FA1435A8A}" type="parTrans" cxnId="{3807C875-C9E6-4AB3-9843-CB1E106F0277}">
      <dgm:prSet/>
      <dgm:spPr/>
      <dgm:t>
        <a:bodyPr/>
        <a:lstStyle/>
        <a:p>
          <a:endParaRPr lang="en-US" sz="2000"/>
        </a:p>
      </dgm:t>
    </dgm:pt>
    <dgm:pt modelId="{493F0A74-D5DC-42BE-9A47-669FA75F22F2}" type="sibTrans" cxnId="{3807C875-C9E6-4AB3-9843-CB1E106F0277}">
      <dgm:prSet/>
      <dgm:spPr/>
      <dgm:t>
        <a:bodyPr/>
        <a:lstStyle/>
        <a:p>
          <a:endParaRPr lang="en-US" sz="2000"/>
        </a:p>
      </dgm:t>
    </dgm:pt>
    <dgm:pt modelId="{8D88981D-1FC0-4DD9-8DA4-973C1FC1C99D}" type="pres">
      <dgm:prSet presAssocID="{87720ECB-179E-4A9D-8090-F250623035BE}" presName="diagram" presStyleCnt="0">
        <dgm:presLayoutVars>
          <dgm:dir/>
          <dgm:resizeHandles val="exact"/>
        </dgm:presLayoutVars>
      </dgm:prSet>
      <dgm:spPr/>
    </dgm:pt>
    <dgm:pt modelId="{CDA3C24D-591D-4B51-99D9-CCD9F8846B8A}" type="pres">
      <dgm:prSet presAssocID="{5B5D0890-F7A0-414B-B0D9-66CA8E4F067D}" presName="node" presStyleLbl="node1" presStyleIdx="0" presStyleCnt="19">
        <dgm:presLayoutVars>
          <dgm:bulletEnabled val="1"/>
        </dgm:presLayoutVars>
      </dgm:prSet>
      <dgm:spPr/>
    </dgm:pt>
    <dgm:pt modelId="{A93FDE7C-1A5B-441F-8947-EC7427C6D37A}" type="pres">
      <dgm:prSet presAssocID="{32C994D2-8553-486F-B315-6A338F64E7E7}" presName="sibTrans" presStyleCnt="0"/>
      <dgm:spPr/>
    </dgm:pt>
    <dgm:pt modelId="{C6E53B99-17EA-445A-BF8D-93DD7F8CB65E}" type="pres">
      <dgm:prSet presAssocID="{94DCAC26-D188-4763-BECC-83B9A7F4EF0A}" presName="node" presStyleLbl="node1" presStyleIdx="1" presStyleCnt="19">
        <dgm:presLayoutVars>
          <dgm:bulletEnabled val="1"/>
        </dgm:presLayoutVars>
      </dgm:prSet>
      <dgm:spPr/>
    </dgm:pt>
    <dgm:pt modelId="{CEB465BD-4EF7-47A9-8C26-A1DCE4C759C3}" type="pres">
      <dgm:prSet presAssocID="{D15639B4-5ED3-40AE-B295-BB19A2A87ADE}" presName="sibTrans" presStyleCnt="0"/>
      <dgm:spPr/>
    </dgm:pt>
    <dgm:pt modelId="{82D4468A-0A39-4929-AF91-F3946F747138}" type="pres">
      <dgm:prSet presAssocID="{0B08A752-98B0-46F2-8EB1-B06AB841F0C9}" presName="node" presStyleLbl="node1" presStyleIdx="2" presStyleCnt="19">
        <dgm:presLayoutVars>
          <dgm:bulletEnabled val="1"/>
        </dgm:presLayoutVars>
      </dgm:prSet>
      <dgm:spPr/>
    </dgm:pt>
    <dgm:pt modelId="{611B0DD6-4620-477B-AAC9-0DF3438AB90D}" type="pres">
      <dgm:prSet presAssocID="{863E1D78-0C3D-4176-8377-032747066861}" presName="sibTrans" presStyleCnt="0"/>
      <dgm:spPr/>
    </dgm:pt>
    <dgm:pt modelId="{60AD0D13-D0D7-44AF-8CE3-C4A02EA78C6D}" type="pres">
      <dgm:prSet presAssocID="{0EDE7F6F-E7FB-4D8E-851C-BD1A214BAAEE}" presName="node" presStyleLbl="node1" presStyleIdx="3" presStyleCnt="19">
        <dgm:presLayoutVars>
          <dgm:bulletEnabled val="1"/>
        </dgm:presLayoutVars>
      </dgm:prSet>
      <dgm:spPr/>
    </dgm:pt>
    <dgm:pt modelId="{C8868F8D-AD5E-42DF-AED7-157D9DD0D9BB}" type="pres">
      <dgm:prSet presAssocID="{A79D5B7E-59D1-4B19-9AD5-7A3B8DE4C2FE}" presName="sibTrans" presStyleCnt="0"/>
      <dgm:spPr/>
    </dgm:pt>
    <dgm:pt modelId="{A56EE9E0-6A48-4EFC-A9B1-1C3AC45437BF}" type="pres">
      <dgm:prSet presAssocID="{83737983-DE36-4AC6-B573-784C5FD43959}" presName="node" presStyleLbl="node1" presStyleIdx="4" presStyleCnt="19">
        <dgm:presLayoutVars>
          <dgm:bulletEnabled val="1"/>
        </dgm:presLayoutVars>
      </dgm:prSet>
      <dgm:spPr/>
    </dgm:pt>
    <dgm:pt modelId="{080CB595-4F13-4DAB-9E5E-5DDC2C66A8D3}" type="pres">
      <dgm:prSet presAssocID="{09DC720F-5DCE-4454-BC31-A41456123D95}" presName="sibTrans" presStyleCnt="0"/>
      <dgm:spPr/>
    </dgm:pt>
    <dgm:pt modelId="{FFB13715-416D-43F9-8A18-0ADBAEB4027B}" type="pres">
      <dgm:prSet presAssocID="{3F5BA9CA-5350-412C-9B95-05A0D609455A}" presName="node" presStyleLbl="node1" presStyleIdx="5" presStyleCnt="19">
        <dgm:presLayoutVars>
          <dgm:bulletEnabled val="1"/>
        </dgm:presLayoutVars>
      </dgm:prSet>
      <dgm:spPr/>
    </dgm:pt>
    <dgm:pt modelId="{784612C3-6301-45E3-BDD3-A5F1AD273C17}" type="pres">
      <dgm:prSet presAssocID="{C2DC188A-5A4C-4D88-86B2-5780F6AA2626}" presName="sibTrans" presStyleCnt="0"/>
      <dgm:spPr/>
    </dgm:pt>
    <dgm:pt modelId="{55A7DE51-DFF2-4E15-A576-FC1B4C508A2B}" type="pres">
      <dgm:prSet presAssocID="{8926062F-AB09-4815-A2CA-ED59DB8D9576}" presName="node" presStyleLbl="node1" presStyleIdx="6" presStyleCnt="19">
        <dgm:presLayoutVars>
          <dgm:bulletEnabled val="1"/>
        </dgm:presLayoutVars>
      </dgm:prSet>
      <dgm:spPr/>
    </dgm:pt>
    <dgm:pt modelId="{57CD84AA-851E-4B30-B0BD-114CD8CE0EC2}" type="pres">
      <dgm:prSet presAssocID="{5A91A9DB-89D6-4D36-BA94-7DA72082060C}" presName="sibTrans" presStyleCnt="0"/>
      <dgm:spPr/>
    </dgm:pt>
    <dgm:pt modelId="{0EE8279C-2D69-4F80-9B89-A40C1D784515}" type="pres">
      <dgm:prSet presAssocID="{E5AD11FC-B320-4D10-88EC-A5FE804399E9}" presName="node" presStyleLbl="node1" presStyleIdx="7" presStyleCnt="19">
        <dgm:presLayoutVars>
          <dgm:bulletEnabled val="1"/>
        </dgm:presLayoutVars>
      </dgm:prSet>
      <dgm:spPr/>
    </dgm:pt>
    <dgm:pt modelId="{BAA74D25-2655-4CD4-AB4B-D299B93A497F}" type="pres">
      <dgm:prSet presAssocID="{6D02B9C7-B23E-4713-840A-D106365402EE}" presName="sibTrans" presStyleCnt="0"/>
      <dgm:spPr/>
    </dgm:pt>
    <dgm:pt modelId="{F9CA6003-0DB3-43E0-ABC0-2DE046D3FE3C}" type="pres">
      <dgm:prSet presAssocID="{7C227471-B0DC-4E6C-84D3-A0FCF2073F2F}" presName="node" presStyleLbl="node1" presStyleIdx="8" presStyleCnt="19">
        <dgm:presLayoutVars>
          <dgm:bulletEnabled val="1"/>
        </dgm:presLayoutVars>
      </dgm:prSet>
      <dgm:spPr/>
    </dgm:pt>
    <dgm:pt modelId="{4C08ACBC-3ABD-47E2-B6D9-230475C28AB6}" type="pres">
      <dgm:prSet presAssocID="{044F9FDF-D566-4410-AACB-7535819C88A4}" presName="sibTrans" presStyleCnt="0"/>
      <dgm:spPr/>
    </dgm:pt>
    <dgm:pt modelId="{2615882F-122B-4B5A-94CB-79A3E371FA0C}" type="pres">
      <dgm:prSet presAssocID="{4D02AB58-575C-4108-AEA7-DAB281EAFA50}" presName="node" presStyleLbl="node1" presStyleIdx="9" presStyleCnt="19">
        <dgm:presLayoutVars>
          <dgm:bulletEnabled val="1"/>
        </dgm:presLayoutVars>
      </dgm:prSet>
      <dgm:spPr/>
    </dgm:pt>
    <dgm:pt modelId="{23EDB619-910B-4616-A50E-FA974A384C10}" type="pres">
      <dgm:prSet presAssocID="{42E5D9A6-DCC8-4FBE-B5D5-02F0AC63F2D3}" presName="sibTrans" presStyleCnt="0"/>
      <dgm:spPr/>
    </dgm:pt>
    <dgm:pt modelId="{6327017B-062A-4D4E-AB54-23C5D0BAA049}" type="pres">
      <dgm:prSet presAssocID="{02B30BD3-7564-4F2F-BBE6-CE01D9E23915}" presName="node" presStyleLbl="node1" presStyleIdx="10" presStyleCnt="19">
        <dgm:presLayoutVars>
          <dgm:bulletEnabled val="1"/>
        </dgm:presLayoutVars>
      </dgm:prSet>
      <dgm:spPr/>
    </dgm:pt>
    <dgm:pt modelId="{9CF52589-C98E-41BA-A42E-0E2AE999E5AE}" type="pres">
      <dgm:prSet presAssocID="{68550788-E031-4398-A55B-19049A97505A}" presName="sibTrans" presStyleCnt="0"/>
      <dgm:spPr/>
    </dgm:pt>
    <dgm:pt modelId="{377FDEAE-97BC-4B91-A7FE-76E19793735D}" type="pres">
      <dgm:prSet presAssocID="{F95E10F8-39B1-4A87-959A-E36C4589CC69}" presName="node" presStyleLbl="node1" presStyleIdx="11" presStyleCnt="19">
        <dgm:presLayoutVars>
          <dgm:bulletEnabled val="1"/>
        </dgm:presLayoutVars>
      </dgm:prSet>
      <dgm:spPr/>
    </dgm:pt>
    <dgm:pt modelId="{68404F76-7E5E-42FE-89C6-CC25CAA7262E}" type="pres">
      <dgm:prSet presAssocID="{C98981D0-05DE-4A2E-B376-2A9B0E677075}" presName="sibTrans" presStyleCnt="0"/>
      <dgm:spPr/>
    </dgm:pt>
    <dgm:pt modelId="{B93C581E-742D-40A5-99B8-3144D26BCDB2}" type="pres">
      <dgm:prSet presAssocID="{24271DAB-36B0-47C0-BC5E-DDDC30767B6E}" presName="node" presStyleLbl="node1" presStyleIdx="12" presStyleCnt="19">
        <dgm:presLayoutVars>
          <dgm:bulletEnabled val="1"/>
        </dgm:presLayoutVars>
      </dgm:prSet>
      <dgm:spPr/>
    </dgm:pt>
    <dgm:pt modelId="{5D996847-4336-4A87-9352-9A2D9CEE47B0}" type="pres">
      <dgm:prSet presAssocID="{BCA716F1-6B58-4769-A1F3-57BB3BAE43FE}" presName="sibTrans" presStyleCnt="0"/>
      <dgm:spPr/>
    </dgm:pt>
    <dgm:pt modelId="{2A9B2F6C-8C02-4DFE-962A-EF4D4F6CD021}" type="pres">
      <dgm:prSet presAssocID="{6D4B3C40-DC20-44B5-BDCF-870065F762A2}" presName="node" presStyleLbl="node1" presStyleIdx="13" presStyleCnt="19">
        <dgm:presLayoutVars>
          <dgm:bulletEnabled val="1"/>
        </dgm:presLayoutVars>
      </dgm:prSet>
      <dgm:spPr/>
    </dgm:pt>
    <dgm:pt modelId="{4423347C-0ACA-496D-AB75-B40FE51C0EA2}" type="pres">
      <dgm:prSet presAssocID="{E6F6F9DB-DA37-4FEF-9B2C-B542B3803DC4}" presName="sibTrans" presStyleCnt="0"/>
      <dgm:spPr/>
    </dgm:pt>
    <dgm:pt modelId="{41468BA1-9C6D-4C49-8F08-5A07716A8C07}" type="pres">
      <dgm:prSet presAssocID="{88EB8189-92BB-40F8-9230-A87D844C86B9}" presName="node" presStyleLbl="node1" presStyleIdx="14" presStyleCnt="19">
        <dgm:presLayoutVars>
          <dgm:bulletEnabled val="1"/>
        </dgm:presLayoutVars>
      </dgm:prSet>
      <dgm:spPr/>
    </dgm:pt>
    <dgm:pt modelId="{99B2D86A-0947-46A9-B7F7-4328FDDF7BFC}" type="pres">
      <dgm:prSet presAssocID="{454E112F-C064-493B-9C15-99E735BFDBB2}" presName="sibTrans" presStyleCnt="0"/>
      <dgm:spPr/>
    </dgm:pt>
    <dgm:pt modelId="{87F4025E-BAC7-4F03-BA0A-F0AE3A7E2B40}" type="pres">
      <dgm:prSet presAssocID="{1C79FBE1-516D-47EB-A9E0-FAE01CD76A80}" presName="node" presStyleLbl="node1" presStyleIdx="15" presStyleCnt="19">
        <dgm:presLayoutVars>
          <dgm:bulletEnabled val="1"/>
        </dgm:presLayoutVars>
      </dgm:prSet>
      <dgm:spPr/>
    </dgm:pt>
    <dgm:pt modelId="{6854A1F9-E520-49BA-9B13-2CCE39B95DE4}" type="pres">
      <dgm:prSet presAssocID="{A40DA107-D137-4C58-B2F4-E6339687B9D4}" presName="sibTrans" presStyleCnt="0"/>
      <dgm:spPr/>
    </dgm:pt>
    <dgm:pt modelId="{2BD21587-88CD-49E5-9970-58B67A2F454B}" type="pres">
      <dgm:prSet presAssocID="{BED3D42A-8F5C-4AB9-8FAA-A14572BDD833}" presName="node" presStyleLbl="node1" presStyleIdx="16" presStyleCnt="19">
        <dgm:presLayoutVars>
          <dgm:bulletEnabled val="1"/>
        </dgm:presLayoutVars>
      </dgm:prSet>
      <dgm:spPr/>
    </dgm:pt>
    <dgm:pt modelId="{333C8122-BDBA-4933-B200-2401DFF3C524}" type="pres">
      <dgm:prSet presAssocID="{C2C91236-037A-42F9-B4E0-D2BC72ACFAEF}" presName="sibTrans" presStyleCnt="0"/>
      <dgm:spPr/>
    </dgm:pt>
    <dgm:pt modelId="{196EC878-7CD9-4128-BE72-CDBEED16C1FB}" type="pres">
      <dgm:prSet presAssocID="{7EA2975B-31BC-42A3-A26C-2D0DE53A77E2}" presName="node" presStyleLbl="node1" presStyleIdx="17" presStyleCnt="19">
        <dgm:presLayoutVars>
          <dgm:bulletEnabled val="1"/>
        </dgm:presLayoutVars>
      </dgm:prSet>
      <dgm:spPr/>
    </dgm:pt>
    <dgm:pt modelId="{466FDF20-F4D3-45E9-8069-A3A6C60F8C05}" type="pres">
      <dgm:prSet presAssocID="{E75CC48C-3AF2-442D-9DED-47E097826116}" presName="sibTrans" presStyleCnt="0"/>
      <dgm:spPr/>
    </dgm:pt>
    <dgm:pt modelId="{0E07BDD2-6D08-4377-994B-F8DF1B8F9D20}" type="pres">
      <dgm:prSet presAssocID="{DF157EF9-EC0E-43E9-AE77-1669214F5654}" presName="node" presStyleLbl="node1" presStyleIdx="18" presStyleCnt="19">
        <dgm:presLayoutVars>
          <dgm:bulletEnabled val="1"/>
        </dgm:presLayoutVars>
      </dgm:prSet>
      <dgm:spPr/>
    </dgm:pt>
  </dgm:ptLst>
  <dgm:cxnLst>
    <dgm:cxn modelId="{FC3C5A0F-0AC0-4CBA-9B28-5A2B5C52CE90}" type="presOf" srcId="{DF157EF9-EC0E-43E9-AE77-1669214F5654}" destId="{0E07BDD2-6D08-4377-994B-F8DF1B8F9D20}" srcOrd="0" destOrd="0" presId="urn:microsoft.com/office/officeart/2005/8/layout/default"/>
    <dgm:cxn modelId="{C6268615-A472-457A-B665-C4C47C67F61E}" srcId="{87720ECB-179E-4A9D-8090-F250623035BE}" destId="{02B30BD3-7564-4F2F-BBE6-CE01D9E23915}" srcOrd="10" destOrd="0" parTransId="{2246CF73-0D86-420A-951F-4E51B4D8D255}" sibTransId="{68550788-E031-4398-A55B-19049A97505A}"/>
    <dgm:cxn modelId="{B1652F28-B1AC-44FC-9705-5CC582656632}" srcId="{87720ECB-179E-4A9D-8090-F250623035BE}" destId="{94DCAC26-D188-4763-BECC-83B9A7F4EF0A}" srcOrd="1" destOrd="0" parTransId="{50D3E9D9-1006-431F-91D9-53FE35187CE4}" sibTransId="{D15639B4-5ED3-40AE-B295-BB19A2A87ADE}"/>
    <dgm:cxn modelId="{D71C972F-772B-4630-927D-0628BB0FA300}" srcId="{87720ECB-179E-4A9D-8090-F250623035BE}" destId="{E5AD11FC-B320-4D10-88EC-A5FE804399E9}" srcOrd="7" destOrd="0" parTransId="{F9A959BF-B39C-41F3-A258-C0C88A0C4B8C}" sibTransId="{6D02B9C7-B23E-4713-840A-D106365402EE}"/>
    <dgm:cxn modelId="{0BA2A75C-C13D-4D83-9A8D-59D694E8E4D0}" type="presOf" srcId="{BED3D42A-8F5C-4AB9-8FAA-A14572BDD833}" destId="{2BD21587-88CD-49E5-9970-58B67A2F454B}" srcOrd="0" destOrd="0" presId="urn:microsoft.com/office/officeart/2005/8/layout/default"/>
    <dgm:cxn modelId="{C5617641-7772-4685-9CBB-5A3FF3FED0F5}" srcId="{87720ECB-179E-4A9D-8090-F250623035BE}" destId="{0B08A752-98B0-46F2-8EB1-B06AB841F0C9}" srcOrd="2" destOrd="0" parTransId="{F79A29C8-5D84-4461-A44C-EEE3EB1A2CF0}" sibTransId="{863E1D78-0C3D-4176-8377-032747066861}"/>
    <dgm:cxn modelId="{69FA9263-E32E-44BB-9CC4-63188C2FEE5C}" srcId="{87720ECB-179E-4A9D-8090-F250623035BE}" destId="{4D02AB58-575C-4108-AEA7-DAB281EAFA50}" srcOrd="9" destOrd="0" parTransId="{B264700D-FE4E-4007-A52F-95DF258614F3}" sibTransId="{42E5D9A6-DCC8-4FBE-B5D5-02F0AC63F2D3}"/>
    <dgm:cxn modelId="{7F3D7644-0DA7-4DB9-921C-841613C28655}" srcId="{87720ECB-179E-4A9D-8090-F250623035BE}" destId="{24271DAB-36B0-47C0-BC5E-DDDC30767B6E}" srcOrd="12" destOrd="0" parTransId="{30BA8972-0E84-4D42-A3FF-D97B05AF5A36}" sibTransId="{BCA716F1-6B58-4769-A1F3-57BB3BAE43FE}"/>
    <dgm:cxn modelId="{58FC5369-2D8B-4E8E-A762-EFC25ED25A2E}" type="presOf" srcId="{88EB8189-92BB-40F8-9230-A87D844C86B9}" destId="{41468BA1-9C6D-4C49-8F08-5A07716A8C07}" srcOrd="0" destOrd="0" presId="urn:microsoft.com/office/officeart/2005/8/layout/default"/>
    <dgm:cxn modelId="{2D54D46C-09B3-409F-8303-9CB31130777A}" srcId="{87720ECB-179E-4A9D-8090-F250623035BE}" destId="{88EB8189-92BB-40F8-9230-A87D844C86B9}" srcOrd="14" destOrd="0" parTransId="{006E548B-DF47-42EA-9D04-4314D8103B8B}" sibTransId="{454E112F-C064-493B-9C15-99E735BFDBB2}"/>
    <dgm:cxn modelId="{6F41636D-BCF4-4EED-8B87-58D2B11FCB54}" srcId="{87720ECB-179E-4A9D-8090-F250623035BE}" destId="{1C79FBE1-516D-47EB-A9E0-FAE01CD76A80}" srcOrd="15" destOrd="0" parTransId="{4BF1CDB6-B377-4546-9FDF-D2BB59B5428A}" sibTransId="{A40DA107-D137-4C58-B2F4-E6339687B9D4}"/>
    <dgm:cxn modelId="{B58F7F4F-640F-4A44-8A8E-5C2D05C1BDB5}" srcId="{87720ECB-179E-4A9D-8090-F250623035BE}" destId="{0EDE7F6F-E7FB-4D8E-851C-BD1A214BAAEE}" srcOrd="3" destOrd="0" parTransId="{2BE2057C-90E7-4302-8D11-7ECF478ECE8B}" sibTransId="{A79D5B7E-59D1-4B19-9AD5-7A3B8DE4C2FE}"/>
    <dgm:cxn modelId="{3807C875-C9E6-4AB3-9843-CB1E106F0277}" srcId="{87720ECB-179E-4A9D-8090-F250623035BE}" destId="{DF157EF9-EC0E-43E9-AE77-1669214F5654}" srcOrd="18" destOrd="0" parTransId="{753781CD-A7CC-4DFB-89CE-C59FA1435A8A}" sibTransId="{493F0A74-D5DC-42BE-9A47-669FA75F22F2}"/>
    <dgm:cxn modelId="{B7415958-C501-4B5B-8489-DA3D849F8C3B}" type="presOf" srcId="{1C79FBE1-516D-47EB-A9E0-FAE01CD76A80}" destId="{87F4025E-BAC7-4F03-BA0A-F0AE3A7E2B40}" srcOrd="0" destOrd="0" presId="urn:microsoft.com/office/officeart/2005/8/layout/default"/>
    <dgm:cxn modelId="{6A86EC58-92B0-4D15-9095-F001F511E0E4}" srcId="{87720ECB-179E-4A9D-8090-F250623035BE}" destId="{F95E10F8-39B1-4A87-959A-E36C4589CC69}" srcOrd="11" destOrd="0" parTransId="{3DCE8D2B-2186-4AC7-A14B-6D402901A690}" sibTransId="{C98981D0-05DE-4A2E-B376-2A9B0E677075}"/>
    <dgm:cxn modelId="{84F7D47A-ED59-4C56-AFFF-744869B35B22}" type="presOf" srcId="{02B30BD3-7564-4F2F-BBE6-CE01D9E23915}" destId="{6327017B-062A-4D4E-AB54-23C5D0BAA049}" srcOrd="0" destOrd="0" presId="urn:microsoft.com/office/officeart/2005/8/layout/default"/>
    <dgm:cxn modelId="{0DCF327E-76B9-430E-9761-0CE8DC2C18D6}" type="presOf" srcId="{3F5BA9CA-5350-412C-9B95-05A0D609455A}" destId="{FFB13715-416D-43F9-8A18-0ADBAEB4027B}" srcOrd="0" destOrd="0" presId="urn:microsoft.com/office/officeart/2005/8/layout/default"/>
    <dgm:cxn modelId="{0998EE8C-BF04-45C4-BDB2-3D3CC47CAAA6}" type="presOf" srcId="{7C227471-B0DC-4E6C-84D3-A0FCF2073F2F}" destId="{F9CA6003-0DB3-43E0-ABC0-2DE046D3FE3C}" srcOrd="0" destOrd="0" presId="urn:microsoft.com/office/officeart/2005/8/layout/default"/>
    <dgm:cxn modelId="{4C10F290-8DA6-4DB5-9265-362ACF058F78}" type="presOf" srcId="{5B5D0890-F7A0-414B-B0D9-66CA8E4F067D}" destId="{CDA3C24D-591D-4B51-99D9-CCD9F8846B8A}" srcOrd="0" destOrd="0" presId="urn:microsoft.com/office/officeart/2005/8/layout/default"/>
    <dgm:cxn modelId="{AE2E5691-930B-4CED-B3B6-E70652F9DB0A}" srcId="{87720ECB-179E-4A9D-8090-F250623035BE}" destId="{6D4B3C40-DC20-44B5-BDCF-870065F762A2}" srcOrd="13" destOrd="0" parTransId="{1F6A5824-E6B3-4E80-B50F-E5FDAA969BB8}" sibTransId="{E6F6F9DB-DA37-4FEF-9B2C-B542B3803DC4}"/>
    <dgm:cxn modelId="{EE00CC99-BA6A-47B4-9E25-23EF7154EF8E}" type="presOf" srcId="{6D4B3C40-DC20-44B5-BDCF-870065F762A2}" destId="{2A9B2F6C-8C02-4DFE-962A-EF4D4F6CD021}" srcOrd="0" destOrd="0" presId="urn:microsoft.com/office/officeart/2005/8/layout/default"/>
    <dgm:cxn modelId="{3CF2129A-578F-442D-807A-0924DE4A29A2}" type="presOf" srcId="{8926062F-AB09-4815-A2CA-ED59DB8D9576}" destId="{55A7DE51-DFF2-4E15-A576-FC1B4C508A2B}" srcOrd="0" destOrd="0" presId="urn:microsoft.com/office/officeart/2005/8/layout/default"/>
    <dgm:cxn modelId="{A3A63AB0-09EE-4C76-B250-00F9107C3F0C}" type="presOf" srcId="{0EDE7F6F-E7FB-4D8E-851C-BD1A214BAAEE}" destId="{60AD0D13-D0D7-44AF-8CE3-C4A02EA78C6D}" srcOrd="0" destOrd="0" presId="urn:microsoft.com/office/officeart/2005/8/layout/default"/>
    <dgm:cxn modelId="{41DF68B8-66D9-4DA7-BE50-0F1DCC7026FF}" srcId="{87720ECB-179E-4A9D-8090-F250623035BE}" destId="{7EA2975B-31BC-42A3-A26C-2D0DE53A77E2}" srcOrd="17" destOrd="0" parTransId="{2D6BB4F6-1C81-4FC7-BD97-599C4FDDBC38}" sibTransId="{E75CC48C-3AF2-442D-9DED-47E097826116}"/>
    <dgm:cxn modelId="{23BD3DBA-B508-4D66-A0B9-8E3EBCD1A3C2}" srcId="{87720ECB-179E-4A9D-8090-F250623035BE}" destId="{BED3D42A-8F5C-4AB9-8FAA-A14572BDD833}" srcOrd="16" destOrd="0" parTransId="{F2E10939-9C8C-49E3-A282-78D9A274BC1F}" sibTransId="{C2C91236-037A-42F9-B4E0-D2BC72ACFAEF}"/>
    <dgm:cxn modelId="{7FC910CB-C6C4-4CB0-BDCF-B74958A3F428}" type="presOf" srcId="{83737983-DE36-4AC6-B573-784C5FD43959}" destId="{A56EE9E0-6A48-4EFC-A9B1-1C3AC45437BF}" srcOrd="0" destOrd="0" presId="urn:microsoft.com/office/officeart/2005/8/layout/default"/>
    <dgm:cxn modelId="{1CC84BCB-E217-4B34-964A-CFB5795AB1AB}" srcId="{87720ECB-179E-4A9D-8090-F250623035BE}" destId="{8926062F-AB09-4815-A2CA-ED59DB8D9576}" srcOrd="6" destOrd="0" parTransId="{AD461193-5C3B-4642-A31D-6CC9F0A4B23A}" sibTransId="{5A91A9DB-89D6-4D36-BA94-7DA72082060C}"/>
    <dgm:cxn modelId="{FEFD43CE-9745-4075-B891-4911E250813B}" type="presOf" srcId="{94DCAC26-D188-4763-BECC-83B9A7F4EF0A}" destId="{C6E53B99-17EA-445A-BF8D-93DD7F8CB65E}" srcOrd="0" destOrd="0" presId="urn:microsoft.com/office/officeart/2005/8/layout/default"/>
    <dgm:cxn modelId="{C95E53CF-96D6-4B0C-944E-C19A2447B799}" srcId="{87720ECB-179E-4A9D-8090-F250623035BE}" destId="{5B5D0890-F7A0-414B-B0D9-66CA8E4F067D}" srcOrd="0" destOrd="0" parTransId="{6FA25E0D-A787-4C62-8A01-D7A59D03B470}" sibTransId="{32C994D2-8553-486F-B315-6A338F64E7E7}"/>
    <dgm:cxn modelId="{E240AAD6-EEB6-4172-8C00-1B3D2BD0A8B4}" type="presOf" srcId="{E5AD11FC-B320-4D10-88EC-A5FE804399E9}" destId="{0EE8279C-2D69-4F80-9B89-A40C1D784515}" srcOrd="0" destOrd="0" presId="urn:microsoft.com/office/officeart/2005/8/layout/default"/>
    <dgm:cxn modelId="{CA9410D8-39A2-43E2-8CB4-3B9D572851D8}" type="presOf" srcId="{F95E10F8-39B1-4A87-959A-E36C4589CC69}" destId="{377FDEAE-97BC-4B91-A7FE-76E19793735D}" srcOrd="0" destOrd="0" presId="urn:microsoft.com/office/officeart/2005/8/layout/default"/>
    <dgm:cxn modelId="{C51CE9DC-DB05-4E51-B5F1-A9A94104B54B}" type="presOf" srcId="{87720ECB-179E-4A9D-8090-F250623035BE}" destId="{8D88981D-1FC0-4DD9-8DA4-973C1FC1C99D}" srcOrd="0" destOrd="0" presId="urn:microsoft.com/office/officeart/2005/8/layout/default"/>
    <dgm:cxn modelId="{A5F796DD-79BA-418E-BA78-9DE6E3FFC9B0}" srcId="{87720ECB-179E-4A9D-8090-F250623035BE}" destId="{7C227471-B0DC-4E6C-84D3-A0FCF2073F2F}" srcOrd="8" destOrd="0" parTransId="{29250CDC-6382-44A8-B919-E242C953FA80}" sibTransId="{044F9FDF-D566-4410-AACB-7535819C88A4}"/>
    <dgm:cxn modelId="{DAD693DF-5F7E-45CB-985F-9C59BBA45E74}" type="presOf" srcId="{24271DAB-36B0-47C0-BC5E-DDDC30767B6E}" destId="{B93C581E-742D-40A5-99B8-3144D26BCDB2}" srcOrd="0" destOrd="0" presId="urn:microsoft.com/office/officeart/2005/8/layout/default"/>
    <dgm:cxn modelId="{5F0764E4-8576-45B7-AE5B-79886EB3395F}" type="presOf" srcId="{4D02AB58-575C-4108-AEA7-DAB281EAFA50}" destId="{2615882F-122B-4B5A-94CB-79A3E371FA0C}" srcOrd="0" destOrd="0" presId="urn:microsoft.com/office/officeart/2005/8/layout/default"/>
    <dgm:cxn modelId="{446CA8E6-4FD8-493C-BD23-4EB24BF82C3A}" srcId="{87720ECB-179E-4A9D-8090-F250623035BE}" destId="{3F5BA9CA-5350-412C-9B95-05A0D609455A}" srcOrd="5" destOrd="0" parTransId="{E435BA3A-23B0-4F3D-897D-1AB8CCC1E74A}" sibTransId="{C2DC188A-5A4C-4D88-86B2-5780F6AA2626}"/>
    <dgm:cxn modelId="{E93D88EF-9A1E-4B1C-8B52-3AD58730EDDE}" type="presOf" srcId="{0B08A752-98B0-46F2-8EB1-B06AB841F0C9}" destId="{82D4468A-0A39-4929-AF91-F3946F747138}" srcOrd="0" destOrd="0" presId="urn:microsoft.com/office/officeart/2005/8/layout/default"/>
    <dgm:cxn modelId="{1FBC4AF7-E9A0-4F9D-AD4D-03C233B9B274}" type="presOf" srcId="{7EA2975B-31BC-42A3-A26C-2D0DE53A77E2}" destId="{196EC878-7CD9-4128-BE72-CDBEED16C1FB}" srcOrd="0" destOrd="0" presId="urn:microsoft.com/office/officeart/2005/8/layout/default"/>
    <dgm:cxn modelId="{D0DBF6FB-B23B-4617-AA70-563EE19035B5}" srcId="{87720ECB-179E-4A9D-8090-F250623035BE}" destId="{83737983-DE36-4AC6-B573-784C5FD43959}" srcOrd="4" destOrd="0" parTransId="{5FAB424C-906F-4FBF-A439-600AF8110D02}" sibTransId="{09DC720F-5DCE-4454-BC31-A41456123D95}"/>
    <dgm:cxn modelId="{F48B5307-57D6-4D7B-B46B-D92D128F4C8D}" type="presParOf" srcId="{8D88981D-1FC0-4DD9-8DA4-973C1FC1C99D}" destId="{CDA3C24D-591D-4B51-99D9-CCD9F8846B8A}" srcOrd="0" destOrd="0" presId="urn:microsoft.com/office/officeart/2005/8/layout/default"/>
    <dgm:cxn modelId="{2E01D948-74C8-42CA-A06B-DA947938CE3E}" type="presParOf" srcId="{8D88981D-1FC0-4DD9-8DA4-973C1FC1C99D}" destId="{A93FDE7C-1A5B-441F-8947-EC7427C6D37A}" srcOrd="1" destOrd="0" presId="urn:microsoft.com/office/officeart/2005/8/layout/default"/>
    <dgm:cxn modelId="{44B9AD38-6969-4362-80C1-AB953C41A8D1}" type="presParOf" srcId="{8D88981D-1FC0-4DD9-8DA4-973C1FC1C99D}" destId="{C6E53B99-17EA-445A-BF8D-93DD7F8CB65E}" srcOrd="2" destOrd="0" presId="urn:microsoft.com/office/officeart/2005/8/layout/default"/>
    <dgm:cxn modelId="{058B6372-A8B5-4E96-9B5E-248EAD5FB765}" type="presParOf" srcId="{8D88981D-1FC0-4DD9-8DA4-973C1FC1C99D}" destId="{CEB465BD-4EF7-47A9-8C26-A1DCE4C759C3}" srcOrd="3" destOrd="0" presId="urn:microsoft.com/office/officeart/2005/8/layout/default"/>
    <dgm:cxn modelId="{D1B94586-1A68-4DB1-9512-998E960748FF}" type="presParOf" srcId="{8D88981D-1FC0-4DD9-8DA4-973C1FC1C99D}" destId="{82D4468A-0A39-4929-AF91-F3946F747138}" srcOrd="4" destOrd="0" presId="urn:microsoft.com/office/officeart/2005/8/layout/default"/>
    <dgm:cxn modelId="{39974CB2-2E3D-4855-9059-09E0576362D4}" type="presParOf" srcId="{8D88981D-1FC0-4DD9-8DA4-973C1FC1C99D}" destId="{611B0DD6-4620-477B-AAC9-0DF3438AB90D}" srcOrd="5" destOrd="0" presId="urn:microsoft.com/office/officeart/2005/8/layout/default"/>
    <dgm:cxn modelId="{EE862B15-785B-4803-BDAB-933C19AC65C8}" type="presParOf" srcId="{8D88981D-1FC0-4DD9-8DA4-973C1FC1C99D}" destId="{60AD0D13-D0D7-44AF-8CE3-C4A02EA78C6D}" srcOrd="6" destOrd="0" presId="urn:microsoft.com/office/officeart/2005/8/layout/default"/>
    <dgm:cxn modelId="{83A8A5A7-6CBB-4014-9290-B4E6B88629BC}" type="presParOf" srcId="{8D88981D-1FC0-4DD9-8DA4-973C1FC1C99D}" destId="{C8868F8D-AD5E-42DF-AED7-157D9DD0D9BB}" srcOrd="7" destOrd="0" presId="urn:microsoft.com/office/officeart/2005/8/layout/default"/>
    <dgm:cxn modelId="{87600793-C139-48AE-B987-534E0556AEA1}" type="presParOf" srcId="{8D88981D-1FC0-4DD9-8DA4-973C1FC1C99D}" destId="{A56EE9E0-6A48-4EFC-A9B1-1C3AC45437BF}" srcOrd="8" destOrd="0" presId="urn:microsoft.com/office/officeart/2005/8/layout/default"/>
    <dgm:cxn modelId="{DFB4E451-E8D9-4270-83B0-0E8B3BB9C36E}" type="presParOf" srcId="{8D88981D-1FC0-4DD9-8DA4-973C1FC1C99D}" destId="{080CB595-4F13-4DAB-9E5E-5DDC2C66A8D3}" srcOrd="9" destOrd="0" presId="urn:microsoft.com/office/officeart/2005/8/layout/default"/>
    <dgm:cxn modelId="{F275033C-F89D-4526-973B-845A15EDDBAC}" type="presParOf" srcId="{8D88981D-1FC0-4DD9-8DA4-973C1FC1C99D}" destId="{FFB13715-416D-43F9-8A18-0ADBAEB4027B}" srcOrd="10" destOrd="0" presId="urn:microsoft.com/office/officeart/2005/8/layout/default"/>
    <dgm:cxn modelId="{D3A0D1BE-0FAA-4581-931E-D70E76283908}" type="presParOf" srcId="{8D88981D-1FC0-4DD9-8DA4-973C1FC1C99D}" destId="{784612C3-6301-45E3-BDD3-A5F1AD273C17}" srcOrd="11" destOrd="0" presId="urn:microsoft.com/office/officeart/2005/8/layout/default"/>
    <dgm:cxn modelId="{C00FF63D-A419-469A-96EE-4F1FE66C36CB}" type="presParOf" srcId="{8D88981D-1FC0-4DD9-8DA4-973C1FC1C99D}" destId="{55A7DE51-DFF2-4E15-A576-FC1B4C508A2B}" srcOrd="12" destOrd="0" presId="urn:microsoft.com/office/officeart/2005/8/layout/default"/>
    <dgm:cxn modelId="{BE875FE1-BAC7-48DF-AA2B-D88F93C061A0}" type="presParOf" srcId="{8D88981D-1FC0-4DD9-8DA4-973C1FC1C99D}" destId="{57CD84AA-851E-4B30-B0BD-114CD8CE0EC2}" srcOrd="13" destOrd="0" presId="urn:microsoft.com/office/officeart/2005/8/layout/default"/>
    <dgm:cxn modelId="{DF5D4452-A918-47DA-AFDD-AE55C0C6BCE1}" type="presParOf" srcId="{8D88981D-1FC0-4DD9-8DA4-973C1FC1C99D}" destId="{0EE8279C-2D69-4F80-9B89-A40C1D784515}" srcOrd="14" destOrd="0" presId="urn:microsoft.com/office/officeart/2005/8/layout/default"/>
    <dgm:cxn modelId="{24E14B04-48BB-4C3B-AB5F-8C85ABEC48CF}" type="presParOf" srcId="{8D88981D-1FC0-4DD9-8DA4-973C1FC1C99D}" destId="{BAA74D25-2655-4CD4-AB4B-D299B93A497F}" srcOrd="15" destOrd="0" presId="urn:microsoft.com/office/officeart/2005/8/layout/default"/>
    <dgm:cxn modelId="{DCEB4BCE-77BB-437B-A900-DF27E92DE81E}" type="presParOf" srcId="{8D88981D-1FC0-4DD9-8DA4-973C1FC1C99D}" destId="{F9CA6003-0DB3-43E0-ABC0-2DE046D3FE3C}" srcOrd="16" destOrd="0" presId="urn:microsoft.com/office/officeart/2005/8/layout/default"/>
    <dgm:cxn modelId="{51ADBC71-076F-4D59-B642-027816853160}" type="presParOf" srcId="{8D88981D-1FC0-4DD9-8DA4-973C1FC1C99D}" destId="{4C08ACBC-3ABD-47E2-B6D9-230475C28AB6}" srcOrd="17" destOrd="0" presId="urn:microsoft.com/office/officeart/2005/8/layout/default"/>
    <dgm:cxn modelId="{A0BA2508-8960-4684-9FA5-A6700A0B14F3}" type="presParOf" srcId="{8D88981D-1FC0-4DD9-8DA4-973C1FC1C99D}" destId="{2615882F-122B-4B5A-94CB-79A3E371FA0C}" srcOrd="18" destOrd="0" presId="urn:microsoft.com/office/officeart/2005/8/layout/default"/>
    <dgm:cxn modelId="{4F93B53C-C5CD-4266-9130-801865787AF8}" type="presParOf" srcId="{8D88981D-1FC0-4DD9-8DA4-973C1FC1C99D}" destId="{23EDB619-910B-4616-A50E-FA974A384C10}" srcOrd="19" destOrd="0" presId="urn:microsoft.com/office/officeart/2005/8/layout/default"/>
    <dgm:cxn modelId="{386C25F3-4611-4611-8B49-92C0103DC66F}" type="presParOf" srcId="{8D88981D-1FC0-4DD9-8DA4-973C1FC1C99D}" destId="{6327017B-062A-4D4E-AB54-23C5D0BAA049}" srcOrd="20" destOrd="0" presId="urn:microsoft.com/office/officeart/2005/8/layout/default"/>
    <dgm:cxn modelId="{C3BC1469-215B-4C91-B6F4-50CDB21516F8}" type="presParOf" srcId="{8D88981D-1FC0-4DD9-8DA4-973C1FC1C99D}" destId="{9CF52589-C98E-41BA-A42E-0E2AE999E5AE}" srcOrd="21" destOrd="0" presId="urn:microsoft.com/office/officeart/2005/8/layout/default"/>
    <dgm:cxn modelId="{E83BC165-3F25-4FAE-A017-7C2EFC540A8E}" type="presParOf" srcId="{8D88981D-1FC0-4DD9-8DA4-973C1FC1C99D}" destId="{377FDEAE-97BC-4B91-A7FE-76E19793735D}" srcOrd="22" destOrd="0" presId="urn:microsoft.com/office/officeart/2005/8/layout/default"/>
    <dgm:cxn modelId="{27CCB951-04C7-4904-977B-0FAD3748437C}" type="presParOf" srcId="{8D88981D-1FC0-4DD9-8DA4-973C1FC1C99D}" destId="{68404F76-7E5E-42FE-89C6-CC25CAA7262E}" srcOrd="23" destOrd="0" presId="urn:microsoft.com/office/officeart/2005/8/layout/default"/>
    <dgm:cxn modelId="{03E32EBF-C89E-4B04-A48A-3EB15D564E55}" type="presParOf" srcId="{8D88981D-1FC0-4DD9-8DA4-973C1FC1C99D}" destId="{B93C581E-742D-40A5-99B8-3144D26BCDB2}" srcOrd="24" destOrd="0" presId="urn:microsoft.com/office/officeart/2005/8/layout/default"/>
    <dgm:cxn modelId="{B070D477-F505-47C6-90D7-E4BE5899785D}" type="presParOf" srcId="{8D88981D-1FC0-4DD9-8DA4-973C1FC1C99D}" destId="{5D996847-4336-4A87-9352-9A2D9CEE47B0}" srcOrd="25" destOrd="0" presId="urn:microsoft.com/office/officeart/2005/8/layout/default"/>
    <dgm:cxn modelId="{535C722D-4B9B-40F2-8495-7821D115C8B6}" type="presParOf" srcId="{8D88981D-1FC0-4DD9-8DA4-973C1FC1C99D}" destId="{2A9B2F6C-8C02-4DFE-962A-EF4D4F6CD021}" srcOrd="26" destOrd="0" presId="urn:microsoft.com/office/officeart/2005/8/layout/default"/>
    <dgm:cxn modelId="{6591B740-4FCA-4548-BFAA-DD4EE5905561}" type="presParOf" srcId="{8D88981D-1FC0-4DD9-8DA4-973C1FC1C99D}" destId="{4423347C-0ACA-496D-AB75-B40FE51C0EA2}" srcOrd="27" destOrd="0" presId="urn:microsoft.com/office/officeart/2005/8/layout/default"/>
    <dgm:cxn modelId="{00933E46-3641-4757-880D-6CB504829834}" type="presParOf" srcId="{8D88981D-1FC0-4DD9-8DA4-973C1FC1C99D}" destId="{41468BA1-9C6D-4C49-8F08-5A07716A8C07}" srcOrd="28" destOrd="0" presId="urn:microsoft.com/office/officeart/2005/8/layout/default"/>
    <dgm:cxn modelId="{162D31AB-8CB3-4988-8B5F-4323CAC5E231}" type="presParOf" srcId="{8D88981D-1FC0-4DD9-8DA4-973C1FC1C99D}" destId="{99B2D86A-0947-46A9-B7F7-4328FDDF7BFC}" srcOrd="29" destOrd="0" presId="urn:microsoft.com/office/officeart/2005/8/layout/default"/>
    <dgm:cxn modelId="{D65F626D-0297-4DDB-9D0F-089AD351323C}" type="presParOf" srcId="{8D88981D-1FC0-4DD9-8DA4-973C1FC1C99D}" destId="{87F4025E-BAC7-4F03-BA0A-F0AE3A7E2B40}" srcOrd="30" destOrd="0" presId="urn:microsoft.com/office/officeart/2005/8/layout/default"/>
    <dgm:cxn modelId="{90069F3F-F3E7-4D67-B2AC-AFB4DC122D36}" type="presParOf" srcId="{8D88981D-1FC0-4DD9-8DA4-973C1FC1C99D}" destId="{6854A1F9-E520-49BA-9B13-2CCE39B95DE4}" srcOrd="31" destOrd="0" presId="urn:microsoft.com/office/officeart/2005/8/layout/default"/>
    <dgm:cxn modelId="{7F43419D-DD5D-4B4D-B734-D7E7EC63687C}" type="presParOf" srcId="{8D88981D-1FC0-4DD9-8DA4-973C1FC1C99D}" destId="{2BD21587-88CD-49E5-9970-58B67A2F454B}" srcOrd="32" destOrd="0" presId="urn:microsoft.com/office/officeart/2005/8/layout/default"/>
    <dgm:cxn modelId="{CC2E271E-1DD7-4BF3-BFEC-B54EA1069A4C}" type="presParOf" srcId="{8D88981D-1FC0-4DD9-8DA4-973C1FC1C99D}" destId="{333C8122-BDBA-4933-B200-2401DFF3C524}" srcOrd="33" destOrd="0" presId="urn:microsoft.com/office/officeart/2005/8/layout/default"/>
    <dgm:cxn modelId="{F97DEEFD-B72E-44B8-9E0A-B5451C7C8BF1}" type="presParOf" srcId="{8D88981D-1FC0-4DD9-8DA4-973C1FC1C99D}" destId="{196EC878-7CD9-4128-BE72-CDBEED16C1FB}" srcOrd="34" destOrd="0" presId="urn:microsoft.com/office/officeart/2005/8/layout/default"/>
    <dgm:cxn modelId="{DBA62551-4345-4965-AC41-E9DAA918D2EB}" type="presParOf" srcId="{8D88981D-1FC0-4DD9-8DA4-973C1FC1C99D}" destId="{466FDF20-F4D3-45E9-8069-A3A6C60F8C05}" srcOrd="35" destOrd="0" presId="urn:microsoft.com/office/officeart/2005/8/layout/default"/>
    <dgm:cxn modelId="{633DD048-3F5F-4FE0-A115-6C9D45034788}" type="presParOf" srcId="{8D88981D-1FC0-4DD9-8DA4-973C1FC1C99D}" destId="{0E07BDD2-6D08-4377-994B-F8DF1B8F9D20}" srcOrd="3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E785AA-699D-4637-81A1-A87A43DF9655}"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5BBC214E-2AF2-4A9C-8FD9-7C7EC352C2B8}">
      <dgm:prSet phldrT="[Text]" custT="1"/>
      <dgm:spPr>
        <a:ln>
          <a:solidFill>
            <a:schemeClr val="tx1"/>
          </a:solidFill>
        </a:ln>
      </dgm:spPr>
      <dgm:t>
        <a:bodyPr/>
        <a:lstStyle/>
        <a:p>
          <a:r>
            <a:rPr lang="en-US" sz="2200" b="1" dirty="0"/>
            <a:t>HUD Allocations CDBG and ESG</a:t>
          </a:r>
          <a:endParaRPr lang="en-US" sz="1800" b="1" dirty="0"/>
        </a:p>
      </dgm:t>
    </dgm:pt>
    <dgm:pt modelId="{1B611E4D-49B9-4CD0-BF5A-4745009472E9}" type="parTrans" cxnId="{0AA7B897-7E91-49D7-BA6D-10885E1A60E8}">
      <dgm:prSet/>
      <dgm:spPr/>
      <dgm:t>
        <a:bodyPr/>
        <a:lstStyle/>
        <a:p>
          <a:endParaRPr lang="en-US"/>
        </a:p>
      </dgm:t>
    </dgm:pt>
    <dgm:pt modelId="{620DE1A2-3817-44D2-989D-8D8C2ABFB2EF}" type="sibTrans" cxnId="{0AA7B897-7E91-49D7-BA6D-10885E1A60E8}">
      <dgm:prSet/>
      <dgm:spPr/>
      <dgm:t>
        <a:bodyPr/>
        <a:lstStyle/>
        <a:p>
          <a:endParaRPr lang="en-US"/>
        </a:p>
      </dgm:t>
    </dgm:pt>
    <dgm:pt modelId="{20FBE541-553E-4A92-B926-76568BFE59F3}">
      <dgm:prSet phldrT="[Text]" custT="1"/>
      <dgm:spPr>
        <a:solidFill>
          <a:schemeClr val="accent1"/>
        </a:solidFill>
        <a:ln>
          <a:solidFill>
            <a:schemeClr val="tx1"/>
          </a:solidFill>
        </a:ln>
      </dgm:spPr>
      <dgm:t>
        <a:bodyPr/>
        <a:lstStyle/>
        <a:p>
          <a:r>
            <a:rPr lang="en-US" sz="1800" b="1" dirty="0">
              <a:solidFill>
                <a:schemeClr val="accent4">
                  <a:lumMod val="60000"/>
                  <a:lumOff val="40000"/>
                </a:schemeClr>
              </a:solidFill>
            </a:rPr>
            <a:t>Timeline (ONGOING)</a:t>
          </a:r>
        </a:p>
      </dgm:t>
    </dgm:pt>
    <dgm:pt modelId="{F46F3E37-E59A-49BE-880C-6D78EDB07292}" type="parTrans" cxnId="{9254AE78-7439-432A-A3DB-37BB0721F53E}">
      <dgm:prSet/>
      <dgm:spPr/>
      <dgm:t>
        <a:bodyPr/>
        <a:lstStyle/>
        <a:p>
          <a:endParaRPr lang="en-US"/>
        </a:p>
      </dgm:t>
    </dgm:pt>
    <dgm:pt modelId="{A27D25DE-EEB8-4DFA-84E0-245348504E85}" type="sibTrans" cxnId="{9254AE78-7439-432A-A3DB-37BB0721F53E}">
      <dgm:prSet/>
      <dgm:spPr/>
      <dgm:t>
        <a:bodyPr/>
        <a:lstStyle/>
        <a:p>
          <a:endParaRPr lang="en-US"/>
        </a:p>
      </dgm:t>
    </dgm:pt>
    <dgm:pt modelId="{CAD063C8-5F30-4A6A-85DD-85D152FD0DA2}">
      <dgm:prSet phldrT="[Text]" custT="1"/>
      <dgm:spPr>
        <a:solidFill>
          <a:srgbClr val="FFC000"/>
        </a:solidFill>
        <a:ln>
          <a:solidFill>
            <a:schemeClr val="tx1"/>
          </a:solidFill>
        </a:ln>
      </dgm:spPr>
      <dgm:t>
        <a:bodyPr/>
        <a:lstStyle/>
        <a:p>
          <a:r>
            <a:rPr lang="en-US" sz="1800" b="1" dirty="0">
              <a:solidFill>
                <a:schemeClr val="tx1"/>
              </a:solidFill>
            </a:rPr>
            <a:t>ESG Overview</a:t>
          </a:r>
        </a:p>
      </dgm:t>
    </dgm:pt>
    <dgm:pt modelId="{125D1DBC-287D-4C13-9754-A4EF83577D65}" type="parTrans" cxnId="{5BA2218F-CCB3-458F-ACFF-8B054B0579F6}">
      <dgm:prSet/>
      <dgm:spPr/>
      <dgm:t>
        <a:bodyPr/>
        <a:lstStyle/>
        <a:p>
          <a:endParaRPr lang="en-US"/>
        </a:p>
      </dgm:t>
    </dgm:pt>
    <dgm:pt modelId="{5C726CB4-006D-4E36-B97E-191073F5555D}" type="sibTrans" cxnId="{5BA2218F-CCB3-458F-ACFF-8B054B0579F6}">
      <dgm:prSet/>
      <dgm:spPr/>
      <dgm:t>
        <a:bodyPr/>
        <a:lstStyle/>
        <a:p>
          <a:endParaRPr lang="en-US"/>
        </a:p>
      </dgm:t>
    </dgm:pt>
    <dgm:pt modelId="{75CD7AFD-5312-4C7B-A768-8428CE9356C0}">
      <dgm:prSet phldrT="[Text]" custT="1"/>
      <dgm:spPr>
        <a:ln>
          <a:solidFill>
            <a:schemeClr val="tx1"/>
          </a:solidFill>
        </a:ln>
      </dgm:spPr>
      <dgm:t>
        <a:bodyPr/>
        <a:lstStyle/>
        <a:p>
          <a:r>
            <a:rPr lang="en-US" sz="1800" b="1" dirty="0"/>
            <a:t>Proposals</a:t>
          </a:r>
          <a:r>
            <a:rPr lang="en-US" sz="1300" dirty="0"/>
            <a:t> </a:t>
          </a:r>
        </a:p>
      </dgm:t>
    </dgm:pt>
    <dgm:pt modelId="{E09018F4-6B66-41C3-9F8F-AC00AAA8070A}" type="parTrans" cxnId="{047B18E6-5856-49E6-A859-3CAE7E93909F}">
      <dgm:prSet/>
      <dgm:spPr/>
      <dgm:t>
        <a:bodyPr/>
        <a:lstStyle/>
        <a:p>
          <a:endParaRPr lang="en-US"/>
        </a:p>
      </dgm:t>
    </dgm:pt>
    <dgm:pt modelId="{FC70D2A2-8691-4386-B771-0A793532762E}" type="sibTrans" cxnId="{047B18E6-5856-49E6-A859-3CAE7E93909F}">
      <dgm:prSet/>
      <dgm:spPr/>
      <dgm:t>
        <a:bodyPr/>
        <a:lstStyle/>
        <a:p>
          <a:endParaRPr lang="en-US"/>
        </a:p>
      </dgm:t>
    </dgm:pt>
    <dgm:pt modelId="{EC07D130-7E07-4C16-9756-4BF39996BC4C}">
      <dgm:prSet phldrT="[Text]" custT="1"/>
      <dgm:spPr>
        <a:solidFill>
          <a:schemeClr val="accent1"/>
        </a:solidFill>
        <a:ln>
          <a:solidFill>
            <a:schemeClr val="tx1"/>
          </a:solidFill>
        </a:ln>
      </dgm:spPr>
      <dgm:t>
        <a:bodyPr/>
        <a:lstStyle/>
        <a:p>
          <a:r>
            <a:rPr lang="en-US" sz="1800" b="1" dirty="0">
              <a:solidFill>
                <a:schemeClr val="accent4">
                  <a:lumMod val="60000"/>
                  <a:lumOff val="40000"/>
                </a:schemeClr>
              </a:solidFill>
            </a:rPr>
            <a:t>CDBG Overview</a:t>
          </a:r>
        </a:p>
      </dgm:t>
    </dgm:pt>
    <dgm:pt modelId="{36659573-BBC0-445F-B265-9CCDD702ECE0}" type="parTrans" cxnId="{B38DD13E-0F0A-47D8-B4FF-98B6414FCF6A}">
      <dgm:prSet/>
      <dgm:spPr/>
      <dgm:t>
        <a:bodyPr/>
        <a:lstStyle/>
        <a:p>
          <a:endParaRPr lang="en-US"/>
        </a:p>
      </dgm:t>
    </dgm:pt>
    <dgm:pt modelId="{8C56CF3D-775C-4EA3-BFE8-A5F7F3CB6E5A}" type="sibTrans" cxnId="{B38DD13E-0F0A-47D8-B4FF-98B6414FCF6A}">
      <dgm:prSet/>
      <dgm:spPr/>
      <dgm:t>
        <a:bodyPr/>
        <a:lstStyle/>
        <a:p>
          <a:endParaRPr lang="en-US"/>
        </a:p>
      </dgm:t>
    </dgm:pt>
    <dgm:pt modelId="{1B780F12-D37F-4675-93C7-3818A6DD8938}">
      <dgm:prSet phldrT="[Text]" custT="1"/>
      <dgm:spPr>
        <a:ln>
          <a:solidFill>
            <a:schemeClr val="tx1"/>
          </a:solidFill>
        </a:ln>
      </dgm:spPr>
      <dgm:t>
        <a:bodyPr/>
        <a:lstStyle/>
        <a:p>
          <a:r>
            <a:rPr lang="en-US" sz="1800" b="1" dirty="0"/>
            <a:t>Financial Responsibility </a:t>
          </a:r>
        </a:p>
      </dgm:t>
    </dgm:pt>
    <dgm:pt modelId="{BA806B4B-49F0-47EC-A175-1553AA7CEBE2}" type="parTrans" cxnId="{A98E7E91-16AE-4A30-97C6-82304F7C1131}">
      <dgm:prSet/>
      <dgm:spPr/>
      <dgm:t>
        <a:bodyPr/>
        <a:lstStyle/>
        <a:p>
          <a:endParaRPr lang="en-US"/>
        </a:p>
      </dgm:t>
    </dgm:pt>
    <dgm:pt modelId="{A657C08D-C0FA-4BF3-AC5D-FE6AA70D6D78}" type="sibTrans" cxnId="{A98E7E91-16AE-4A30-97C6-82304F7C1131}">
      <dgm:prSet/>
      <dgm:spPr/>
      <dgm:t>
        <a:bodyPr/>
        <a:lstStyle/>
        <a:p>
          <a:endParaRPr lang="en-US"/>
        </a:p>
      </dgm:t>
    </dgm:pt>
    <dgm:pt modelId="{BA156932-9EF7-4007-BFB1-D23A109A4E12}">
      <dgm:prSet phldrT="[Text]" custT="1"/>
      <dgm:spPr>
        <a:ln>
          <a:solidFill>
            <a:schemeClr val="tx1"/>
          </a:solidFill>
        </a:ln>
      </dgm:spPr>
      <dgm:t>
        <a:bodyPr/>
        <a:lstStyle/>
        <a:p>
          <a:r>
            <a:rPr lang="en-US" sz="1800" b="1" dirty="0"/>
            <a:t>Monthly Monitoring Reports</a:t>
          </a:r>
        </a:p>
      </dgm:t>
    </dgm:pt>
    <dgm:pt modelId="{4EB548D4-B971-43E6-B8D9-8274DF25AF7B}" type="parTrans" cxnId="{599B37A5-7D17-443C-983B-A2CCE5AB7DDA}">
      <dgm:prSet/>
      <dgm:spPr/>
      <dgm:t>
        <a:bodyPr/>
        <a:lstStyle/>
        <a:p>
          <a:endParaRPr lang="en-US"/>
        </a:p>
      </dgm:t>
    </dgm:pt>
    <dgm:pt modelId="{6E89DCED-8807-4148-8B80-516EA0CEEF00}" type="sibTrans" cxnId="{599B37A5-7D17-443C-983B-A2CCE5AB7DDA}">
      <dgm:prSet/>
      <dgm:spPr/>
      <dgm:t>
        <a:bodyPr/>
        <a:lstStyle/>
        <a:p>
          <a:endParaRPr lang="en-US"/>
        </a:p>
      </dgm:t>
    </dgm:pt>
    <dgm:pt modelId="{9B93100A-521D-4116-AD16-40CDBFFB0EB0}" type="pres">
      <dgm:prSet presAssocID="{E0E785AA-699D-4637-81A1-A87A43DF9655}" presName="Name0" presStyleCnt="0">
        <dgm:presLayoutVars>
          <dgm:chMax val="1"/>
          <dgm:chPref val="1"/>
          <dgm:dir/>
          <dgm:animOne val="branch"/>
          <dgm:animLvl val="lvl"/>
        </dgm:presLayoutVars>
      </dgm:prSet>
      <dgm:spPr/>
    </dgm:pt>
    <dgm:pt modelId="{98F6F5FE-5B6D-4291-BD56-BB8C7589B868}" type="pres">
      <dgm:prSet presAssocID="{5BBC214E-2AF2-4A9C-8FD9-7C7EC352C2B8}" presName="singleCycle" presStyleCnt="0"/>
      <dgm:spPr/>
    </dgm:pt>
    <dgm:pt modelId="{ECA52DC4-D540-42C3-844A-1473E4CE60B1}" type="pres">
      <dgm:prSet presAssocID="{5BBC214E-2AF2-4A9C-8FD9-7C7EC352C2B8}" presName="singleCenter" presStyleLbl="node1" presStyleIdx="0" presStyleCnt="7" custScaleX="144568" custLinFactNeighborX="404" custLinFactNeighborY="-202">
        <dgm:presLayoutVars>
          <dgm:chMax val="7"/>
          <dgm:chPref val="7"/>
        </dgm:presLayoutVars>
      </dgm:prSet>
      <dgm:spPr/>
    </dgm:pt>
    <dgm:pt modelId="{450F8F16-A791-4242-9ECD-55172D5CD35B}" type="pres">
      <dgm:prSet presAssocID="{F46F3E37-E59A-49BE-880C-6D78EDB07292}" presName="Name56" presStyleLbl="parChTrans1D2" presStyleIdx="0" presStyleCnt="6"/>
      <dgm:spPr/>
    </dgm:pt>
    <dgm:pt modelId="{C52F87CA-A6BF-4BA8-8388-2A94C2131E11}" type="pres">
      <dgm:prSet presAssocID="{20FBE541-553E-4A92-B926-76568BFE59F3}" presName="text0" presStyleLbl="node1" presStyleIdx="1" presStyleCnt="7" custScaleX="147868">
        <dgm:presLayoutVars>
          <dgm:bulletEnabled val="1"/>
        </dgm:presLayoutVars>
      </dgm:prSet>
      <dgm:spPr/>
    </dgm:pt>
    <dgm:pt modelId="{D4E19E33-E20B-4B17-BEDA-09C60CF69732}" type="pres">
      <dgm:prSet presAssocID="{125D1DBC-287D-4C13-9754-A4EF83577D65}" presName="Name56" presStyleLbl="parChTrans1D2" presStyleIdx="1" presStyleCnt="6"/>
      <dgm:spPr/>
    </dgm:pt>
    <dgm:pt modelId="{755D03EA-9FB8-4425-B8B9-A90C2DF8B569}" type="pres">
      <dgm:prSet presAssocID="{CAD063C8-5F30-4A6A-85DD-85D152FD0DA2}" presName="text0" presStyleLbl="node1" presStyleIdx="2" presStyleCnt="7" custScaleX="147497" custRadScaleRad="136730" custRadScaleInc="188089">
        <dgm:presLayoutVars>
          <dgm:bulletEnabled val="1"/>
        </dgm:presLayoutVars>
      </dgm:prSet>
      <dgm:spPr/>
    </dgm:pt>
    <dgm:pt modelId="{CBD6EF70-F741-46BD-BC40-E46CD898C03A}" type="pres">
      <dgm:prSet presAssocID="{E09018F4-6B66-41C3-9F8F-AC00AAA8070A}" presName="Name56" presStyleLbl="parChTrans1D2" presStyleIdx="2" presStyleCnt="6"/>
      <dgm:spPr/>
    </dgm:pt>
    <dgm:pt modelId="{AB0140D5-C20F-416B-812D-C4AEB1EA1C93}" type="pres">
      <dgm:prSet presAssocID="{75CD7AFD-5312-4C7B-A768-8428CE9356C0}" presName="text0" presStyleLbl="node1" presStyleIdx="3" presStyleCnt="7" custScaleX="147867" custRadScaleRad="96438" custRadScaleInc="201307">
        <dgm:presLayoutVars>
          <dgm:bulletEnabled val="1"/>
        </dgm:presLayoutVars>
      </dgm:prSet>
      <dgm:spPr/>
    </dgm:pt>
    <dgm:pt modelId="{D8869806-ADEA-4F06-8088-57E5CD184567}" type="pres">
      <dgm:prSet presAssocID="{4EB548D4-B971-43E6-B8D9-8274DF25AF7B}" presName="Name56" presStyleLbl="parChTrans1D2" presStyleIdx="3" presStyleCnt="6"/>
      <dgm:spPr/>
    </dgm:pt>
    <dgm:pt modelId="{A83E00CA-907F-45C7-92C0-B2A46DD1F297}" type="pres">
      <dgm:prSet presAssocID="{BA156932-9EF7-4007-BFB1-D23A109A4E12}" presName="text0" presStyleLbl="node1" presStyleIdx="4" presStyleCnt="7" custScaleX="147867" custRadScaleRad="140745" custRadScaleInc="392364">
        <dgm:presLayoutVars>
          <dgm:bulletEnabled val="1"/>
        </dgm:presLayoutVars>
      </dgm:prSet>
      <dgm:spPr/>
    </dgm:pt>
    <dgm:pt modelId="{A86B9E6E-9AC4-4BA6-A975-2DEF3DAC1FBD}" type="pres">
      <dgm:prSet presAssocID="{BA806B4B-49F0-47EC-A175-1553AA7CEBE2}" presName="Name56" presStyleLbl="parChTrans1D2" presStyleIdx="4" presStyleCnt="6"/>
      <dgm:spPr/>
    </dgm:pt>
    <dgm:pt modelId="{2BAD19C6-0EB1-4E83-BB1A-DA504A0A5C9F}" type="pres">
      <dgm:prSet presAssocID="{1B780F12-D37F-4675-93C7-3818A6DD8938}" presName="text0" presStyleLbl="node1" presStyleIdx="5" presStyleCnt="7" custScaleX="147868" custRadScaleRad="134484" custRadScaleInc="21472">
        <dgm:presLayoutVars>
          <dgm:bulletEnabled val="1"/>
        </dgm:presLayoutVars>
      </dgm:prSet>
      <dgm:spPr/>
    </dgm:pt>
    <dgm:pt modelId="{BD0F32AD-57CC-412B-9B81-C8CED2280434}" type="pres">
      <dgm:prSet presAssocID="{36659573-BBC0-445F-B265-9CCDD702ECE0}" presName="Name56" presStyleLbl="parChTrans1D2" presStyleIdx="5" presStyleCnt="6"/>
      <dgm:spPr/>
    </dgm:pt>
    <dgm:pt modelId="{0B8B66CD-E758-4BBF-ACBB-293223ED7E05}" type="pres">
      <dgm:prSet presAssocID="{EC07D130-7E07-4C16-9756-4BF39996BC4C}" presName="text0" presStyleLbl="node1" presStyleIdx="6" presStyleCnt="7" custScaleX="147868" custRadScaleRad="136510" custRadScaleInc="408513">
        <dgm:presLayoutVars>
          <dgm:bulletEnabled val="1"/>
        </dgm:presLayoutVars>
      </dgm:prSet>
      <dgm:spPr/>
    </dgm:pt>
  </dgm:ptLst>
  <dgm:cxnLst>
    <dgm:cxn modelId="{EA055E04-6DFF-4C06-AA28-ACB30CF39620}" type="presOf" srcId="{20FBE541-553E-4A92-B926-76568BFE59F3}" destId="{C52F87CA-A6BF-4BA8-8388-2A94C2131E11}" srcOrd="0" destOrd="0" presId="urn:microsoft.com/office/officeart/2008/layout/RadialCluster"/>
    <dgm:cxn modelId="{59E2792B-D85D-4820-8935-8193C277A564}" type="presOf" srcId="{BA806B4B-49F0-47EC-A175-1553AA7CEBE2}" destId="{A86B9E6E-9AC4-4BA6-A975-2DEF3DAC1FBD}" srcOrd="0" destOrd="0" presId="urn:microsoft.com/office/officeart/2008/layout/RadialCluster"/>
    <dgm:cxn modelId="{B38DD13E-0F0A-47D8-B4FF-98B6414FCF6A}" srcId="{5BBC214E-2AF2-4A9C-8FD9-7C7EC352C2B8}" destId="{EC07D130-7E07-4C16-9756-4BF39996BC4C}" srcOrd="5" destOrd="0" parTransId="{36659573-BBC0-445F-B265-9CCDD702ECE0}" sibTransId="{8C56CF3D-775C-4EA3-BFE8-A5F7F3CB6E5A}"/>
    <dgm:cxn modelId="{E1FCA950-B465-40A2-803D-F643BB5E90FA}" type="presOf" srcId="{E0E785AA-699D-4637-81A1-A87A43DF9655}" destId="{9B93100A-521D-4116-AD16-40CDBFFB0EB0}" srcOrd="0" destOrd="0" presId="urn:microsoft.com/office/officeart/2008/layout/RadialCluster"/>
    <dgm:cxn modelId="{1FF7CA71-372F-4828-B113-A091666FB97B}" type="presOf" srcId="{EC07D130-7E07-4C16-9756-4BF39996BC4C}" destId="{0B8B66CD-E758-4BBF-ACBB-293223ED7E05}" srcOrd="0" destOrd="0" presId="urn:microsoft.com/office/officeart/2008/layout/RadialCluster"/>
    <dgm:cxn modelId="{9A1D0253-F064-430B-8ACE-22B312B5F2B9}" type="presOf" srcId="{BA156932-9EF7-4007-BFB1-D23A109A4E12}" destId="{A83E00CA-907F-45C7-92C0-B2A46DD1F297}" srcOrd="0" destOrd="0" presId="urn:microsoft.com/office/officeart/2008/layout/RadialCluster"/>
    <dgm:cxn modelId="{9254AE78-7439-432A-A3DB-37BB0721F53E}" srcId="{5BBC214E-2AF2-4A9C-8FD9-7C7EC352C2B8}" destId="{20FBE541-553E-4A92-B926-76568BFE59F3}" srcOrd="0" destOrd="0" parTransId="{F46F3E37-E59A-49BE-880C-6D78EDB07292}" sibTransId="{A27D25DE-EEB8-4DFA-84E0-245348504E85}"/>
    <dgm:cxn modelId="{304D0A86-AE36-4C43-95A2-B629072A8DC7}" type="presOf" srcId="{36659573-BBC0-445F-B265-9CCDD702ECE0}" destId="{BD0F32AD-57CC-412B-9B81-C8CED2280434}" srcOrd="0" destOrd="0" presId="urn:microsoft.com/office/officeart/2008/layout/RadialCluster"/>
    <dgm:cxn modelId="{5BA2218F-CCB3-458F-ACFF-8B054B0579F6}" srcId="{5BBC214E-2AF2-4A9C-8FD9-7C7EC352C2B8}" destId="{CAD063C8-5F30-4A6A-85DD-85D152FD0DA2}" srcOrd="1" destOrd="0" parTransId="{125D1DBC-287D-4C13-9754-A4EF83577D65}" sibTransId="{5C726CB4-006D-4E36-B97E-191073F5555D}"/>
    <dgm:cxn modelId="{A98E7E91-16AE-4A30-97C6-82304F7C1131}" srcId="{5BBC214E-2AF2-4A9C-8FD9-7C7EC352C2B8}" destId="{1B780F12-D37F-4675-93C7-3818A6DD8938}" srcOrd="4" destOrd="0" parTransId="{BA806B4B-49F0-47EC-A175-1553AA7CEBE2}" sibTransId="{A657C08D-C0FA-4BF3-AC5D-FE6AA70D6D78}"/>
    <dgm:cxn modelId="{42874A92-11A6-453C-905C-64BF41353AC0}" type="presOf" srcId="{4EB548D4-B971-43E6-B8D9-8274DF25AF7B}" destId="{D8869806-ADEA-4F06-8088-57E5CD184567}" srcOrd="0" destOrd="0" presId="urn:microsoft.com/office/officeart/2008/layout/RadialCluster"/>
    <dgm:cxn modelId="{6A94A797-1001-464A-97AA-5B45AB07E438}" type="presOf" srcId="{5BBC214E-2AF2-4A9C-8FD9-7C7EC352C2B8}" destId="{ECA52DC4-D540-42C3-844A-1473E4CE60B1}" srcOrd="0" destOrd="0" presId="urn:microsoft.com/office/officeart/2008/layout/RadialCluster"/>
    <dgm:cxn modelId="{0AA7B897-7E91-49D7-BA6D-10885E1A60E8}" srcId="{E0E785AA-699D-4637-81A1-A87A43DF9655}" destId="{5BBC214E-2AF2-4A9C-8FD9-7C7EC352C2B8}" srcOrd="0" destOrd="0" parTransId="{1B611E4D-49B9-4CD0-BF5A-4745009472E9}" sibTransId="{620DE1A2-3817-44D2-989D-8D8C2ABFB2EF}"/>
    <dgm:cxn modelId="{599B37A5-7D17-443C-983B-A2CCE5AB7DDA}" srcId="{5BBC214E-2AF2-4A9C-8FD9-7C7EC352C2B8}" destId="{BA156932-9EF7-4007-BFB1-D23A109A4E12}" srcOrd="3" destOrd="0" parTransId="{4EB548D4-B971-43E6-B8D9-8274DF25AF7B}" sibTransId="{6E89DCED-8807-4148-8B80-516EA0CEEF00}"/>
    <dgm:cxn modelId="{BB3AECB0-7221-4DC1-A935-7E55AE7B1F3C}" type="presOf" srcId="{E09018F4-6B66-41C3-9F8F-AC00AAA8070A}" destId="{CBD6EF70-F741-46BD-BC40-E46CD898C03A}" srcOrd="0" destOrd="0" presId="urn:microsoft.com/office/officeart/2008/layout/RadialCluster"/>
    <dgm:cxn modelId="{97AD16C8-B260-4A8A-A47C-1F61D8E4D359}" type="presOf" srcId="{1B780F12-D37F-4675-93C7-3818A6DD8938}" destId="{2BAD19C6-0EB1-4E83-BB1A-DA504A0A5C9F}" srcOrd="0" destOrd="0" presId="urn:microsoft.com/office/officeart/2008/layout/RadialCluster"/>
    <dgm:cxn modelId="{26537CCD-7181-47C3-B452-EEA27B200EC6}" type="presOf" srcId="{F46F3E37-E59A-49BE-880C-6D78EDB07292}" destId="{450F8F16-A791-4242-9ECD-55172D5CD35B}" srcOrd="0" destOrd="0" presId="urn:microsoft.com/office/officeart/2008/layout/RadialCluster"/>
    <dgm:cxn modelId="{9975F8D5-2400-4E57-B5B2-5B787002EA18}" type="presOf" srcId="{CAD063C8-5F30-4A6A-85DD-85D152FD0DA2}" destId="{755D03EA-9FB8-4425-B8B9-A90C2DF8B569}" srcOrd="0" destOrd="0" presId="urn:microsoft.com/office/officeart/2008/layout/RadialCluster"/>
    <dgm:cxn modelId="{64B221DB-3902-486E-98E7-6C1CA51D5C73}" type="presOf" srcId="{75CD7AFD-5312-4C7B-A768-8428CE9356C0}" destId="{AB0140D5-C20F-416B-812D-C4AEB1EA1C93}" srcOrd="0" destOrd="0" presId="urn:microsoft.com/office/officeart/2008/layout/RadialCluster"/>
    <dgm:cxn modelId="{047B18E6-5856-49E6-A859-3CAE7E93909F}" srcId="{5BBC214E-2AF2-4A9C-8FD9-7C7EC352C2B8}" destId="{75CD7AFD-5312-4C7B-A768-8428CE9356C0}" srcOrd="2" destOrd="0" parTransId="{E09018F4-6B66-41C3-9F8F-AC00AAA8070A}" sibTransId="{FC70D2A2-8691-4386-B771-0A793532762E}"/>
    <dgm:cxn modelId="{24C2D9FC-858D-4F69-B179-7DA2DECF8892}" type="presOf" srcId="{125D1DBC-287D-4C13-9754-A4EF83577D65}" destId="{D4E19E33-E20B-4B17-BEDA-09C60CF69732}" srcOrd="0" destOrd="0" presId="urn:microsoft.com/office/officeart/2008/layout/RadialCluster"/>
    <dgm:cxn modelId="{364EAA2C-EF88-4CF4-AE50-22E1ACA55CE5}" type="presParOf" srcId="{9B93100A-521D-4116-AD16-40CDBFFB0EB0}" destId="{98F6F5FE-5B6D-4291-BD56-BB8C7589B868}" srcOrd="0" destOrd="0" presId="urn:microsoft.com/office/officeart/2008/layout/RadialCluster"/>
    <dgm:cxn modelId="{0B704F04-5A72-4D99-917A-4E7CB0B6AEF8}" type="presParOf" srcId="{98F6F5FE-5B6D-4291-BD56-BB8C7589B868}" destId="{ECA52DC4-D540-42C3-844A-1473E4CE60B1}" srcOrd="0" destOrd="0" presId="urn:microsoft.com/office/officeart/2008/layout/RadialCluster"/>
    <dgm:cxn modelId="{9D314C6A-85F8-4718-BEF2-D7B78473E825}" type="presParOf" srcId="{98F6F5FE-5B6D-4291-BD56-BB8C7589B868}" destId="{450F8F16-A791-4242-9ECD-55172D5CD35B}" srcOrd="1" destOrd="0" presId="urn:microsoft.com/office/officeart/2008/layout/RadialCluster"/>
    <dgm:cxn modelId="{6A26D4E6-2A87-4F50-AB2E-671E697ACE18}" type="presParOf" srcId="{98F6F5FE-5B6D-4291-BD56-BB8C7589B868}" destId="{C52F87CA-A6BF-4BA8-8388-2A94C2131E11}" srcOrd="2" destOrd="0" presId="urn:microsoft.com/office/officeart/2008/layout/RadialCluster"/>
    <dgm:cxn modelId="{7831A2A7-BC00-4297-A3BE-FF68D26397D7}" type="presParOf" srcId="{98F6F5FE-5B6D-4291-BD56-BB8C7589B868}" destId="{D4E19E33-E20B-4B17-BEDA-09C60CF69732}" srcOrd="3" destOrd="0" presId="urn:microsoft.com/office/officeart/2008/layout/RadialCluster"/>
    <dgm:cxn modelId="{139A235D-D130-426F-B4D5-4C498EFE0852}" type="presParOf" srcId="{98F6F5FE-5B6D-4291-BD56-BB8C7589B868}" destId="{755D03EA-9FB8-4425-B8B9-A90C2DF8B569}" srcOrd="4" destOrd="0" presId="urn:microsoft.com/office/officeart/2008/layout/RadialCluster"/>
    <dgm:cxn modelId="{EF35629A-DD92-40CE-B7C9-218983300578}" type="presParOf" srcId="{98F6F5FE-5B6D-4291-BD56-BB8C7589B868}" destId="{CBD6EF70-F741-46BD-BC40-E46CD898C03A}" srcOrd="5" destOrd="0" presId="urn:microsoft.com/office/officeart/2008/layout/RadialCluster"/>
    <dgm:cxn modelId="{01925160-5561-4C83-8422-5078587BEBD2}" type="presParOf" srcId="{98F6F5FE-5B6D-4291-BD56-BB8C7589B868}" destId="{AB0140D5-C20F-416B-812D-C4AEB1EA1C93}" srcOrd="6" destOrd="0" presId="urn:microsoft.com/office/officeart/2008/layout/RadialCluster"/>
    <dgm:cxn modelId="{BDD63FF4-36F9-4037-BF9E-75FA86F223A0}" type="presParOf" srcId="{98F6F5FE-5B6D-4291-BD56-BB8C7589B868}" destId="{D8869806-ADEA-4F06-8088-57E5CD184567}" srcOrd="7" destOrd="0" presId="urn:microsoft.com/office/officeart/2008/layout/RadialCluster"/>
    <dgm:cxn modelId="{E8CCECA5-6F40-4DCB-84FE-F52B8A80512D}" type="presParOf" srcId="{98F6F5FE-5B6D-4291-BD56-BB8C7589B868}" destId="{A83E00CA-907F-45C7-92C0-B2A46DD1F297}" srcOrd="8" destOrd="0" presId="urn:microsoft.com/office/officeart/2008/layout/RadialCluster"/>
    <dgm:cxn modelId="{52BD9D67-9800-4142-8C76-A80984CB3CF7}" type="presParOf" srcId="{98F6F5FE-5B6D-4291-BD56-BB8C7589B868}" destId="{A86B9E6E-9AC4-4BA6-A975-2DEF3DAC1FBD}" srcOrd="9" destOrd="0" presId="urn:microsoft.com/office/officeart/2008/layout/RadialCluster"/>
    <dgm:cxn modelId="{0C0A23F3-A26E-493C-9B6C-E92739E454BA}" type="presParOf" srcId="{98F6F5FE-5B6D-4291-BD56-BB8C7589B868}" destId="{2BAD19C6-0EB1-4E83-BB1A-DA504A0A5C9F}" srcOrd="10" destOrd="0" presId="urn:microsoft.com/office/officeart/2008/layout/RadialCluster"/>
    <dgm:cxn modelId="{FDAFE973-9872-4F62-8551-B737AF401AE4}" type="presParOf" srcId="{98F6F5FE-5B6D-4291-BD56-BB8C7589B868}" destId="{BD0F32AD-57CC-412B-9B81-C8CED2280434}" srcOrd="11" destOrd="0" presId="urn:microsoft.com/office/officeart/2008/layout/RadialCluster"/>
    <dgm:cxn modelId="{0091013D-8961-42F1-B0B6-0A708EA43A5A}" type="presParOf" srcId="{98F6F5FE-5B6D-4291-BD56-BB8C7589B868}" destId="{0B8B66CD-E758-4BBF-ACBB-293223ED7E05}"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5427D4-D730-43C2-8A25-5EA1DB940EF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396CA58-EA13-4D1C-B2ED-FD7AB59546FF}">
      <dgm:prSet/>
      <dgm:spPr/>
      <dgm:t>
        <a:bodyPr/>
        <a:lstStyle/>
        <a:p>
          <a:r>
            <a:rPr lang="en-US" dirty="0"/>
            <a:t>In Evansville, there are about 500 individuals in shelter or transitional housing on any given night.</a:t>
          </a:r>
        </a:p>
      </dgm:t>
    </dgm:pt>
    <dgm:pt modelId="{423EEB14-560B-4954-9616-E4B621AED871}" type="parTrans" cxnId="{F6EB71F1-AA2A-4939-941D-8A5BAA2532F1}">
      <dgm:prSet/>
      <dgm:spPr/>
      <dgm:t>
        <a:bodyPr/>
        <a:lstStyle/>
        <a:p>
          <a:endParaRPr lang="en-US"/>
        </a:p>
      </dgm:t>
    </dgm:pt>
    <dgm:pt modelId="{00B54C19-38E5-42EF-9FFF-044FFABB4867}" type="sibTrans" cxnId="{F6EB71F1-AA2A-4939-941D-8A5BAA2532F1}">
      <dgm:prSet/>
      <dgm:spPr/>
      <dgm:t>
        <a:bodyPr/>
        <a:lstStyle/>
        <a:p>
          <a:endParaRPr lang="en-US"/>
        </a:p>
      </dgm:t>
    </dgm:pt>
    <dgm:pt modelId="{D35B9AE7-888A-4F41-8BDA-CBE7CFC7BF2C}">
      <dgm:prSet/>
      <dgm:spPr/>
      <dgm:t>
        <a:bodyPr/>
        <a:lstStyle/>
        <a:p>
          <a:r>
            <a:rPr lang="en-US"/>
            <a:t>50-60 homeless individuals on the street or places not meant for habitation</a:t>
          </a:r>
        </a:p>
      </dgm:t>
    </dgm:pt>
    <dgm:pt modelId="{AD2AEF98-DD9B-4D7C-B678-6A85844FE3D6}" type="parTrans" cxnId="{3D6BFAD3-F903-4CA2-A9E0-983ED6AD51F8}">
      <dgm:prSet/>
      <dgm:spPr/>
      <dgm:t>
        <a:bodyPr/>
        <a:lstStyle/>
        <a:p>
          <a:endParaRPr lang="en-US"/>
        </a:p>
      </dgm:t>
    </dgm:pt>
    <dgm:pt modelId="{875E3C88-C30F-4D13-95F4-F1E57C4AF3EE}" type="sibTrans" cxnId="{3D6BFAD3-F903-4CA2-A9E0-983ED6AD51F8}">
      <dgm:prSet/>
      <dgm:spPr/>
      <dgm:t>
        <a:bodyPr/>
        <a:lstStyle/>
        <a:p>
          <a:endParaRPr lang="en-US"/>
        </a:p>
      </dgm:t>
    </dgm:pt>
    <dgm:pt modelId="{8ACC1BBB-F468-4AE5-9469-B3E5C53ABB2C}">
      <dgm:prSet/>
      <dgm:spPr/>
      <dgm:t>
        <a:bodyPr/>
        <a:lstStyle/>
        <a:p>
          <a:r>
            <a:rPr lang="en-US"/>
            <a:t>More than 2,000 homeless served annually</a:t>
          </a:r>
        </a:p>
      </dgm:t>
    </dgm:pt>
    <dgm:pt modelId="{FE5F4080-1C0D-4E07-9AC7-8B57F0B502C9}" type="parTrans" cxnId="{F5E7FE96-0094-47C0-A7D0-01A7D6EC3D56}">
      <dgm:prSet/>
      <dgm:spPr/>
      <dgm:t>
        <a:bodyPr/>
        <a:lstStyle/>
        <a:p>
          <a:endParaRPr lang="en-US"/>
        </a:p>
      </dgm:t>
    </dgm:pt>
    <dgm:pt modelId="{E48C3AE1-2B1C-4B4F-B80D-E484C0671601}" type="sibTrans" cxnId="{F5E7FE96-0094-47C0-A7D0-01A7D6EC3D56}">
      <dgm:prSet/>
      <dgm:spPr/>
      <dgm:t>
        <a:bodyPr/>
        <a:lstStyle/>
        <a:p>
          <a:endParaRPr lang="en-US"/>
        </a:p>
      </dgm:t>
    </dgm:pt>
    <dgm:pt modelId="{E020E244-4E51-464D-8318-A4E3CDA55190}">
      <dgm:prSet/>
      <dgm:spPr/>
      <dgm:t>
        <a:bodyPr/>
        <a:lstStyle/>
        <a:p>
          <a:r>
            <a:rPr lang="en-US"/>
            <a:t>Shelters stay at maximum capacity all year</a:t>
          </a:r>
        </a:p>
      </dgm:t>
    </dgm:pt>
    <dgm:pt modelId="{5CDC0403-11E2-451F-B6A2-6847D149EEF6}" type="parTrans" cxnId="{9F5BA831-A1BA-4FDE-BB79-EFCA68951E61}">
      <dgm:prSet/>
      <dgm:spPr/>
      <dgm:t>
        <a:bodyPr/>
        <a:lstStyle/>
        <a:p>
          <a:endParaRPr lang="en-US"/>
        </a:p>
      </dgm:t>
    </dgm:pt>
    <dgm:pt modelId="{AB60EAFE-1D6E-4E58-AE08-E8D0EE11B57C}" type="sibTrans" cxnId="{9F5BA831-A1BA-4FDE-BB79-EFCA68951E61}">
      <dgm:prSet/>
      <dgm:spPr/>
      <dgm:t>
        <a:bodyPr/>
        <a:lstStyle/>
        <a:p>
          <a:endParaRPr lang="en-US"/>
        </a:p>
      </dgm:t>
    </dgm:pt>
    <dgm:pt modelId="{D0947102-59C6-49A7-B6C3-314E3FA22B68}">
      <dgm:prSet/>
      <dgm:spPr/>
      <dgm:t>
        <a:bodyPr/>
        <a:lstStyle/>
        <a:p>
          <a:r>
            <a:rPr lang="en-US"/>
            <a:t>HUD’s goal is to lessen the length of stay in shelter and move to permanent housing faster</a:t>
          </a:r>
        </a:p>
      </dgm:t>
    </dgm:pt>
    <dgm:pt modelId="{E79210AC-1D32-4634-A210-5C97C188E4FB}" type="parTrans" cxnId="{B3440409-002D-4543-A8CB-F4D4C6E41CD7}">
      <dgm:prSet/>
      <dgm:spPr/>
      <dgm:t>
        <a:bodyPr/>
        <a:lstStyle/>
        <a:p>
          <a:endParaRPr lang="en-US"/>
        </a:p>
      </dgm:t>
    </dgm:pt>
    <dgm:pt modelId="{903D9A62-2643-4B1E-B58C-1E632F41FD16}" type="sibTrans" cxnId="{B3440409-002D-4543-A8CB-F4D4C6E41CD7}">
      <dgm:prSet/>
      <dgm:spPr/>
      <dgm:t>
        <a:bodyPr/>
        <a:lstStyle/>
        <a:p>
          <a:endParaRPr lang="en-US"/>
        </a:p>
      </dgm:t>
    </dgm:pt>
    <dgm:pt modelId="{3D5F61BC-C0E9-4957-8C07-AD64D515CB41}">
      <dgm:prSet/>
      <dgm:spPr/>
      <dgm:t>
        <a:bodyPr/>
        <a:lstStyle/>
        <a:p>
          <a:r>
            <a:rPr lang="en-US"/>
            <a:t>Coordinated Entry Assessment prioritizes the homeless</a:t>
          </a:r>
        </a:p>
      </dgm:t>
    </dgm:pt>
    <dgm:pt modelId="{644B446C-301A-442C-9507-486DDB1A360A}" type="parTrans" cxnId="{16D7790D-C93A-482A-BCEB-161E2B39C538}">
      <dgm:prSet/>
      <dgm:spPr/>
      <dgm:t>
        <a:bodyPr/>
        <a:lstStyle/>
        <a:p>
          <a:endParaRPr lang="en-US"/>
        </a:p>
      </dgm:t>
    </dgm:pt>
    <dgm:pt modelId="{093F22B2-E460-49A4-9D28-F12514413397}" type="sibTrans" cxnId="{16D7790D-C93A-482A-BCEB-161E2B39C538}">
      <dgm:prSet/>
      <dgm:spPr/>
      <dgm:t>
        <a:bodyPr/>
        <a:lstStyle/>
        <a:p>
          <a:endParaRPr lang="en-US"/>
        </a:p>
      </dgm:t>
    </dgm:pt>
    <dgm:pt modelId="{B3004406-298A-46E2-B05D-4540FF2F4C68}">
      <dgm:prSet/>
      <dgm:spPr/>
      <dgm:t>
        <a:bodyPr/>
        <a:lstStyle/>
        <a:p>
          <a:r>
            <a:rPr lang="en-US"/>
            <a:t>Funds are meant to coordinate with other homeless funds such as Continuum of Care (CoC) funds</a:t>
          </a:r>
        </a:p>
      </dgm:t>
    </dgm:pt>
    <dgm:pt modelId="{A34EA328-7356-4CD9-998F-00DA9E8BA7E0}" type="parTrans" cxnId="{EC26DE16-274E-4E3D-A2DF-64037780B4AE}">
      <dgm:prSet/>
      <dgm:spPr/>
      <dgm:t>
        <a:bodyPr/>
        <a:lstStyle/>
        <a:p>
          <a:endParaRPr lang="en-US"/>
        </a:p>
      </dgm:t>
    </dgm:pt>
    <dgm:pt modelId="{4A9EBF90-2BE8-47EC-8883-FA2A20320825}" type="sibTrans" cxnId="{EC26DE16-274E-4E3D-A2DF-64037780B4AE}">
      <dgm:prSet/>
      <dgm:spPr/>
      <dgm:t>
        <a:bodyPr/>
        <a:lstStyle/>
        <a:p>
          <a:endParaRPr lang="en-US"/>
        </a:p>
      </dgm:t>
    </dgm:pt>
    <dgm:pt modelId="{DD993B78-401A-4872-AC08-5248AB6B97AE}" type="pres">
      <dgm:prSet presAssocID="{B45427D4-D730-43C2-8A25-5EA1DB940EF1}" presName="root" presStyleCnt="0">
        <dgm:presLayoutVars>
          <dgm:dir/>
          <dgm:resizeHandles val="exact"/>
        </dgm:presLayoutVars>
      </dgm:prSet>
      <dgm:spPr/>
    </dgm:pt>
    <dgm:pt modelId="{C9D23CAB-33B3-4269-8A95-1A23E3DF89ED}" type="pres">
      <dgm:prSet presAssocID="{1396CA58-EA13-4D1C-B2ED-FD7AB59546FF}" presName="compNode" presStyleCnt="0"/>
      <dgm:spPr/>
    </dgm:pt>
    <dgm:pt modelId="{58DB9371-B4C8-41B7-A0BE-EB9AAB773F72}" type="pres">
      <dgm:prSet presAssocID="{1396CA58-EA13-4D1C-B2ED-FD7AB59546FF}" presName="bgRect" presStyleLbl="bgShp" presStyleIdx="0" presStyleCnt="7"/>
      <dgm:spPr/>
    </dgm:pt>
    <dgm:pt modelId="{ACBDF980-55F9-4AE5-A2CE-C8803C9C84A6}" type="pres">
      <dgm:prSet presAssocID="{1396CA58-EA13-4D1C-B2ED-FD7AB59546FF}" presName="iconRect" presStyleLbl="nod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ome1 with solid fill"/>
        </a:ext>
      </dgm:extLst>
    </dgm:pt>
    <dgm:pt modelId="{DB27C937-4731-4170-96BF-49A9C00A3D8C}" type="pres">
      <dgm:prSet presAssocID="{1396CA58-EA13-4D1C-B2ED-FD7AB59546FF}" presName="spaceRect" presStyleCnt="0"/>
      <dgm:spPr/>
    </dgm:pt>
    <dgm:pt modelId="{4F175F39-388F-4AB1-B679-AE3F9D0F9E30}" type="pres">
      <dgm:prSet presAssocID="{1396CA58-EA13-4D1C-B2ED-FD7AB59546FF}" presName="parTx" presStyleLbl="revTx" presStyleIdx="0" presStyleCnt="7">
        <dgm:presLayoutVars>
          <dgm:chMax val="0"/>
          <dgm:chPref val="0"/>
        </dgm:presLayoutVars>
      </dgm:prSet>
      <dgm:spPr/>
    </dgm:pt>
    <dgm:pt modelId="{93C46D91-B3D6-4DF1-95C6-E02696F61B11}" type="pres">
      <dgm:prSet presAssocID="{00B54C19-38E5-42EF-9FFF-044FFABB4867}" presName="sibTrans" presStyleCnt="0"/>
      <dgm:spPr/>
    </dgm:pt>
    <dgm:pt modelId="{6C36600E-205C-4963-84F1-3CBD144A3460}" type="pres">
      <dgm:prSet presAssocID="{D35B9AE7-888A-4F41-8BDA-CBE7CFC7BF2C}" presName="compNode" presStyleCnt="0"/>
      <dgm:spPr/>
    </dgm:pt>
    <dgm:pt modelId="{99AAA912-7D92-4355-8DE9-39366CBEFB24}" type="pres">
      <dgm:prSet presAssocID="{D35B9AE7-888A-4F41-8BDA-CBE7CFC7BF2C}" presName="bgRect" presStyleLbl="bgShp" presStyleIdx="1" presStyleCnt="7"/>
      <dgm:spPr/>
    </dgm:pt>
    <dgm:pt modelId="{E8C348BD-E0A7-481B-949C-5E28D0591E4D}" type="pres">
      <dgm:prSet presAssocID="{D35B9AE7-888A-4F41-8BDA-CBE7CFC7BF2C}" presName="iconRect" presStyleLbl="nod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ent with solid fill"/>
        </a:ext>
      </dgm:extLst>
    </dgm:pt>
    <dgm:pt modelId="{8CF413F2-CD9F-4624-8CBA-747ABF73E1E8}" type="pres">
      <dgm:prSet presAssocID="{D35B9AE7-888A-4F41-8BDA-CBE7CFC7BF2C}" presName="spaceRect" presStyleCnt="0"/>
      <dgm:spPr/>
    </dgm:pt>
    <dgm:pt modelId="{E6F551B3-C331-4C93-BAD6-06C95F01E5C8}" type="pres">
      <dgm:prSet presAssocID="{D35B9AE7-888A-4F41-8BDA-CBE7CFC7BF2C}" presName="parTx" presStyleLbl="revTx" presStyleIdx="1" presStyleCnt="7">
        <dgm:presLayoutVars>
          <dgm:chMax val="0"/>
          <dgm:chPref val="0"/>
        </dgm:presLayoutVars>
      </dgm:prSet>
      <dgm:spPr/>
    </dgm:pt>
    <dgm:pt modelId="{B5306D45-50A1-404C-A994-5CFDED0637B8}" type="pres">
      <dgm:prSet presAssocID="{875E3C88-C30F-4D13-95F4-F1E57C4AF3EE}" presName="sibTrans" presStyleCnt="0"/>
      <dgm:spPr/>
    </dgm:pt>
    <dgm:pt modelId="{242A5878-AA2B-4218-A2A0-42628E092D43}" type="pres">
      <dgm:prSet presAssocID="{8ACC1BBB-F468-4AE5-9469-B3E5C53ABB2C}" presName="compNode" presStyleCnt="0"/>
      <dgm:spPr/>
    </dgm:pt>
    <dgm:pt modelId="{79D8DF97-E332-40AF-B783-2FFFEC288485}" type="pres">
      <dgm:prSet presAssocID="{8ACC1BBB-F468-4AE5-9469-B3E5C53ABB2C}" presName="bgRect" presStyleLbl="bgShp" presStyleIdx="2" presStyleCnt="7"/>
      <dgm:spPr/>
    </dgm:pt>
    <dgm:pt modelId="{3E4A3F1F-B426-44CF-AC39-8D2A0658D0D5}" type="pres">
      <dgm:prSet presAssocID="{8ACC1BBB-F468-4AE5-9469-B3E5C53ABB2C}" presName="iconRect" presStyleLbl="nod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are with solid fill"/>
        </a:ext>
      </dgm:extLst>
    </dgm:pt>
    <dgm:pt modelId="{38B46E77-5F3F-4652-ADBC-35E93A0C1DDC}" type="pres">
      <dgm:prSet presAssocID="{8ACC1BBB-F468-4AE5-9469-B3E5C53ABB2C}" presName="spaceRect" presStyleCnt="0"/>
      <dgm:spPr/>
    </dgm:pt>
    <dgm:pt modelId="{40C24AEE-9AAE-49ED-8F6E-EBDF9D00005A}" type="pres">
      <dgm:prSet presAssocID="{8ACC1BBB-F468-4AE5-9469-B3E5C53ABB2C}" presName="parTx" presStyleLbl="revTx" presStyleIdx="2" presStyleCnt="7">
        <dgm:presLayoutVars>
          <dgm:chMax val="0"/>
          <dgm:chPref val="0"/>
        </dgm:presLayoutVars>
      </dgm:prSet>
      <dgm:spPr/>
    </dgm:pt>
    <dgm:pt modelId="{023EEA37-F437-4E50-B461-EAD04583C9EF}" type="pres">
      <dgm:prSet presAssocID="{E48C3AE1-2B1C-4B4F-B80D-E484C0671601}" presName="sibTrans" presStyleCnt="0"/>
      <dgm:spPr/>
    </dgm:pt>
    <dgm:pt modelId="{7B54B088-119B-4CCB-A49F-0CBB2A5C30F8}" type="pres">
      <dgm:prSet presAssocID="{E020E244-4E51-464D-8318-A4E3CDA55190}" presName="compNode" presStyleCnt="0"/>
      <dgm:spPr/>
    </dgm:pt>
    <dgm:pt modelId="{CF01BCAE-1A8D-4E39-BEBD-B625B4DA87E9}" type="pres">
      <dgm:prSet presAssocID="{E020E244-4E51-464D-8318-A4E3CDA55190}" presName="bgRect" presStyleLbl="bgShp" presStyleIdx="3" presStyleCnt="7"/>
      <dgm:spPr/>
    </dgm:pt>
    <dgm:pt modelId="{66F29EBC-2C5D-450E-88E4-181138E81E33}" type="pres">
      <dgm:prSet presAssocID="{E020E244-4E51-464D-8318-A4E3CDA55190}"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leep"/>
        </a:ext>
      </dgm:extLst>
    </dgm:pt>
    <dgm:pt modelId="{6E42FCD2-C2FC-4749-9C77-55DF44251A4B}" type="pres">
      <dgm:prSet presAssocID="{E020E244-4E51-464D-8318-A4E3CDA55190}" presName="spaceRect" presStyleCnt="0"/>
      <dgm:spPr/>
    </dgm:pt>
    <dgm:pt modelId="{662947D7-3149-462A-877F-1EA4DB6BC725}" type="pres">
      <dgm:prSet presAssocID="{E020E244-4E51-464D-8318-A4E3CDA55190}" presName="parTx" presStyleLbl="revTx" presStyleIdx="3" presStyleCnt="7">
        <dgm:presLayoutVars>
          <dgm:chMax val="0"/>
          <dgm:chPref val="0"/>
        </dgm:presLayoutVars>
      </dgm:prSet>
      <dgm:spPr/>
    </dgm:pt>
    <dgm:pt modelId="{5320E347-24C3-4862-AE20-516C1A96D411}" type="pres">
      <dgm:prSet presAssocID="{AB60EAFE-1D6E-4E58-AE08-E8D0EE11B57C}" presName="sibTrans" presStyleCnt="0"/>
      <dgm:spPr/>
    </dgm:pt>
    <dgm:pt modelId="{D36991BB-B0CC-4D89-8127-9FF3A976204B}" type="pres">
      <dgm:prSet presAssocID="{D0947102-59C6-49A7-B6C3-314E3FA22B68}" presName="compNode" presStyleCnt="0"/>
      <dgm:spPr/>
    </dgm:pt>
    <dgm:pt modelId="{C1E44D64-12A1-4CD4-9A9A-30EE9F2A3E17}" type="pres">
      <dgm:prSet presAssocID="{D0947102-59C6-49A7-B6C3-314E3FA22B68}" presName="bgRect" presStyleLbl="bgShp" presStyleIdx="4" presStyleCnt="7"/>
      <dgm:spPr/>
    </dgm:pt>
    <dgm:pt modelId="{C0BF27F1-EFF6-4803-AEC3-AD6FAE3EC8B7}" type="pres">
      <dgm:prSet presAssocID="{D0947102-59C6-49A7-B6C3-314E3FA22B6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uburban scene"/>
        </a:ext>
      </dgm:extLst>
    </dgm:pt>
    <dgm:pt modelId="{A7B37978-C906-49CB-ACAD-878B3F180FF9}" type="pres">
      <dgm:prSet presAssocID="{D0947102-59C6-49A7-B6C3-314E3FA22B68}" presName="spaceRect" presStyleCnt="0"/>
      <dgm:spPr/>
    </dgm:pt>
    <dgm:pt modelId="{98C59C6E-3AE1-4D7E-9946-EF4045F41A22}" type="pres">
      <dgm:prSet presAssocID="{D0947102-59C6-49A7-B6C3-314E3FA22B68}" presName="parTx" presStyleLbl="revTx" presStyleIdx="4" presStyleCnt="7">
        <dgm:presLayoutVars>
          <dgm:chMax val="0"/>
          <dgm:chPref val="0"/>
        </dgm:presLayoutVars>
      </dgm:prSet>
      <dgm:spPr/>
    </dgm:pt>
    <dgm:pt modelId="{2F850D00-CA2D-4393-B630-B475CA5A32BC}" type="pres">
      <dgm:prSet presAssocID="{903D9A62-2643-4B1E-B58C-1E632F41FD16}" presName="sibTrans" presStyleCnt="0"/>
      <dgm:spPr/>
    </dgm:pt>
    <dgm:pt modelId="{6A05962F-A77A-421C-AE85-755B3FCEC661}" type="pres">
      <dgm:prSet presAssocID="{3D5F61BC-C0E9-4957-8C07-AD64D515CB41}" presName="compNode" presStyleCnt="0"/>
      <dgm:spPr/>
    </dgm:pt>
    <dgm:pt modelId="{3A3EC1AA-FC80-479A-9766-B9A6A1719DA8}" type="pres">
      <dgm:prSet presAssocID="{3D5F61BC-C0E9-4957-8C07-AD64D515CB41}" presName="bgRect" presStyleLbl="bgShp" presStyleIdx="5" presStyleCnt="7"/>
      <dgm:spPr/>
    </dgm:pt>
    <dgm:pt modelId="{2129AB12-857A-47B5-8101-35531E569D4D}" type="pres">
      <dgm:prSet presAssocID="{3D5F61BC-C0E9-4957-8C07-AD64D515CB41}" presName="iconRect" presStyleLbl="nod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Network diagram with solid fill"/>
        </a:ext>
      </dgm:extLst>
    </dgm:pt>
    <dgm:pt modelId="{8E39FC80-F2EA-443C-AE96-F8BCD4495697}" type="pres">
      <dgm:prSet presAssocID="{3D5F61BC-C0E9-4957-8C07-AD64D515CB41}" presName="spaceRect" presStyleCnt="0"/>
      <dgm:spPr/>
    </dgm:pt>
    <dgm:pt modelId="{E6B0FD6E-4E30-4AA4-B437-AD485A4CB165}" type="pres">
      <dgm:prSet presAssocID="{3D5F61BC-C0E9-4957-8C07-AD64D515CB41}" presName="parTx" presStyleLbl="revTx" presStyleIdx="5" presStyleCnt="7">
        <dgm:presLayoutVars>
          <dgm:chMax val="0"/>
          <dgm:chPref val="0"/>
        </dgm:presLayoutVars>
      </dgm:prSet>
      <dgm:spPr/>
    </dgm:pt>
    <dgm:pt modelId="{943260B3-CF18-4E78-BFBE-F206C194E9CB}" type="pres">
      <dgm:prSet presAssocID="{093F22B2-E460-49A4-9D28-F12514413397}" presName="sibTrans" presStyleCnt="0"/>
      <dgm:spPr/>
    </dgm:pt>
    <dgm:pt modelId="{9510AC61-D457-44E4-A9D5-51B8D0ADD5D9}" type="pres">
      <dgm:prSet presAssocID="{B3004406-298A-46E2-B05D-4540FF2F4C68}" presName="compNode" presStyleCnt="0"/>
      <dgm:spPr/>
    </dgm:pt>
    <dgm:pt modelId="{DE374C09-D80C-4FED-835A-6D19711BE21E}" type="pres">
      <dgm:prSet presAssocID="{B3004406-298A-46E2-B05D-4540FF2F4C68}" presName="bgRect" presStyleLbl="bgShp" presStyleIdx="6" presStyleCnt="7"/>
      <dgm:spPr/>
    </dgm:pt>
    <dgm:pt modelId="{79743AFC-15E2-4D25-8154-43B5BCAF8519}" type="pres">
      <dgm:prSet presAssocID="{B3004406-298A-46E2-B05D-4540FF2F4C68}"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ollar"/>
        </a:ext>
      </dgm:extLst>
    </dgm:pt>
    <dgm:pt modelId="{6B145E4E-EFBA-4DCA-98E9-0CA5A73585CC}" type="pres">
      <dgm:prSet presAssocID="{B3004406-298A-46E2-B05D-4540FF2F4C68}" presName="spaceRect" presStyleCnt="0"/>
      <dgm:spPr/>
    </dgm:pt>
    <dgm:pt modelId="{7837FAA5-E30F-4C3E-A394-4E0A27B86DEC}" type="pres">
      <dgm:prSet presAssocID="{B3004406-298A-46E2-B05D-4540FF2F4C68}" presName="parTx" presStyleLbl="revTx" presStyleIdx="6" presStyleCnt="7">
        <dgm:presLayoutVars>
          <dgm:chMax val="0"/>
          <dgm:chPref val="0"/>
        </dgm:presLayoutVars>
      </dgm:prSet>
      <dgm:spPr/>
    </dgm:pt>
  </dgm:ptLst>
  <dgm:cxnLst>
    <dgm:cxn modelId="{B3440409-002D-4543-A8CB-F4D4C6E41CD7}" srcId="{B45427D4-D730-43C2-8A25-5EA1DB940EF1}" destId="{D0947102-59C6-49A7-B6C3-314E3FA22B68}" srcOrd="4" destOrd="0" parTransId="{E79210AC-1D32-4634-A210-5C97C188E4FB}" sibTransId="{903D9A62-2643-4B1E-B58C-1E632F41FD16}"/>
    <dgm:cxn modelId="{C7CE1F0A-D9F4-4440-B705-527EF0B31ED3}" type="presOf" srcId="{D0947102-59C6-49A7-B6C3-314E3FA22B68}" destId="{98C59C6E-3AE1-4D7E-9946-EF4045F41A22}" srcOrd="0" destOrd="0" presId="urn:microsoft.com/office/officeart/2018/2/layout/IconVerticalSolidList"/>
    <dgm:cxn modelId="{16D7790D-C93A-482A-BCEB-161E2B39C538}" srcId="{B45427D4-D730-43C2-8A25-5EA1DB940EF1}" destId="{3D5F61BC-C0E9-4957-8C07-AD64D515CB41}" srcOrd="5" destOrd="0" parTransId="{644B446C-301A-442C-9507-486DDB1A360A}" sibTransId="{093F22B2-E460-49A4-9D28-F12514413397}"/>
    <dgm:cxn modelId="{EC26DE16-274E-4E3D-A2DF-64037780B4AE}" srcId="{B45427D4-D730-43C2-8A25-5EA1DB940EF1}" destId="{B3004406-298A-46E2-B05D-4540FF2F4C68}" srcOrd="6" destOrd="0" parTransId="{A34EA328-7356-4CD9-998F-00DA9E8BA7E0}" sibTransId="{4A9EBF90-2BE8-47EC-8883-FA2A20320825}"/>
    <dgm:cxn modelId="{9F5BA831-A1BA-4FDE-BB79-EFCA68951E61}" srcId="{B45427D4-D730-43C2-8A25-5EA1DB940EF1}" destId="{E020E244-4E51-464D-8318-A4E3CDA55190}" srcOrd="3" destOrd="0" parTransId="{5CDC0403-11E2-451F-B6A2-6847D149EEF6}" sibTransId="{AB60EAFE-1D6E-4E58-AE08-E8D0EE11B57C}"/>
    <dgm:cxn modelId="{323D6D5B-F151-4D25-B08B-40F652F7EF12}" type="presOf" srcId="{1396CA58-EA13-4D1C-B2ED-FD7AB59546FF}" destId="{4F175F39-388F-4AB1-B679-AE3F9D0F9E30}" srcOrd="0" destOrd="0" presId="urn:microsoft.com/office/officeart/2018/2/layout/IconVerticalSolidList"/>
    <dgm:cxn modelId="{3D4D2A48-17A6-4879-970D-6B1BD108BAC9}" type="presOf" srcId="{D35B9AE7-888A-4F41-8BDA-CBE7CFC7BF2C}" destId="{E6F551B3-C331-4C93-BAD6-06C95F01E5C8}" srcOrd="0" destOrd="0" presId="urn:microsoft.com/office/officeart/2018/2/layout/IconVerticalSolidList"/>
    <dgm:cxn modelId="{44EAB478-F7F5-43F5-8190-8B48EB3B1A6B}" type="presOf" srcId="{3D5F61BC-C0E9-4957-8C07-AD64D515CB41}" destId="{E6B0FD6E-4E30-4AA4-B437-AD485A4CB165}" srcOrd="0" destOrd="0" presId="urn:microsoft.com/office/officeart/2018/2/layout/IconVerticalSolidList"/>
    <dgm:cxn modelId="{B1FE4388-DA81-487C-89FA-A62B5C078520}" type="presOf" srcId="{E020E244-4E51-464D-8318-A4E3CDA55190}" destId="{662947D7-3149-462A-877F-1EA4DB6BC725}" srcOrd="0" destOrd="0" presId="urn:microsoft.com/office/officeart/2018/2/layout/IconVerticalSolidList"/>
    <dgm:cxn modelId="{667A808C-96D4-4181-83C3-AE00D233A753}" type="presOf" srcId="{B45427D4-D730-43C2-8A25-5EA1DB940EF1}" destId="{DD993B78-401A-4872-AC08-5248AB6B97AE}" srcOrd="0" destOrd="0" presId="urn:microsoft.com/office/officeart/2018/2/layout/IconVerticalSolidList"/>
    <dgm:cxn modelId="{238E4D92-B3C5-4470-A94E-F8C26A8D9627}" type="presOf" srcId="{B3004406-298A-46E2-B05D-4540FF2F4C68}" destId="{7837FAA5-E30F-4C3E-A394-4E0A27B86DEC}" srcOrd="0" destOrd="0" presId="urn:microsoft.com/office/officeart/2018/2/layout/IconVerticalSolidList"/>
    <dgm:cxn modelId="{F5E7FE96-0094-47C0-A7D0-01A7D6EC3D56}" srcId="{B45427D4-D730-43C2-8A25-5EA1DB940EF1}" destId="{8ACC1BBB-F468-4AE5-9469-B3E5C53ABB2C}" srcOrd="2" destOrd="0" parTransId="{FE5F4080-1C0D-4E07-9AC7-8B57F0B502C9}" sibTransId="{E48C3AE1-2B1C-4B4F-B80D-E484C0671601}"/>
    <dgm:cxn modelId="{501D13CE-349F-4D4F-BBCB-9718E1DF6F0C}" type="presOf" srcId="{8ACC1BBB-F468-4AE5-9469-B3E5C53ABB2C}" destId="{40C24AEE-9AAE-49ED-8F6E-EBDF9D00005A}" srcOrd="0" destOrd="0" presId="urn:microsoft.com/office/officeart/2018/2/layout/IconVerticalSolidList"/>
    <dgm:cxn modelId="{3D6BFAD3-F903-4CA2-A9E0-983ED6AD51F8}" srcId="{B45427D4-D730-43C2-8A25-5EA1DB940EF1}" destId="{D35B9AE7-888A-4F41-8BDA-CBE7CFC7BF2C}" srcOrd="1" destOrd="0" parTransId="{AD2AEF98-DD9B-4D7C-B678-6A85844FE3D6}" sibTransId="{875E3C88-C30F-4D13-95F4-F1E57C4AF3EE}"/>
    <dgm:cxn modelId="{F6EB71F1-AA2A-4939-941D-8A5BAA2532F1}" srcId="{B45427D4-D730-43C2-8A25-5EA1DB940EF1}" destId="{1396CA58-EA13-4D1C-B2ED-FD7AB59546FF}" srcOrd="0" destOrd="0" parTransId="{423EEB14-560B-4954-9616-E4B621AED871}" sibTransId="{00B54C19-38E5-42EF-9FFF-044FFABB4867}"/>
    <dgm:cxn modelId="{9EF76B3F-532F-49E1-A554-A36684B2279B}" type="presParOf" srcId="{DD993B78-401A-4872-AC08-5248AB6B97AE}" destId="{C9D23CAB-33B3-4269-8A95-1A23E3DF89ED}" srcOrd="0" destOrd="0" presId="urn:microsoft.com/office/officeart/2018/2/layout/IconVerticalSolidList"/>
    <dgm:cxn modelId="{08BA885F-FBE5-4DFD-AF26-E03643C9DB78}" type="presParOf" srcId="{C9D23CAB-33B3-4269-8A95-1A23E3DF89ED}" destId="{58DB9371-B4C8-41B7-A0BE-EB9AAB773F72}" srcOrd="0" destOrd="0" presId="urn:microsoft.com/office/officeart/2018/2/layout/IconVerticalSolidList"/>
    <dgm:cxn modelId="{37E4A055-8DC2-4CA7-A733-E42DAF792011}" type="presParOf" srcId="{C9D23CAB-33B3-4269-8A95-1A23E3DF89ED}" destId="{ACBDF980-55F9-4AE5-A2CE-C8803C9C84A6}" srcOrd="1" destOrd="0" presId="urn:microsoft.com/office/officeart/2018/2/layout/IconVerticalSolidList"/>
    <dgm:cxn modelId="{6E93B9B2-F27F-4842-BB5E-A62066A1647C}" type="presParOf" srcId="{C9D23CAB-33B3-4269-8A95-1A23E3DF89ED}" destId="{DB27C937-4731-4170-96BF-49A9C00A3D8C}" srcOrd="2" destOrd="0" presId="urn:microsoft.com/office/officeart/2018/2/layout/IconVerticalSolidList"/>
    <dgm:cxn modelId="{315B1809-40E6-400B-A3BA-F2EB3400D930}" type="presParOf" srcId="{C9D23CAB-33B3-4269-8A95-1A23E3DF89ED}" destId="{4F175F39-388F-4AB1-B679-AE3F9D0F9E30}" srcOrd="3" destOrd="0" presId="urn:microsoft.com/office/officeart/2018/2/layout/IconVerticalSolidList"/>
    <dgm:cxn modelId="{F56F6AA4-8BE9-47A1-8B70-42A57F5303A2}" type="presParOf" srcId="{DD993B78-401A-4872-AC08-5248AB6B97AE}" destId="{93C46D91-B3D6-4DF1-95C6-E02696F61B11}" srcOrd="1" destOrd="0" presId="urn:microsoft.com/office/officeart/2018/2/layout/IconVerticalSolidList"/>
    <dgm:cxn modelId="{22FB4498-52AD-49DC-B05C-DF0143AF0552}" type="presParOf" srcId="{DD993B78-401A-4872-AC08-5248AB6B97AE}" destId="{6C36600E-205C-4963-84F1-3CBD144A3460}" srcOrd="2" destOrd="0" presId="urn:microsoft.com/office/officeart/2018/2/layout/IconVerticalSolidList"/>
    <dgm:cxn modelId="{6AD15DAD-066C-4EA6-81CF-60C92CBAD521}" type="presParOf" srcId="{6C36600E-205C-4963-84F1-3CBD144A3460}" destId="{99AAA912-7D92-4355-8DE9-39366CBEFB24}" srcOrd="0" destOrd="0" presId="urn:microsoft.com/office/officeart/2018/2/layout/IconVerticalSolidList"/>
    <dgm:cxn modelId="{7B208359-5E60-4F9A-A138-F94539A9BBFF}" type="presParOf" srcId="{6C36600E-205C-4963-84F1-3CBD144A3460}" destId="{E8C348BD-E0A7-481B-949C-5E28D0591E4D}" srcOrd="1" destOrd="0" presId="urn:microsoft.com/office/officeart/2018/2/layout/IconVerticalSolidList"/>
    <dgm:cxn modelId="{EB294930-896C-4E1D-A741-87DE13311EAA}" type="presParOf" srcId="{6C36600E-205C-4963-84F1-3CBD144A3460}" destId="{8CF413F2-CD9F-4624-8CBA-747ABF73E1E8}" srcOrd="2" destOrd="0" presId="urn:microsoft.com/office/officeart/2018/2/layout/IconVerticalSolidList"/>
    <dgm:cxn modelId="{450A64FD-83D1-4746-8DE5-C2FE8498C457}" type="presParOf" srcId="{6C36600E-205C-4963-84F1-3CBD144A3460}" destId="{E6F551B3-C331-4C93-BAD6-06C95F01E5C8}" srcOrd="3" destOrd="0" presId="urn:microsoft.com/office/officeart/2018/2/layout/IconVerticalSolidList"/>
    <dgm:cxn modelId="{6C0BD750-BAA7-47D9-A366-08E4BED70986}" type="presParOf" srcId="{DD993B78-401A-4872-AC08-5248AB6B97AE}" destId="{B5306D45-50A1-404C-A994-5CFDED0637B8}" srcOrd="3" destOrd="0" presId="urn:microsoft.com/office/officeart/2018/2/layout/IconVerticalSolidList"/>
    <dgm:cxn modelId="{B6BD278D-58DB-4667-BC03-3361851D8851}" type="presParOf" srcId="{DD993B78-401A-4872-AC08-5248AB6B97AE}" destId="{242A5878-AA2B-4218-A2A0-42628E092D43}" srcOrd="4" destOrd="0" presId="urn:microsoft.com/office/officeart/2018/2/layout/IconVerticalSolidList"/>
    <dgm:cxn modelId="{5B4DB5C8-4DE3-4029-9D8A-B6DAF5A4DFA5}" type="presParOf" srcId="{242A5878-AA2B-4218-A2A0-42628E092D43}" destId="{79D8DF97-E332-40AF-B783-2FFFEC288485}" srcOrd="0" destOrd="0" presId="urn:microsoft.com/office/officeart/2018/2/layout/IconVerticalSolidList"/>
    <dgm:cxn modelId="{744E0EB0-14CD-4E3C-85A5-2F2399B233CD}" type="presParOf" srcId="{242A5878-AA2B-4218-A2A0-42628E092D43}" destId="{3E4A3F1F-B426-44CF-AC39-8D2A0658D0D5}" srcOrd="1" destOrd="0" presId="urn:microsoft.com/office/officeart/2018/2/layout/IconVerticalSolidList"/>
    <dgm:cxn modelId="{D1C431B4-3194-412E-9F14-06CBF4148DD5}" type="presParOf" srcId="{242A5878-AA2B-4218-A2A0-42628E092D43}" destId="{38B46E77-5F3F-4652-ADBC-35E93A0C1DDC}" srcOrd="2" destOrd="0" presId="urn:microsoft.com/office/officeart/2018/2/layout/IconVerticalSolidList"/>
    <dgm:cxn modelId="{7C3E0751-AC6E-41EE-A2C6-660ED7375C89}" type="presParOf" srcId="{242A5878-AA2B-4218-A2A0-42628E092D43}" destId="{40C24AEE-9AAE-49ED-8F6E-EBDF9D00005A}" srcOrd="3" destOrd="0" presId="urn:microsoft.com/office/officeart/2018/2/layout/IconVerticalSolidList"/>
    <dgm:cxn modelId="{3A812480-79E8-490F-A53B-F6295CED992B}" type="presParOf" srcId="{DD993B78-401A-4872-AC08-5248AB6B97AE}" destId="{023EEA37-F437-4E50-B461-EAD04583C9EF}" srcOrd="5" destOrd="0" presId="urn:microsoft.com/office/officeart/2018/2/layout/IconVerticalSolidList"/>
    <dgm:cxn modelId="{12227C8F-CA1F-4B3A-811C-06747EC970FB}" type="presParOf" srcId="{DD993B78-401A-4872-AC08-5248AB6B97AE}" destId="{7B54B088-119B-4CCB-A49F-0CBB2A5C30F8}" srcOrd="6" destOrd="0" presId="urn:microsoft.com/office/officeart/2018/2/layout/IconVerticalSolidList"/>
    <dgm:cxn modelId="{FDA9A2DE-81E0-44B9-9261-E5EE68746CDF}" type="presParOf" srcId="{7B54B088-119B-4CCB-A49F-0CBB2A5C30F8}" destId="{CF01BCAE-1A8D-4E39-BEBD-B625B4DA87E9}" srcOrd="0" destOrd="0" presId="urn:microsoft.com/office/officeart/2018/2/layout/IconVerticalSolidList"/>
    <dgm:cxn modelId="{E7B49B30-1172-412E-A703-68C0253C0AA8}" type="presParOf" srcId="{7B54B088-119B-4CCB-A49F-0CBB2A5C30F8}" destId="{66F29EBC-2C5D-450E-88E4-181138E81E33}" srcOrd="1" destOrd="0" presId="urn:microsoft.com/office/officeart/2018/2/layout/IconVerticalSolidList"/>
    <dgm:cxn modelId="{E3A34A20-449F-4E69-A49E-397C1C8E0D33}" type="presParOf" srcId="{7B54B088-119B-4CCB-A49F-0CBB2A5C30F8}" destId="{6E42FCD2-C2FC-4749-9C77-55DF44251A4B}" srcOrd="2" destOrd="0" presId="urn:microsoft.com/office/officeart/2018/2/layout/IconVerticalSolidList"/>
    <dgm:cxn modelId="{A5B12061-7363-4820-AC0B-786D1F088F51}" type="presParOf" srcId="{7B54B088-119B-4CCB-A49F-0CBB2A5C30F8}" destId="{662947D7-3149-462A-877F-1EA4DB6BC725}" srcOrd="3" destOrd="0" presId="urn:microsoft.com/office/officeart/2018/2/layout/IconVerticalSolidList"/>
    <dgm:cxn modelId="{1E507F36-20E5-483E-8437-8B0A66DDBFDD}" type="presParOf" srcId="{DD993B78-401A-4872-AC08-5248AB6B97AE}" destId="{5320E347-24C3-4862-AE20-516C1A96D411}" srcOrd="7" destOrd="0" presId="urn:microsoft.com/office/officeart/2018/2/layout/IconVerticalSolidList"/>
    <dgm:cxn modelId="{E870C675-8EB7-424D-BE5B-9E1E1FAD69C7}" type="presParOf" srcId="{DD993B78-401A-4872-AC08-5248AB6B97AE}" destId="{D36991BB-B0CC-4D89-8127-9FF3A976204B}" srcOrd="8" destOrd="0" presId="urn:microsoft.com/office/officeart/2018/2/layout/IconVerticalSolidList"/>
    <dgm:cxn modelId="{18F804DF-5736-4696-8753-6B7F3F7B0C7B}" type="presParOf" srcId="{D36991BB-B0CC-4D89-8127-9FF3A976204B}" destId="{C1E44D64-12A1-4CD4-9A9A-30EE9F2A3E17}" srcOrd="0" destOrd="0" presId="urn:microsoft.com/office/officeart/2018/2/layout/IconVerticalSolidList"/>
    <dgm:cxn modelId="{4744F0C3-A0A1-48DA-BBB9-370517C7E347}" type="presParOf" srcId="{D36991BB-B0CC-4D89-8127-9FF3A976204B}" destId="{C0BF27F1-EFF6-4803-AEC3-AD6FAE3EC8B7}" srcOrd="1" destOrd="0" presId="urn:microsoft.com/office/officeart/2018/2/layout/IconVerticalSolidList"/>
    <dgm:cxn modelId="{D973060E-3CEA-4CE7-A8C5-90E67F4CBDF5}" type="presParOf" srcId="{D36991BB-B0CC-4D89-8127-9FF3A976204B}" destId="{A7B37978-C906-49CB-ACAD-878B3F180FF9}" srcOrd="2" destOrd="0" presId="urn:microsoft.com/office/officeart/2018/2/layout/IconVerticalSolidList"/>
    <dgm:cxn modelId="{652CF576-FB29-464D-A7B1-C3F9E5D4C460}" type="presParOf" srcId="{D36991BB-B0CC-4D89-8127-9FF3A976204B}" destId="{98C59C6E-3AE1-4D7E-9946-EF4045F41A22}" srcOrd="3" destOrd="0" presId="urn:microsoft.com/office/officeart/2018/2/layout/IconVerticalSolidList"/>
    <dgm:cxn modelId="{A47DAE79-CE55-434B-BCDD-3FF652DA9893}" type="presParOf" srcId="{DD993B78-401A-4872-AC08-5248AB6B97AE}" destId="{2F850D00-CA2D-4393-B630-B475CA5A32BC}" srcOrd="9" destOrd="0" presId="urn:microsoft.com/office/officeart/2018/2/layout/IconVerticalSolidList"/>
    <dgm:cxn modelId="{0140A878-AE70-4CFC-9870-8891C05DAF21}" type="presParOf" srcId="{DD993B78-401A-4872-AC08-5248AB6B97AE}" destId="{6A05962F-A77A-421C-AE85-755B3FCEC661}" srcOrd="10" destOrd="0" presId="urn:microsoft.com/office/officeart/2018/2/layout/IconVerticalSolidList"/>
    <dgm:cxn modelId="{AE211B2B-AC63-4820-9E8A-1FF2EF9719A4}" type="presParOf" srcId="{6A05962F-A77A-421C-AE85-755B3FCEC661}" destId="{3A3EC1AA-FC80-479A-9766-B9A6A1719DA8}" srcOrd="0" destOrd="0" presId="urn:microsoft.com/office/officeart/2018/2/layout/IconVerticalSolidList"/>
    <dgm:cxn modelId="{AB3C58A7-5B40-493B-973B-77E39EDE44A4}" type="presParOf" srcId="{6A05962F-A77A-421C-AE85-755B3FCEC661}" destId="{2129AB12-857A-47B5-8101-35531E569D4D}" srcOrd="1" destOrd="0" presId="urn:microsoft.com/office/officeart/2018/2/layout/IconVerticalSolidList"/>
    <dgm:cxn modelId="{DB392797-FAD7-40B0-95A6-606E54D79A66}" type="presParOf" srcId="{6A05962F-A77A-421C-AE85-755B3FCEC661}" destId="{8E39FC80-F2EA-443C-AE96-F8BCD4495697}" srcOrd="2" destOrd="0" presId="urn:microsoft.com/office/officeart/2018/2/layout/IconVerticalSolidList"/>
    <dgm:cxn modelId="{D585130F-1B80-482A-BF81-30C5BE1566BE}" type="presParOf" srcId="{6A05962F-A77A-421C-AE85-755B3FCEC661}" destId="{E6B0FD6E-4E30-4AA4-B437-AD485A4CB165}" srcOrd="3" destOrd="0" presId="urn:microsoft.com/office/officeart/2018/2/layout/IconVerticalSolidList"/>
    <dgm:cxn modelId="{F872C43D-89CF-447E-AF16-5D0A79F7169C}" type="presParOf" srcId="{DD993B78-401A-4872-AC08-5248AB6B97AE}" destId="{943260B3-CF18-4E78-BFBE-F206C194E9CB}" srcOrd="11" destOrd="0" presId="urn:microsoft.com/office/officeart/2018/2/layout/IconVerticalSolidList"/>
    <dgm:cxn modelId="{D29CDEB5-AD17-46EA-B74F-333DFAFBB6FB}" type="presParOf" srcId="{DD993B78-401A-4872-AC08-5248AB6B97AE}" destId="{9510AC61-D457-44E4-A9D5-51B8D0ADD5D9}" srcOrd="12" destOrd="0" presId="urn:microsoft.com/office/officeart/2018/2/layout/IconVerticalSolidList"/>
    <dgm:cxn modelId="{FA48732C-1104-4CCF-A421-AD648FC862ED}" type="presParOf" srcId="{9510AC61-D457-44E4-A9D5-51B8D0ADD5D9}" destId="{DE374C09-D80C-4FED-835A-6D19711BE21E}" srcOrd="0" destOrd="0" presId="urn:microsoft.com/office/officeart/2018/2/layout/IconVerticalSolidList"/>
    <dgm:cxn modelId="{23E1A351-BBB1-4507-8A23-CE43CC9C97A2}" type="presParOf" srcId="{9510AC61-D457-44E4-A9D5-51B8D0ADD5D9}" destId="{79743AFC-15E2-4D25-8154-43B5BCAF8519}" srcOrd="1" destOrd="0" presId="urn:microsoft.com/office/officeart/2018/2/layout/IconVerticalSolidList"/>
    <dgm:cxn modelId="{9D237231-70EC-4DB8-BF7C-58FECD224C87}" type="presParOf" srcId="{9510AC61-D457-44E4-A9D5-51B8D0ADD5D9}" destId="{6B145E4E-EFBA-4DCA-98E9-0CA5A73585CC}" srcOrd="2" destOrd="0" presId="urn:microsoft.com/office/officeart/2018/2/layout/IconVerticalSolidList"/>
    <dgm:cxn modelId="{985AE919-CE33-42CE-BF34-39F423752E9E}" type="presParOf" srcId="{9510AC61-D457-44E4-A9D5-51B8D0ADD5D9}" destId="{7837FAA5-E30F-4C3E-A394-4E0A27B86DE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DE8B03-51FC-4904-9C6D-49DED8C1C46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7E8BFE9-439D-406A-97C0-F8FF72548D51}">
      <dgm:prSet/>
      <dgm:spPr/>
      <dgm:t>
        <a:bodyPr/>
        <a:lstStyle/>
        <a:p>
          <a:r>
            <a:rPr lang="en-US" dirty="0"/>
            <a:t>Category 1: Literally Homeless</a:t>
          </a:r>
        </a:p>
      </dgm:t>
    </dgm:pt>
    <dgm:pt modelId="{F8186928-C0A4-46BF-AE2B-9B0751856FEF}" type="parTrans" cxnId="{542FB4C1-1192-49FF-962E-C9417A472689}">
      <dgm:prSet/>
      <dgm:spPr/>
      <dgm:t>
        <a:bodyPr/>
        <a:lstStyle/>
        <a:p>
          <a:endParaRPr lang="en-US"/>
        </a:p>
      </dgm:t>
    </dgm:pt>
    <dgm:pt modelId="{48137F8E-07AE-4CCD-B739-435DA94AFDDB}" type="sibTrans" cxnId="{542FB4C1-1192-49FF-962E-C9417A472689}">
      <dgm:prSet/>
      <dgm:spPr/>
      <dgm:t>
        <a:bodyPr/>
        <a:lstStyle/>
        <a:p>
          <a:endParaRPr lang="en-US"/>
        </a:p>
      </dgm:t>
    </dgm:pt>
    <dgm:pt modelId="{AD47111D-2E52-44B6-87D8-DB947027F75D}">
      <dgm:prSet/>
      <dgm:spPr/>
      <dgm:t>
        <a:bodyPr/>
        <a:lstStyle/>
        <a:p>
          <a:r>
            <a:rPr lang="en-US" dirty="0"/>
            <a:t>Category 2: Imminent Risk of Homelessness</a:t>
          </a:r>
        </a:p>
      </dgm:t>
    </dgm:pt>
    <dgm:pt modelId="{E72A5BB4-0E1D-4573-86AD-ACDC560F980C}" type="parTrans" cxnId="{76551711-9A70-4BCE-A951-AB93AC49CC38}">
      <dgm:prSet/>
      <dgm:spPr/>
      <dgm:t>
        <a:bodyPr/>
        <a:lstStyle/>
        <a:p>
          <a:endParaRPr lang="en-US"/>
        </a:p>
      </dgm:t>
    </dgm:pt>
    <dgm:pt modelId="{3739D8BB-2048-45B3-9628-9181DA0E27D8}" type="sibTrans" cxnId="{76551711-9A70-4BCE-A951-AB93AC49CC38}">
      <dgm:prSet/>
      <dgm:spPr/>
      <dgm:t>
        <a:bodyPr/>
        <a:lstStyle/>
        <a:p>
          <a:endParaRPr lang="en-US"/>
        </a:p>
      </dgm:t>
    </dgm:pt>
    <dgm:pt modelId="{40A4A396-DB82-459C-BE1E-E5464F0A45E5}">
      <dgm:prSet/>
      <dgm:spPr/>
      <dgm:t>
        <a:bodyPr/>
        <a:lstStyle/>
        <a:p>
          <a:r>
            <a:rPr lang="en-US"/>
            <a:t>Category 3: Homeless Under Other Federal Statutes</a:t>
          </a:r>
        </a:p>
      </dgm:t>
    </dgm:pt>
    <dgm:pt modelId="{2F2E6645-7D8F-4720-98F4-BE1E39D7D8D3}" type="parTrans" cxnId="{97D96624-6E02-48F9-86B2-050334B8D6F0}">
      <dgm:prSet/>
      <dgm:spPr/>
      <dgm:t>
        <a:bodyPr/>
        <a:lstStyle/>
        <a:p>
          <a:endParaRPr lang="en-US"/>
        </a:p>
      </dgm:t>
    </dgm:pt>
    <dgm:pt modelId="{B095C800-4505-4D79-8943-BE328075A2F7}" type="sibTrans" cxnId="{97D96624-6E02-48F9-86B2-050334B8D6F0}">
      <dgm:prSet/>
      <dgm:spPr/>
      <dgm:t>
        <a:bodyPr/>
        <a:lstStyle/>
        <a:p>
          <a:endParaRPr lang="en-US"/>
        </a:p>
      </dgm:t>
    </dgm:pt>
    <dgm:pt modelId="{E6EDE148-6BD6-46AD-9382-08216FE06F74}">
      <dgm:prSet/>
      <dgm:spPr/>
      <dgm:t>
        <a:bodyPr/>
        <a:lstStyle/>
        <a:p>
          <a:r>
            <a:rPr lang="en-US"/>
            <a:t>Category 4: Fleeing/Attempting to Flee Domestic Violence</a:t>
          </a:r>
        </a:p>
      </dgm:t>
    </dgm:pt>
    <dgm:pt modelId="{FBE832E3-4126-48EF-89A4-D9741F34140B}" type="parTrans" cxnId="{2C926146-5248-426A-B9D9-21869DEF86E2}">
      <dgm:prSet/>
      <dgm:spPr/>
      <dgm:t>
        <a:bodyPr/>
        <a:lstStyle/>
        <a:p>
          <a:endParaRPr lang="en-US"/>
        </a:p>
      </dgm:t>
    </dgm:pt>
    <dgm:pt modelId="{3B9F279A-1A9B-4660-9284-3A41D839885A}" type="sibTrans" cxnId="{2C926146-5248-426A-B9D9-21869DEF86E2}">
      <dgm:prSet/>
      <dgm:spPr/>
      <dgm:t>
        <a:bodyPr/>
        <a:lstStyle/>
        <a:p>
          <a:endParaRPr lang="en-US"/>
        </a:p>
      </dgm:t>
    </dgm:pt>
    <dgm:pt modelId="{35395AF5-D367-469B-A86E-8B1B4DEFCCD9}" type="pres">
      <dgm:prSet presAssocID="{20DE8B03-51FC-4904-9C6D-49DED8C1C46A}" presName="linear" presStyleCnt="0">
        <dgm:presLayoutVars>
          <dgm:animLvl val="lvl"/>
          <dgm:resizeHandles val="exact"/>
        </dgm:presLayoutVars>
      </dgm:prSet>
      <dgm:spPr/>
    </dgm:pt>
    <dgm:pt modelId="{BCD11CDC-0516-424B-BB1C-44BFB02A6CEF}" type="pres">
      <dgm:prSet presAssocID="{77E8BFE9-439D-406A-97C0-F8FF72548D51}" presName="parentText" presStyleLbl="node1" presStyleIdx="0" presStyleCnt="4">
        <dgm:presLayoutVars>
          <dgm:chMax val="0"/>
          <dgm:bulletEnabled val="1"/>
        </dgm:presLayoutVars>
      </dgm:prSet>
      <dgm:spPr/>
    </dgm:pt>
    <dgm:pt modelId="{D69F431B-F763-4D66-928E-646703F3A060}" type="pres">
      <dgm:prSet presAssocID="{48137F8E-07AE-4CCD-B739-435DA94AFDDB}" presName="spacer" presStyleCnt="0"/>
      <dgm:spPr/>
    </dgm:pt>
    <dgm:pt modelId="{DAD27256-FE61-41A6-92BA-EC0E4BBC1565}" type="pres">
      <dgm:prSet presAssocID="{AD47111D-2E52-44B6-87D8-DB947027F75D}" presName="parentText" presStyleLbl="node1" presStyleIdx="1" presStyleCnt="4">
        <dgm:presLayoutVars>
          <dgm:chMax val="0"/>
          <dgm:bulletEnabled val="1"/>
        </dgm:presLayoutVars>
      </dgm:prSet>
      <dgm:spPr/>
    </dgm:pt>
    <dgm:pt modelId="{42725D91-6C6F-422F-8E8D-C56AA5B7F60E}" type="pres">
      <dgm:prSet presAssocID="{3739D8BB-2048-45B3-9628-9181DA0E27D8}" presName="spacer" presStyleCnt="0"/>
      <dgm:spPr/>
    </dgm:pt>
    <dgm:pt modelId="{C38CABDE-9B29-4843-86CF-50DACA42CEFA}" type="pres">
      <dgm:prSet presAssocID="{40A4A396-DB82-459C-BE1E-E5464F0A45E5}" presName="parentText" presStyleLbl="node1" presStyleIdx="2" presStyleCnt="4">
        <dgm:presLayoutVars>
          <dgm:chMax val="0"/>
          <dgm:bulletEnabled val="1"/>
        </dgm:presLayoutVars>
      </dgm:prSet>
      <dgm:spPr/>
    </dgm:pt>
    <dgm:pt modelId="{4B108383-7E3F-4F4A-A77B-B7C341202A93}" type="pres">
      <dgm:prSet presAssocID="{B095C800-4505-4D79-8943-BE328075A2F7}" presName="spacer" presStyleCnt="0"/>
      <dgm:spPr/>
    </dgm:pt>
    <dgm:pt modelId="{4DDECD29-1238-4121-BD72-983BB411D6AA}" type="pres">
      <dgm:prSet presAssocID="{E6EDE148-6BD6-46AD-9382-08216FE06F74}" presName="parentText" presStyleLbl="node1" presStyleIdx="3" presStyleCnt="4">
        <dgm:presLayoutVars>
          <dgm:chMax val="0"/>
          <dgm:bulletEnabled val="1"/>
        </dgm:presLayoutVars>
      </dgm:prSet>
      <dgm:spPr/>
    </dgm:pt>
  </dgm:ptLst>
  <dgm:cxnLst>
    <dgm:cxn modelId="{76551711-9A70-4BCE-A951-AB93AC49CC38}" srcId="{20DE8B03-51FC-4904-9C6D-49DED8C1C46A}" destId="{AD47111D-2E52-44B6-87D8-DB947027F75D}" srcOrd="1" destOrd="0" parTransId="{E72A5BB4-0E1D-4573-86AD-ACDC560F980C}" sibTransId="{3739D8BB-2048-45B3-9628-9181DA0E27D8}"/>
    <dgm:cxn modelId="{43A07F1E-23D2-402C-A5CB-8085FA259F49}" type="presOf" srcId="{AD47111D-2E52-44B6-87D8-DB947027F75D}" destId="{DAD27256-FE61-41A6-92BA-EC0E4BBC1565}" srcOrd="0" destOrd="0" presId="urn:microsoft.com/office/officeart/2005/8/layout/vList2"/>
    <dgm:cxn modelId="{97D96624-6E02-48F9-86B2-050334B8D6F0}" srcId="{20DE8B03-51FC-4904-9C6D-49DED8C1C46A}" destId="{40A4A396-DB82-459C-BE1E-E5464F0A45E5}" srcOrd="2" destOrd="0" parTransId="{2F2E6645-7D8F-4720-98F4-BE1E39D7D8D3}" sibTransId="{B095C800-4505-4D79-8943-BE328075A2F7}"/>
    <dgm:cxn modelId="{8AC88465-2505-403C-880F-35671A5C4EE8}" type="presOf" srcId="{40A4A396-DB82-459C-BE1E-E5464F0A45E5}" destId="{C38CABDE-9B29-4843-86CF-50DACA42CEFA}" srcOrd="0" destOrd="0" presId="urn:microsoft.com/office/officeart/2005/8/layout/vList2"/>
    <dgm:cxn modelId="{2C926146-5248-426A-B9D9-21869DEF86E2}" srcId="{20DE8B03-51FC-4904-9C6D-49DED8C1C46A}" destId="{E6EDE148-6BD6-46AD-9382-08216FE06F74}" srcOrd="3" destOrd="0" parTransId="{FBE832E3-4126-48EF-89A4-D9741F34140B}" sibTransId="{3B9F279A-1A9B-4660-9284-3A41D839885A}"/>
    <dgm:cxn modelId="{F62F7189-80D5-4729-BB4B-561C5E65282F}" type="presOf" srcId="{77E8BFE9-439D-406A-97C0-F8FF72548D51}" destId="{BCD11CDC-0516-424B-BB1C-44BFB02A6CEF}" srcOrd="0" destOrd="0" presId="urn:microsoft.com/office/officeart/2005/8/layout/vList2"/>
    <dgm:cxn modelId="{43297C9E-3C8D-4ACC-86DB-55E228F3B967}" type="presOf" srcId="{E6EDE148-6BD6-46AD-9382-08216FE06F74}" destId="{4DDECD29-1238-4121-BD72-983BB411D6AA}" srcOrd="0" destOrd="0" presId="urn:microsoft.com/office/officeart/2005/8/layout/vList2"/>
    <dgm:cxn modelId="{ADA4E7C0-7BA1-4B07-BD81-FFE09AAB6D0B}" type="presOf" srcId="{20DE8B03-51FC-4904-9C6D-49DED8C1C46A}" destId="{35395AF5-D367-469B-A86E-8B1B4DEFCCD9}" srcOrd="0" destOrd="0" presId="urn:microsoft.com/office/officeart/2005/8/layout/vList2"/>
    <dgm:cxn modelId="{542FB4C1-1192-49FF-962E-C9417A472689}" srcId="{20DE8B03-51FC-4904-9C6D-49DED8C1C46A}" destId="{77E8BFE9-439D-406A-97C0-F8FF72548D51}" srcOrd="0" destOrd="0" parTransId="{F8186928-C0A4-46BF-AE2B-9B0751856FEF}" sibTransId="{48137F8E-07AE-4CCD-B739-435DA94AFDDB}"/>
    <dgm:cxn modelId="{7F0AFC61-142F-4EFA-AA1B-96E760B9B912}" type="presParOf" srcId="{35395AF5-D367-469B-A86E-8B1B4DEFCCD9}" destId="{BCD11CDC-0516-424B-BB1C-44BFB02A6CEF}" srcOrd="0" destOrd="0" presId="urn:microsoft.com/office/officeart/2005/8/layout/vList2"/>
    <dgm:cxn modelId="{38B30930-5CFC-437C-9E00-D519FCD83D56}" type="presParOf" srcId="{35395AF5-D367-469B-A86E-8B1B4DEFCCD9}" destId="{D69F431B-F763-4D66-928E-646703F3A060}" srcOrd="1" destOrd="0" presId="urn:microsoft.com/office/officeart/2005/8/layout/vList2"/>
    <dgm:cxn modelId="{B3417C93-83C6-4424-BD35-D2915497DA72}" type="presParOf" srcId="{35395AF5-D367-469B-A86E-8B1B4DEFCCD9}" destId="{DAD27256-FE61-41A6-92BA-EC0E4BBC1565}" srcOrd="2" destOrd="0" presId="urn:microsoft.com/office/officeart/2005/8/layout/vList2"/>
    <dgm:cxn modelId="{D7F76183-BBD7-42DD-A3B5-D283B4C46940}" type="presParOf" srcId="{35395AF5-D367-469B-A86E-8B1B4DEFCCD9}" destId="{42725D91-6C6F-422F-8E8D-C56AA5B7F60E}" srcOrd="3" destOrd="0" presId="urn:microsoft.com/office/officeart/2005/8/layout/vList2"/>
    <dgm:cxn modelId="{30319163-7A33-4D22-8952-3E0279C84807}" type="presParOf" srcId="{35395AF5-D367-469B-A86E-8B1B4DEFCCD9}" destId="{C38CABDE-9B29-4843-86CF-50DACA42CEFA}" srcOrd="4" destOrd="0" presId="urn:microsoft.com/office/officeart/2005/8/layout/vList2"/>
    <dgm:cxn modelId="{E6CD1246-49EB-4A8D-9284-2A049457B570}" type="presParOf" srcId="{35395AF5-D367-469B-A86E-8B1B4DEFCCD9}" destId="{4B108383-7E3F-4F4A-A77B-B7C341202A93}" srcOrd="5" destOrd="0" presId="urn:microsoft.com/office/officeart/2005/8/layout/vList2"/>
    <dgm:cxn modelId="{143A35DE-B52A-4A37-BB5E-4F23AF4FB782}" type="presParOf" srcId="{35395AF5-D367-469B-A86E-8B1B4DEFCCD9}" destId="{4DDECD29-1238-4121-BD72-983BB411D6A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E785AA-699D-4637-81A1-A87A43DF9655}"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5BBC214E-2AF2-4A9C-8FD9-7C7EC352C2B8}">
      <dgm:prSet phldrT="[Text]" custT="1"/>
      <dgm:spPr>
        <a:ln>
          <a:solidFill>
            <a:schemeClr val="tx1"/>
          </a:solidFill>
        </a:ln>
      </dgm:spPr>
      <dgm:t>
        <a:bodyPr/>
        <a:lstStyle/>
        <a:p>
          <a:r>
            <a:rPr lang="en-US" sz="2200" b="1" dirty="0"/>
            <a:t>HUD Allocations CDBG and ESG</a:t>
          </a:r>
          <a:endParaRPr lang="en-US" sz="1800" b="1" dirty="0"/>
        </a:p>
      </dgm:t>
    </dgm:pt>
    <dgm:pt modelId="{1B611E4D-49B9-4CD0-BF5A-4745009472E9}" type="parTrans" cxnId="{0AA7B897-7E91-49D7-BA6D-10885E1A60E8}">
      <dgm:prSet/>
      <dgm:spPr/>
      <dgm:t>
        <a:bodyPr/>
        <a:lstStyle/>
        <a:p>
          <a:endParaRPr lang="en-US"/>
        </a:p>
      </dgm:t>
    </dgm:pt>
    <dgm:pt modelId="{620DE1A2-3817-44D2-989D-8D8C2ABFB2EF}" type="sibTrans" cxnId="{0AA7B897-7E91-49D7-BA6D-10885E1A60E8}">
      <dgm:prSet/>
      <dgm:spPr/>
      <dgm:t>
        <a:bodyPr/>
        <a:lstStyle/>
        <a:p>
          <a:endParaRPr lang="en-US"/>
        </a:p>
      </dgm:t>
    </dgm:pt>
    <dgm:pt modelId="{20FBE541-553E-4A92-B926-76568BFE59F3}">
      <dgm:prSet phldrT="[Text]" custT="1"/>
      <dgm:spPr>
        <a:solidFill>
          <a:schemeClr val="accent1"/>
        </a:solidFill>
        <a:ln>
          <a:solidFill>
            <a:schemeClr val="tx1"/>
          </a:solidFill>
        </a:ln>
      </dgm:spPr>
      <dgm:t>
        <a:bodyPr/>
        <a:lstStyle/>
        <a:p>
          <a:r>
            <a:rPr lang="en-US" sz="1800" b="1" dirty="0">
              <a:solidFill>
                <a:schemeClr val="accent4">
                  <a:lumMod val="60000"/>
                  <a:lumOff val="40000"/>
                </a:schemeClr>
              </a:solidFill>
            </a:rPr>
            <a:t>Timeline (ONGOING)</a:t>
          </a:r>
        </a:p>
      </dgm:t>
    </dgm:pt>
    <dgm:pt modelId="{F46F3E37-E59A-49BE-880C-6D78EDB07292}" type="parTrans" cxnId="{9254AE78-7439-432A-A3DB-37BB0721F53E}">
      <dgm:prSet/>
      <dgm:spPr/>
      <dgm:t>
        <a:bodyPr/>
        <a:lstStyle/>
        <a:p>
          <a:endParaRPr lang="en-US"/>
        </a:p>
      </dgm:t>
    </dgm:pt>
    <dgm:pt modelId="{A27D25DE-EEB8-4DFA-84E0-245348504E85}" type="sibTrans" cxnId="{9254AE78-7439-432A-A3DB-37BB0721F53E}">
      <dgm:prSet/>
      <dgm:spPr/>
      <dgm:t>
        <a:bodyPr/>
        <a:lstStyle/>
        <a:p>
          <a:endParaRPr lang="en-US"/>
        </a:p>
      </dgm:t>
    </dgm:pt>
    <dgm:pt modelId="{CAD063C8-5F30-4A6A-85DD-85D152FD0DA2}">
      <dgm:prSet phldrT="[Text]" custT="1"/>
      <dgm:spPr>
        <a:solidFill>
          <a:schemeClr val="accent1"/>
        </a:solidFill>
        <a:ln>
          <a:solidFill>
            <a:schemeClr val="tx1"/>
          </a:solidFill>
        </a:ln>
      </dgm:spPr>
      <dgm:t>
        <a:bodyPr/>
        <a:lstStyle/>
        <a:p>
          <a:r>
            <a:rPr lang="en-US" sz="1800" b="1" dirty="0">
              <a:solidFill>
                <a:schemeClr val="accent4">
                  <a:lumMod val="60000"/>
                  <a:lumOff val="40000"/>
                </a:schemeClr>
              </a:solidFill>
            </a:rPr>
            <a:t>ESG Overview</a:t>
          </a:r>
        </a:p>
      </dgm:t>
    </dgm:pt>
    <dgm:pt modelId="{125D1DBC-287D-4C13-9754-A4EF83577D65}" type="parTrans" cxnId="{5BA2218F-CCB3-458F-ACFF-8B054B0579F6}">
      <dgm:prSet/>
      <dgm:spPr/>
      <dgm:t>
        <a:bodyPr/>
        <a:lstStyle/>
        <a:p>
          <a:endParaRPr lang="en-US"/>
        </a:p>
      </dgm:t>
    </dgm:pt>
    <dgm:pt modelId="{5C726CB4-006D-4E36-B97E-191073F5555D}" type="sibTrans" cxnId="{5BA2218F-CCB3-458F-ACFF-8B054B0579F6}">
      <dgm:prSet/>
      <dgm:spPr/>
      <dgm:t>
        <a:bodyPr/>
        <a:lstStyle/>
        <a:p>
          <a:endParaRPr lang="en-US"/>
        </a:p>
      </dgm:t>
    </dgm:pt>
    <dgm:pt modelId="{75CD7AFD-5312-4C7B-A768-8428CE9356C0}">
      <dgm:prSet phldrT="[Text]" custT="1"/>
      <dgm:spPr>
        <a:solidFill>
          <a:srgbClr val="FFC000"/>
        </a:solidFill>
        <a:ln>
          <a:solidFill>
            <a:schemeClr val="tx1"/>
          </a:solidFill>
        </a:ln>
      </dgm:spPr>
      <dgm:t>
        <a:bodyPr/>
        <a:lstStyle/>
        <a:p>
          <a:r>
            <a:rPr lang="en-US" sz="1800" b="1" dirty="0">
              <a:solidFill>
                <a:schemeClr val="tx1"/>
              </a:solidFill>
            </a:rPr>
            <a:t>Proposals</a:t>
          </a:r>
          <a:r>
            <a:rPr lang="en-US" sz="1300" dirty="0">
              <a:solidFill>
                <a:schemeClr val="tx1"/>
              </a:solidFill>
            </a:rPr>
            <a:t> </a:t>
          </a:r>
        </a:p>
      </dgm:t>
    </dgm:pt>
    <dgm:pt modelId="{E09018F4-6B66-41C3-9F8F-AC00AAA8070A}" type="parTrans" cxnId="{047B18E6-5856-49E6-A859-3CAE7E93909F}">
      <dgm:prSet/>
      <dgm:spPr/>
      <dgm:t>
        <a:bodyPr/>
        <a:lstStyle/>
        <a:p>
          <a:endParaRPr lang="en-US"/>
        </a:p>
      </dgm:t>
    </dgm:pt>
    <dgm:pt modelId="{FC70D2A2-8691-4386-B771-0A793532762E}" type="sibTrans" cxnId="{047B18E6-5856-49E6-A859-3CAE7E93909F}">
      <dgm:prSet/>
      <dgm:spPr/>
      <dgm:t>
        <a:bodyPr/>
        <a:lstStyle/>
        <a:p>
          <a:endParaRPr lang="en-US"/>
        </a:p>
      </dgm:t>
    </dgm:pt>
    <dgm:pt modelId="{EC07D130-7E07-4C16-9756-4BF39996BC4C}">
      <dgm:prSet phldrT="[Text]" custT="1"/>
      <dgm:spPr>
        <a:solidFill>
          <a:schemeClr val="accent1"/>
        </a:solidFill>
        <a:ln>
          <a:solidFill>
            <a:schemeClr val="tx1"/>
          </a:solidFill>
        </a:ln>
      </dgm:spPr>
      <dgm:t>
        <a:bodyPr/>
        <a:lstStyle/>
        <a:p>
          <a:r>
            <a:rPr lang="en-US" sz="1800" b="1" dirty="0">
              <a:solidFill>
                <a:schemeClr val="accent4">
                  <a:lumMod val="60000"/>
                  <a:lumOff val="40000"/>
                </a:schemeClr>
              </a:solidFill>
            </a:rPr>
            <a:t>CDBG Overview</a:t>
          </a:r>
        </a:p>
      </dgm:t>
    </dgm:pt>
    <dgm:pt modelId="{36659573-BBC0-445F-B265-9CCDD702ECE0}" type="parTrans" cxnId="{B38DD13E-0F0A-47D8-B4FF-98B6414FCF6A}">
      <dgm:prSet/>
      <dgm:spPr/>
      <dgm:t>
        <a:bodyPr/>
        <a:lstStyle/>
        <a:p>
          <a:endParaRPr lang="en-US"/>
        </a:p>
      </dgm:t>
    </dgm:pt>
    <dgm:pt modelId="{8C56CF3D-775C-4EA3-BFE8-A5F7F3CB6E5A}" type="sibTrans" cxnId="{B38DD13E-0F0A-47D8-B4FF-98B6414FCF6A}">
      <dgm:prSet/>
      <dgm:spPr/>
      <dgm:t>
        <a:bodyPr/>
        <a:lstStyle/>
        <a:p>
          <a:endParaRPr lang="en-US"/>
        </a:p>
      </dgm:t>
    </dgm:pt>
    <dgm:pt modelId="{1B780F12-D37F-4675-93C7-3818A6DD8938}">
      <dgm:prSet phldrT="[Text]" custT="1"/>
      <dgm:spPr>
        <a:ln>
          <a:solidFill>
            <a:schemeClr val="tx1"/>
          </a:solidFill>
        </a:ln>
      </dgm:spPr>
      <dgm:t>
        <a:bodyPr/>
        <a:lstStyle/>
        <a:p>
          <a:r>
            <a:rPr lang="en-US" sz="1800" b="1" dirty="0"/>
            <a:t>Financial Responsibility </a:t>
          </a:r>
        </a:p>
      </dgm:t>
    </dgm:pt>
    <dgm:pt modelId="{BA806B4B-49F0-47EC-A175-1553AA7CEBE2}" type="parTrans" cxnId="{A98E7E91-16AE-4A30-97C6-82304F7C1131}">
      <dgm:prSet/>
      <dgm:spPr/>
      <dgm:t>
        <a:bodyPr/>
        <a:lstStyle/>
        <a:p>
          <a:endParaRPr lang="en-US"/>
        </a:p>
      </dgm:t>
    </dgm:pt>
    <dgm:pt modelId="{A657C08D-C0FA-4BF3-AC5D-FE6AA70D6D78}" type="sibTrans" cxnId="{A98E7E91-16AE-4A30-97C6-82304F7C1131}">
      <dgm:prSet/>
      <dgm:spPr/>
      <dgm:t>
        <a:bodyPr/>
        <a:lstStyle/>
        <a:p>
          <a:endParaRPr lang="en-US"/>
        </a:p>
      </dgm:t>
    </dgm:pt>
    <dgm:pt modelId="{BA156932-9EF7-4007-BFB1-D23A109A4E12}">
      <dgm:prSet phldrT="[Text]" custT="1"/>
      <dgm:spPr>
        <a:ln>
          <a:solidFill>
            <a:schemeClr val="tx1"/>
          </a:solidFill>
        </a:ln>
      </dgm:spPr>
      <dgm:t>
        <a:bodyPr/>
        <a:lstStyle/>
        <a:p>
          <a:r>
            <a:rPr lang="en-US" sz="1800" b="1" dirty="0"/>
            <a:t>Monthly Monitoring Reports</a:t>
          </a:r>
        </a:p>
      </dgm:t>
    </dgm:pt>
    <dgm:pt modelId="{4EB548D4-B971-43E6-B8D9-8274DF25AF7B}" type="parTrans" cxnId="{599B37A5-7D17-443C-983B-A2CCE5AB7DDA}">
      <dgm:prSet/>
      <dgm:spPr/>
      <dgm:t>
        <a:bodyPr/>
        <a:lstStyle/>
        <a:p>
          <a:endParaRPr lang="en-US"/>
        </a:p>
      </dgm:t>
    </dgm:pt>
    <dgm:pt modelId="{6E89DCED-8807-4148-8B80-516EA0CEEF00}" type="sibTrans" cxnId="{599B37A5-7D17-443C-983B-A2CCE5AB7DDA}">
      <dgm:prSet/>
      <dgm:spPr/>
      <dgm:t>
        <a:bodyPr/>
        <a:lstStyle/>
        <a:p>
          <a:endParaRPr lang="en-US"/>
        </a:p>
      </dgm:t>
    </dgm:pt>
    <dgm:pt modelId="{9B93100A-521D-4116-AD16-40CDBFFB0EB0}" type="pres">
      <dgm:prSet presAssocID="{E0E785AA-699D-4637-81A1-A87A43DF9655}" presName="Name0" presStyleCnt="0">
        <dgm:presLayoutVars>
          <dgm:chMax val="1"/>
          <dgm:chPref val="1"/>
          <dgm:dir/>
          <dgm:animOne val="branch"/>
          <dgm:animLvl val="lvl"/>
        </dgm:presLayoutVars>
      </dgm:prSet>
      <dgm:spPr/>
    </dgm:pt>
    <dgm:pt modelId="{98F6F5FE-5B6D-4291-BD56-BB8C7589B868}" type="pres">
      <dgm:prSet presAssocID="{5BBC214E-2AF2-4A9C-8FD9-7C7EC352C2B8}" presName="singleCycle" presStyleCnt="0"/>
      <dgm:spPr/>
    </dgm:pt>
    <dgm:pt modelId="{ECA52DC4-D540-42C3-844A-1473E4CE60B1}" type="pres">
      <dgm:prSet presAssocID="{5BBC214E-2AF2-4A9C-8FD9-7C7EC352C2B8}" presName="singleCenter" presStyleLbl="node1" presStyleIdx="0" presStyleCnt="7" custScaleX="144568">
        <dgm:presLayoutVars>
          <dgm:chMax val="7"/>
          <dgm:chPref val="7"/>
        </dgm:presLayoutVars>
      </dgm:prSet>
      <dgm:spPr/>
    </dgm:pt>
    <dgm:pt modelId="{450F8F16-A791-4242-9ECD-55172D5CD35B}" type="pres">
      <dgm:prSet presAssocID="{F46F3E37-E59A-49BE-880C-6D78EDB07292}" presName="Name56" presStyleLbl="parChTrans1D2" presStyleIdx="0" presStyleCnt="6"/>
      <dgm:spPr/>
    </dgm:pt>
    <dgm:pt modelId="{C52F87CA-A6BF-4BA8-8388-2A94C2131E11}" type="pres">
      <dgm:prSet presAssocID="{20FBE541-553E-4A92-B926-76568BFE59F3}" presName="text0" presStyleLbl="node1" presStyleIdx="1" presStyleCnt="7" custScaleX="147868">
        <dgm:presLayoutVars>
          <dgm:bulletEnabled val="1"/>
        </dgm:presLayoutVars>
      </dgm:prSet>
      <dgm:spPr/>
    </dgm:pt>
    <dgm:pt modelId="{D4E19E33-E20B-4B17-BEDA-09C60CF69732}" type="pres">
      <dgm:prSet presAssocID="{125D1DBC-287D-4C13-9754-A4EF83577D65}" presName="Name56" presStyleLbl="parChTrans1D2" presStyleIdx="1" presStyleCnt="6"/>
      <dgm:spPr/>
    </dgm:pt>
    <dgm:pt modelId="{755D03EA-9FB8-4425-B8B9-A90C2DF8B569}" type="pres">
      <dgm:prSet presAssocID="{CAD063C8-5F30-4A6A-85DD-85D152FD0DA2}" presName="text0" presStyleLbl="node1" presStyleIdx="2" presStyleCnt="7" custScaleX="147497" custRadScaleRad="136730" custRadScaleInc="188089">
        <dgm:presLayoutVars>
          <dgm:bulletEnabled val="1"/>
        </dgm:presLayoutVars>
      </dgm:prSet>
      <dgm:spPr/>
    </dgm:pt>
    <dgm:pt modelId="{CBD6EF70-F741-46BD-BC40-E46CD898C03A}" type="pres">
      <dgm:prSet presAssocID="{E09018F4-6B66-41C3-9F8F-AC00AAA8070A}" presName="Name56" presStyleLbl="parChTrans1D2" presStyleIdx="2" presStyleCnt="6"/>
      <dgm:spPr/>
    </dgm:pt>
    <dgm:pt modelId="{AB0140D5-C20F-416B-812D-C4AEB1EA1C93}" type="pres">
      <dgm:prSet presAssocID="{75CD7AFD-5312-4C7B-A768-8428CE9356C0}" presName="text0" presStyleLbl="node1" presStyleIdx="3" presStyleCnt="7" custScaleX="147867" custRadScaleRad="97113" custRadScaleInc="202612">
        <dgm:presLayoutVars>
          <dgm:bulletEnabled val="1"/>
        </dgm:presLayoutVars>
      </dgm:prSet>
      <dgm:spPr/>
    </dgm:pt>
    <dgm:pt modelId="{D8869806-ADEA-4F06-8088-57E5CD184567}" type="pres">
      <dgm:prSet presAssocID="{4EB548D4-B971-43E6-B8D9-8274DF25AF7B}" presName="Name56" presStyleLbl="parChTrans1D2" presStyleIdx="3" presStyleCnt="6"/>
      <dgm:spPr/>
    </dgm:pt>
    <dgm:pt modelId="{A83E00CA-907F-45C7-92C0-B2A46DD1F297}" type="pres">
      <dgm:prSet presAssocID="{BA156932-9EF7-4007-BFB1-D23A109A4E12}" presName="text0" presStyleLbl="node1" presStyleIdx="4" presStyleCnt="7" custScaleX="147867" custRadScaleRad="140745" custRadScaleInc="392364">
        <dgm:presLayoutVars>
          <dgm:bulletEnabled val="1"/>
        </dgm:presLayoutVars>
      </dgm:prSet>
      <dgm:spPr/>
    </dgm:pt>
    <dgm:pt modelId="{A86B9E6E-9AC4-4BA6-A975-2DEF3DAC1FBD}" type="pres">
      <dgm:prSet presAssocID="{BA806B4B-49F0-47EC-A175-1553AA7CEBE2}" presName="Name56" presStyleLbl="parChTrans1D2" presStyleIdx="4" presStyleCnt="6"/>
      <dgm:spPr/>
    </dgm:pt>
    <dgm:pt modelId="{2BAD19C6-0EB1-4E83-BB1A-DA504A0A5C9F}" type="pres">
      <dgm:prSet presAssocID="{1B780F12-D37F-4675-93C7-3818A6DD8938}" presName="text0" presStyleLbl="node1" presStyleIdx="5" presStyleCnt="7" custScaleX="147868" custRadScaleRad="134484" custRadScaleInc="21472">
        <dgm:presLayoutVars>
          <dgm:bulletEnabled val="1"/>
        </dgm:presLayoutVars>
      </dgm:prSet>
      <dgm:spPr/>
    </dgm:pt>
    <dgm:pt modelId="{BD0F32AD-57CC-412B-9B81-C8CED2280434}" type="pres">
      <dgm:prSet presAssocID="{36659573-BBC0-445F-B265-9CCDD702ECE0}" presName="Name56" presStyleLbl="parChTrans1D2" presStyleIdx="5" presStyleCnt="6"/>
      <dgm:spPr/>
    </dgm:pt>
    <dgm:pt modelId="{0B8B66CD-E758-4BBF-ACBB-293223ED7E05}" type="pres">
      <dgm:prSet presAssocID="{EC07D130-7E07-4C16-9756-4BF39996BC4C}" presName="text0" presStyleLbl="node1" presStyleIdx="6" presStyleCnt="7" custScaleX="147868" custRadScaleRad="136510" custRadScaleInc="408513">
        <dgm:presLayoutVars>
          <dgm:bulletEnabled val="1"/>
        </dgm:presLayoutVars>
      </dgm:prSet>
      <dgm:spPr/>
    </dgm:pt>
  </dgm:ptLst>
  <dgm:cxnLst>
    <dgm:cxn modelId="{EA055E04-6DFF-4C06-AA28-ACB30CF39620}" type="presOf" srcId="{20FBE541-553E-4A92-B926-76568BFE59F3}" destId="{C52F87CA-A6BF-4BA8-8388-2A94C2131E11}" srcOrd="0" destOrd="0" presId="urn:microsoft.com/office/officeart/2008/layout/RadialCluster"/>
    <dgm:cxn modelId="{59E2792B-D85D-4820-8935-8193C277A564}" type="presOf" srcId="{BA806B4B-49F0-47EC-A175-1553AA7CEBE2}" destId="{A86B9E6E-9AC4-4BA6-A975-2DEF3DAC1FBD}" srcOrd="0" destOrd="0" presId="urn:microsoft.com/office/officeart/2008/layout/RadialCluster"/>
    <dgm:cxn modelId="{B38DD13E-0F0A-47D8-B4FF-98B6414FCF6A}" srcId="{5BBC214E-2AF2-4A9C-8FD9-7C7EC352C2B8}" destId="{EC07D130-7E07-4C16-9756-4BF39996BC4C}" srcOrd="5" destOrd="0" parTransId="{36659573-BBC0-445F-B265-9CCDD702ECE0}" sibTransId="{8C56CF3D-775C-4EA3-BFE8-A5F7F3CB6E5A}"/>
    <dgm:cxn modelId="{E1FCA950-B465-40A2-803D-F643BB5E90FA}" type="presOf" srcId="{E0E785AA-699D-4637-81A1-A87A43DF9655}" destId="{9B93100A-521D-4116-AD16-40CDBFFB0EB0}" srcOrd="0" destOrd="0" presId="urn:microsoft.com/office/officeart/2008/layout/RadialCluster"/>
    <dgm:cxn modelId="{1FF7CA71-372F-4828-B113-A091666FB97B}" type="presOf" srcId="{EC07D130-7E07-4C16-9756-4BF39996BC4C}" destId="{0B8B66CD-E758-4BBF-ACBB-293223ED7E05}" srcOrd="0" destOrd="0" presId="urn:microsoft.com/office/officeart/2008/layout/RadialCluster"/>
    <dgm:cxn modelId="{9A1D0253-F064-430B-8ACE-22B312B5F2B9}" type="presOf" srcId="{BA156932-9EF7-4007-BFB1-D23A109A4E12}" destId="{A83E00CA-907F-45C7-92C0-B2A46DD1F297}" srcOrd="0" destOrd="0" presId="urn:microsoft.com/office/officeart/2008/layout/RadialCluster"/>
    <dgm:cxn modelId="{9254AE78-7439-432A-A3DB-37BB0721F53E}" srcId="{5BBC214E-2AF2-4A9C-8FD9-7C7EC352C2B8}" destId="{20FBE541-553E-4A92-B926-76568BFE59F3}" srcOrd="0" destOrd="0" parTransId="{F46F3E37-E59A-49BE-880C-6D78EDB07292}" sibTransId="{A27D25DE-EEB8-4DFA-84E0-245348504E85}"/>
    <dgm:cxn modelId="{304D0A86-AE36-4C43-95A2-B629072A8DC7}" type="presOf" srcId="{36659573-BBC0-445F-B265-9CCDD702ECE0}" destId="{BD0F32AD-57CC-412B-9B81-C8CED2280434}" srcOrd="0" destOrd="0" presId="urn:microsoft.com/office/officeart/2008/layout/RadialCluster"/>
    <dgm:cxn modelId="{5BA2218F-CCB3-458F-ACFF-8B054B0579F6}" srcId="{5BBC214E-2AF2-4A9C-8FD9-7C7EC352C2B8}" destId="{CAD063C8-5F30-4A6A-85DD-85D152FD0DA2}" srcOrd="1" destOrd="0" parTransId="{125D1DBC-287D-4C13-9754-A4EF83577D65}" sibTransId="{5C726CB4-006D-4E36-B97E-191073F5555D}"/>
    <dgm:cxn modelId="{A98E7E91-16AE-4A30-97C6-82304F7C1131}" srcId="{5BBC214E-2AF2-4A9C-8FD9-7C7EC352C2B8}" destId="{1B780F12-D37F-4675-93C7-3818A6DD8938}" srcOrd="4" destOrd="0" parTransId="{BA806B4B-49F0-47EC-A175-1553AA7CEBE2}" sibTransId="{A657C08D-C0FA-4BF3-AC5D-FE6AA70D6D78}"/>
    <dgm:cxn modelId="{42874A92-11A6-453C-905C-64BF41353AC0}" type="presOf" srcId="{4EB548D4-B971-43E6-B8D9-8274DF25AF7B}" destId="{D8869806-ADEA-4F06-8088-57E5CD184567}" srcOrd="0" destOrd="0" presId="urn:microsoft.com/office/officeart/2008/layout/RadialCluster"/>
    <dgm:cxn modelId="{6A94A797-1001-464A-97AA-5B45AB07E438}" type="presOf" srcId="{5BBC214E-2AF2-4A9C-8FD9-7C7EC352C2B8}" destId="{ECA52DC4-D540-42C3-844A-1473E4CE60B1}" srcOrd="0" destOrd="0" presId="urn:microsoft.com/office/officeart/2008/layout/RadialCluster"/>
    <dgm:cxn modelId="{0AA7B897-7E91-49D7-BA6D-10885E1A60E8}" srcId="{E0E785AA-699D-4637-81A1-A87A43DF9655}" destId="{5BBC214E-2AF2-4A9C-8FD9-7C7EC352C2B8}" srcOrd="0" destOrd="0" parTransId="{1B611E4D-49B9-4CD0-BF5A-4745009472E9}" sibTransId="{620DE1A2-3817-44D2-989D-8D8C2ABFB2EF}"/>
    <dgm:cxn modelId="{599B37A5-7D17-443C-983B-A2CCE5AB7DDA}" srcId="{5BBC214E-2AF2-4A9C-8FD9-7C7EC352C2B8}" destId="{BA156932-9EF7-4007-BFB1-D23A109A4E12}" srcOrd="3" destOrd="0" parTransId="{4EB548D4-B971-43E6-B8D9-8274DF25AF7B}" sibTransId="{6E89DCED-8807-4148-8B80-516EA0CEEF00}"/>
    <dgm:cxn modelId="{BB3AECB0-7221-4DC1-A935-7E55AE7B1F3C}" type="presOf" srcId="{E09018F4-6B66-41C3-9F8F-AC00AAA8070A}" destId="{CBD6EF70-F741-46BD-BC40-E46CD898C03A}" srcOrd="0" destOrd="0" presId="urn:microsoft.com/office/officeart/2008/layout/RadialCluster"/>
    <dgm:cxn modelId="{97AD16C8-B260-4A8A-A47C-1F61D8E4D359}" type="presOf" srcId="{1B780F12-D37F-4675-93C7-3818A6DD8938}" destId="{2BAD19C6-0EB1-4E83-BB1A-DA504A0A5C9F}" srcOrd="0" destOrd="0" presId="urn:microsoft.com/office/officeart/2008/layout/RadialCluster"/>
    <dgm:cxn modelId="{26537CCD-7181-47C3-B452-EEA27B200EC6}" type="presOf" srcId="{F46F3E37-E59A-49BE-880C-6D78EDB07292}" destId="{450F8F16-A791-4242-9ECD-55172D5CD35B}" srcOrd="0" destOrd="0" presId="urn:microsoft.com/office/officeart/2008/layout/RadialCluster"/>
    <dgm:cxn modelId="{9975F8D5-2400-4E57-B5B2-5B787002EA18}" type="presOf" srcId="{CAD063C8-5F30-4A6A-85DD-85D152FD0DA2}" destId="{755D03EA-9FB8-4425-B8B9-A90C2DF8B569}" srcOrd="0" destOrd="0" presId="urn:microsoft.com/office/officeart/2008/layout/RadialCluster"/>
    <dgm:cxn modelId="{64B221DB-3902-486E-98E7-6C1CA51D5C73}" type="presOf" srcId="{75CD7AFD-5312-4C7B-A768-8428CE9356C0}" destId="{AB0140D5-C20F-416B-812D-C4AEB1EA1C93}" srcOrd="0" destOrd="0" presId="urn:microsoft.com/office/officeart/2008/layout/RadialCluster"/>
    <dgm:cxn modelId="{047B18E6-5856-49E6-A859-3CAE7E93909F}" srcId="{5BBC214E-2AF2-4A9C-8FD9-7C7EC352C2B8}" destId="{75CD7AFD-5312-4C7B-A768-8428CE9356C0}" srcOrd="2" destOrd="0" parTransId="{E09018F4-6B66-41C3-9F8F-AC00AAA8070A}" sibTransId="{FC70D2A2-8691-4386-B771-0A793532762E}"/>
    <dgm:cxn modelId="{24C2D9FC-858D-4F69-B179-7DA2DECF8892}" type="presOf" srcId="{125D1DBC-287D-4C13-9754-A4EF83577D65}" destId="{D4E19E33-E20B-4B17-BEDA-09C60CF69732}" srcOrd="0" destOrd="0" presId="urn:microsoft.com/office/officeart/2008/layout/RadialCluster"/>
    <dgm:cxn modelId="{364EAA2C-EF88-4CF4-AE50-22E1ACA55CE5}" type="presParOf" srcId="{9B93100A-521D-4116-AD16-40CDBFFB0EB0}" destId="{98F6F5FE-5B6D-4291-BD56-BB8C7589B868}" srcOrd="0" destOrd="0" presId="urn:microsoft.com/office/officeart/2008/layout/RadialCluster"/>
    <dgm:cxn modelId="{0B704F04-5A72-4D99-917A-4E7CB0B6AEF8}" type="presParOf" srcId="{98F6F5FE-5B6D-4291-BD56-BB8C7589B868}" destId="{ECA52DC4-D540-42C3-844A-1473E4CE60B1}" srcOrd="0" destOrd="0" presId="urn:microsoft.com/office/officeart/2008/layout/RadialCluster"/>
    <dgm:cxn modelId="{9D314C6A-85F8-4718-BEF2-D7B78473E825}" type="presParOf" srcId="{98F6F5FE-5B6D-4291-BD56-BB8C7589B868}" destId="{450F8F16-A791-4242-9ECD-55172D5CD35B}" srcOrd="1" destOrd="0" presId="urn:microsoft.com/office/officeart/2008/layout/RadialCluster"/>
    <dgm:cxn modelId="{6A26D4E6-2A87-4F50-AB2E-671E697ACE18}" type="presParOf" srcId="{98F6F5FE-5B6D-4291-BD56-BB8C7589B868}" destId="{C52F87CA-A6BF-4BA8-8388-2A94C2131E11}" srcOrd="2" destOrd="0" presId="urn:microsoft.com/office/officeart/2008/layout/RadialCluster"/>
    <dgm:cxn modelId="{7831A2A7-BC00-4297-A3BE-FF68D26397D7}" type="presParOf" srcId="{98F6F5FE-5B6D-4291-BD56-BB8C7589B868}" destId="{D4E19E33-E20B-4B17-BEDA-09C60CF69732}" srcOrd="3" destOrd="0" presId="urn:microsoft.com/office/officeart/2008/layout/RadialCluster"/>
    <dgm:cxn modelId="{139A235D-D130-426F-B4D5-4C498EFE0852}" type="presParOf" srcId="{98F6F5FE-5B6D-4291-BD56-BB8C7589B868}" destId="{755D03EA-9FB8-4425-B8B9-A90C2DF8B569}" srcOrd="4" destOrd="0" presId="urn:microsoft.com/office/officeart/2008/layout/RadialCluster"/>
    <dgm:cxn modelId="{EF35629A-DD92-40CE-B7C9-218983300578}" type="presParOf" srcId="{98F6F5FE-5B6D-4291-BD56-BB8C7589B868}" destId="{CBD6EF70-F741-46BD-BC40-E46CD898C03A}" srcOrd="5" destOrd="0" presId="urn:microsoft.com/office/officeart/2008/layout/RadialCluster"/>
    <dgm:cxn modelId="{01925160-5561-4C83-8422-5078587BEBD2}" type="presParOf" srcId="{98F6F5FE-5B6D-4291-BD56-BB8C7589B868}" destId="{AB0140D5-C20F-416B-812D-C4AEB1EA1C93}" srcOrd="6" destOrd="0" presId="urn:microsoft.com/office/officeart/2008/layout/RadialCluster"/>
    <dgm:cxn modelId="{BDD63FF4-36F9-4037-BF9E-75FA86F223A0}" type="presParOf" srcId="{98F6F5FE-5B6D-4291-BD56-BB8C7589B868}" destId="{D8869806-ADEA-4F06-8088-57E5CD184567}" srcOrd="7" destOrd="0" presId="urn:microsoft.com/office/officeart/2008/layout/RadialCluster"/>
    <dgm:cxn modelId="{E8CCECA5-6F40-4DCB-84FE-F52B8A80512D}" type="presParOf" srcId="{98F6F5FE-5B6D-4291-BD56-BB8C7589B868}" destId="{A83E00CA-907F-45C7-92C0-B2A46DD1F297}" srcOrd="8" destOrd="0" presId="urn:microsoft.com/office/officeart/2008/layout/RadialCluster"/>
    <dgm:cxn modelId="{52BD9D67-9800-4142-8C76-A80984CB3CF7}" type="presParOf" srcId="{98F6F5FE-5B6D-4291-BD56-BB8C7589B868}" destId="{A86B9E6E-9AC4-4BA6-A975-2DEF3DAC1FBD}" srcOrd="9" destOrd="0" presId="urn:microsoft.com/office/officeart/2008/layout/RadialCluster"/>
    <dgm:cxn modelId="{0C0A23F3-A26E-493C-9B6C-E92739E454BA}" type="presParOf" srcId="{98F6F5FE-5B6D-4291-BD56-BB8C7589B868}" destId="{2BAD19C6-0EB1-4E83-BB1A-DA504A0A5C9F}" srcOrd="10" destOrd="0" presId="urn:microsoft.com/office/officeart/2008/layout/RadialCluster"/>
    <dgm:cxn modelId="{FDAFE973-9872-4F62-8551-B737AF401AE4}" type="presParOf" srcId="{98F6F5FE-5B6D-4291-BD56-BB8C7589B868}" destId="{BD0F32AD-57CC-412B-9B81-C8CED2280434}" srcOrd="11" destOrd="0" presId="urn:microsoft.com/office/officeart/2008/layout/RadialCluster"/>
    <dgm:cxn modelId="{0091013D-8961-42F1-B0B6-0A708EA43A5A}" type="presParOf" srcId="{98F6F5FE-5B6D-4291-BD56-BB8C7589B868}" destId="{0B8B66CD-E758-4BBF-ACBB-293223ED7E05}"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F9C399-6C4F-46CA-A9EE-289EF32CA9C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0D970E4-3E02-4EF2-9C8A-D7BA37628150}">
      <dgm:prSet/>
      <dgm:spPr/>
      <dgm:t>
        <a:bodyPr/>
        <a:lstStyle/>
        <a:p>
          <a:r>
            <a:rPr lang="en-US"/>
            <a:t>Current 501 C (3) or 501 C (4) Documents</a:t>
          </a:r>
        </a:p>
      </dgm:t>
    </dgm:pt>
    <dgm:pt modelId="{F126D8D4-3E5D-4E05-910F-103E867B0082}" type="parTrans" cxnId="{3CB5C54A-53D4-45EF-B104-EA847262BD25}">
      <dgm:prSet/>
      <dgm:spPr/>
      <dgm:t>
        <a:bodyPr/>
        <a:lstStyle/>
        <a:p>
          <a:endParaRPr lang="en-US"/>
        </a:p>
      </dgm:t>
    </dgm:pt>
    <dgm:pt modelId="{5C0C3F25-E4C4-4DD3-B67B-0A730D841B07}" type="sibTrans" cxnId="{3CB5C54A-53D4-45EF-B104-EA847262BD25}">
      <dgm:prSet/>
      <dgm:spPr/>
      <dgm:t>
        <a:bodyPr/>
        <a:lstStyle/>
        <a:p>
          <a:endParaRPr lang="en-US"/>
        </a:p>
      </dgm:t>
    </dgm:pt>
    <dgm:pt modelId="{0AC8BCAC-8830-4EE1-8CEA-AF5DDD9644A4}">
      <dgm:prSet/>
      <dgm:spPr/>
      <dgm:t>
        <a:bodyPr/>
        <a:lstStyle/>
        <a:p>
          <a:r>
            <a:rPr lang="en-US"/>
            <a:t>CBDO Certification letter (if applicable)</a:t>
          </a:r>
        </a:p>
      </dgm:t>
    </dgm:pt>
    <dgm:pt modelId="{0EF4FAC3-6A59-4156-BD5B-11806305E712}" type="parTrans" cxnId="{0D5FB669-BF6B-4A5C-AA66-E85326AC51EF}">
      <dgm:prSet/>
      <dgm:spPr/>
      <dgm:t>
        <a:bodyPr/>
        <a:lstStyle/>
        <a:p>
          <a:endParaRPr lang="en-US"/>
        </a:p>
      </dgm:t>
    </dgm:pt>
    <dgm:pt modelId="{4B631082-2467-4963-B981-70AE65F9C460}" type="sibTrans" cxnId="{0D5FB669-BF6B-4A5C-AA66-E85326AC51EF}">
      <dgm:prSet/>
      <dgm:spPr/>
      <dgm:t>
        <a:bodyPr/>
        <a:lstStyle/>
        <a:p>
          <a:endParaRPr lang="en-US"/>
        </a:p>
      </dgm:t>
    </dgm:pt>
    <dgm:pt modelId="{04027D99-6EDC-4534-8BF6-E84E92232400}">
      <dgm:prSet/>
      <dgm:spPr/>
      <dgm:t>
        <a:bodyPr/>
        <a:lstStyle/>
        <a:p>
          <a:r>
            <a:rPr lang="en-US"/>
            <a:t>Most recent Audit report</a:t>
          </a:r>
        </a:p>
      </dgm:t>
    </dgm:pt>
    <dgm:pt modelId="{DD210662-6AD5-4BB5-B26B-601A18721DD3}" type="parTrans" cxnId="{CB86B052-74A6-40DC-8C66-6220EDF296E3}">
      <dgm:prSet/>
      <dgm:spPr/>
      <dgm:t>
        <a:bodyPr/>
        <a:lstStyle/>
        <a:p>
          <a:endParaRPr lang="en-US"/>
        </a:p>
      </dgm:t>
    </dgm:pt>
    <dgm:pt modelId="{159A75B7-2010-4CF9-B109-C6C43108EBA7}" type="sibTrans" cxnId="{CB86B052-74A6-40DC-8C66-6220EDF296E3}">
      <dgm:prSet/>
      <dgm:spPr/>
      <dgm:t>
        <a:bodyPr/>
        <a:lstStyle/>
        <a:p>
          <a:endParaRPr lang="en-US"/>
        </a:p>
      </dgm:t>
    </dgm:pt>
    <dgm:pt modelId="{55937722-1C51-43CB-A810-0CD9DC93E788}">
      <dgm:prSet/>
      <dgm:spPr/>
      <dgm:t>
        <a:bodyPr/>
        <a:lstStyle/>
        <a:p>
          <a:r>
            <a:rPr lang="en-US" dirty="0"/>
            <a:t>Resumes, job descriptions, </a:t>
          </a:r>
          <a:r>
            <a:rPr lang="en-US" dirty="0" err="1"/>
            <a:t>etc</a:t>
          </a:r>
          <a:r>
            <a:rPr lang="en-US" dirty="0"/>
            <a:t>….</a:t>
          </a:r>
        </a:p>
      </dgm:t>
    </dgm:pt>
    <dgm:pt modelId="{08BD9A50-6796-4B4F-B83A-8FA4BA59B248}" type="parTrans" cxnId="{CF755753-2F7E-4F5C-9AAB-AF0F486131C3}">
      <dgm:prSet/>
      <dgm:spPr/>
      <dgm:t>
        <a:bodyPr/>
        <a:lstStyle/>
        <a:p>
          <a:endParaRPr lang="en-US"/>
        </a:p>
      </dgm:t>
    </dgm:pt>
    <dgm:pt modelId="{266574AF-71A0-46D3-BAB7-E5B32FC9A388}" type="sibTrans" cxnId="{CF755753-2F7E-4F5C-9AAB-AF0F486131C3}">
      <dgm:prSet/>
      <dgm:spPr/>
      <dgm:t>
        <a:bodyPr/>
        <a:lstStyle/>
        <a:p>
          <a:endParaRPr lang="en-US"/>
        </a:p>
      </dgm:t>
    </dgm:pt>
    <dgm:pt modelId="{843C7480-C401-4697-A2A0-4126471A1C88}">
      <dgm:prSet/>
      <dgm:spPr/>
      <dgm:t>
        <a:bodyPr/>
        <a:lstStyle/>
        <a:p>
          <a:r>
            <a:rPr lang="en-US"/>
            <a:t>Current MOU’s (if applicable)</a:t>
          </a:r>
        </a:p>
      </dgm:t>
    </dgm:pt>
    <dgm:pt modelId="{A88EEAB8-B992-4747-A248-6C23B2F64293}" type="parTrans" cxnId="{8609368B-17C1-4A61-AD8E-56112C290618}">
      <dgm:prSet/>
      <dgm:spPr/>
      <dgm:t>
        <a:bodyPr/>
        <a:lstStyle/>
        <a:p>
          <a:endParaRPr lang="en-US"/>
        </a:p>
      </dgm:t>
    </dgm:pt>
    <dgm:pt modelId="{45C539D7-3B8E-4A25-9C6C-EDD1CAAE1FF5}" type="sibTrans" cxnId="{8609368B-17C1-4A61-AD8E-56112C290618}">
      <dgm:prSet/>
      <dgm:spPr/>
      <dgm:t>
        <a:bodyPr/>
        <a:lstStyle/>
        <a:p>
          <a:endParaRPr lang="en-US"/>
        </a:p>
      </dgm:t>
    </dgm:pt>
    <dgm:pt modelId="{08BAA056-F944-4407-AA5C-7C85F35B8F53}">
      <dgm:prSet/>
      <dgm:spPr/>
      <dgm:t>
        <a:bodyPr/>
        <a:lstStyle/>
        <a:p>
          <a:r>
            <a:rPr lang="en-US"/>
            <a:t>Complete List of Board Members</a:t>
          </a:r>
        </a:p>
      </dgm:t>
    </dgm:pt>
    <dgm:pt modelId="{58D37E51-01F1-4022-9F9F-EF8C511FCE09}" type="parTrans" cxnId="{8D4A55F0-C434-462E-A83C-7F5B44101F96}">
      <dgm:prSet/>
      <dgm:spPr/>
      <dgm:t>
        <a:bodyPr/>
        <a:lstStyle/>
        <a:p>
          <a:endParaRPr lang="en-US"/>
        </a:p>
      </dgm:t>
    </dgm:pt>
    <dgm:pt modelId="{F61A18A0-965A-4D07-AC0C-89439A1FF091}" type="sibTrans" cxnId="{8D4A55F0-C434-462E-A83C-7F5B44101F96}">
      <dgm:prSet/>
      <dgm:spPr/>
      <dgm:t>
        <a:bodyPr/>
        <a:lstStyle/>
        <a:p>
          <a:endParaRPr lang="en-US"/>
        </a:p>
      </dgm:t>
    </dgm:pt>
    <dgm:pt modelId="{9F195CF8-6BC4-4F47-991B-E5D23AD2A7E9}">
      <dgm:prSet/>
      <dgm:spPr/>
      <dgm:t>
        <a:bodyPr/>
        <a:lstStyle/>
        <a:p>
          <a:r>
            <a:rPr lang="en-US"/>
            <a:t>Policy and Procedures for Board Member participation</a:t>
          </a:r>
        </a:p>
      </dgm:t>
    </dgm:pt>
    <dgm:pt modelId="{63C03ACA-8304-43B2-A3ED-1ED7937EEE14}" type="parTrans" cxnId="{E46B9C7E-1F31-4330-9BB3-8DEB0F624835}">
      <dgm:prSet/>
      <dgm:spPr/>
      <dgm:t>
        <a:bodyPr/>
        <a:lstStyle/>
        <a:p>
          <a:endParaRPr lang="en-US"/>
        </a:p>
      </dgm:t>
    </dgm:pt>
    <dgm:pt modelId="{EE0F1092-FAFB-426C-9634-6A3CC8DE5A2D}" type="sibTrans" cxnId="{E46B9C7E-1F31-4330-9BB3-8DEB0F624835}">
      <dgm:prSet/>
      <dgm:spPr/>
      <dgm:t>
        <a:bodyPr/>
        <a:lstStyle/>
        <a:p>
          <a:endParaRPr lang="en-US"/>
        </a:p>
      </dgm:t>
    </dgm:pt>
    <dgm:pt modelId="{F532A847-3BE2-4659-B5D4-42F507F6533D}">
      <dgm:prSet/>
      <dgm:spPr/>
      <dgm:t>
        <a:bodyPr/>
        <a:lstStyle/>
        <a:p>
          <a:r>
            <a:rPr lang="en-US" dirty="0"/>
            <a:t>Conflict of Interest Statement</a:t>
          </a:r>
        </a:p>
      </dgm:t>
    </dgm:pt>
    <dgm:pt modelId="{7EAEDAF3-128D-44D9-9CDF-C84474E1C3C1}" type="parTrans" cxnId="{D27CC51A-A398-4270-84FF-1FCDB9B377E4}">
      <dgm:prSet/>
      <dgm:spPr/>
      <dgm:t>
        <a:bodyPr/>
        <a:lstStyle/>
        <a:p>
          <a:endParaRPr lang="en-US"/>
        </a:p>
      </dgm:t>
    </dgm:pt>
    <dgm:pt modelId="{AF1B23F8-B543-41F1-B810-BCB9E4A961FB}" type="sibTrans" cxnId="{D27CC51A-A398-4270-84FF-1FCDB9B377E4}">
      <dgm:prSet/>
      <dgm:spPr/>
      <dgm:t>
        <a:bodyPr/>
        <a:lstStyle/>
        <a:p>
          <a:endParaRPr lang="en-US"/>
        </a:p>
      </dgm:t>
    </dgm:pt>
    <dgm:pt modelId="{0253631D-A039-4319-AA57-937F3D27EEA1}">
      <dgm:prSet/>
      <dgm:spPr/>
      <dgm:t>
        <a:bodyPr/>
        <a:lstStyle/>
        <a:p>
          <a:r>
            <a:rPr lang="en-US" dirty="0"/>
            <a:t>Proposal Verification</a:t>
          </a:r>
        </a:p>
      </dgm:t>
    </dgm:pt>
    <dgm:pt modelId="{41FE73FD-3269-4AB5-A761-E105B4C844CC}" type="parTrans" cxnId="{5E406433-81FE-4B08-AA22-5811E4E2F09B}">
      <dgm:prSet/>
      <dgm:spPr/>
    </dgm:pt>
    <dgm:pt modelId="{A0E35A30-696F-4099-84DD-B7FB6AC9D263}" type="sibTrans" cxnId="{5E406433-81FE-4B08-AA22-5811E4E2F09B}">
      <dgm:prSet/>
      <dgm:spPr/>
    </dgm:pt>
    <dgm:pt modelId="{B69D04B2-5AAB-41A2-BCC9-DE037538ECF0}" type="pres">
      <dgm:prSet presAssocID="{49F9C399-6C4F-46CA-A9EE-289EF32CA9CF}" presName="linear" presStyleCnt="0">
        <dgm:presLayoutVars>
          <dgm:animLvl val="lvl"/>
          <dgm:resizeHandles val="exact"/>
        </dgm:presLayoutVars>
      </dgm:prSet>
      <dgm:spPr/>
    </dgm:pt>
    <dgm:pt modelId="{3498D46E-99AD-475F-940D-DCDFD5F2E3C9}" type="pres">
      <dgm:prSet presAssocID="{40D970E4-3E02-4EF2-9C8A-D7BA37628150}" presName="parentText" presStyleLbl="node1" presStyleIdx="0" presStyleCnt="9">
        <dgm:presLayoutVars>
          <dgm:chMax val="0"/>
          <dgm:bulletEnabled val="1"/>
        </dgm:presLayoutVars>
      </dgm:prSet>
      <dgm:spPr/>
    </dgm:pt>
    <dgm:pt modelId="{66201DC4-E74F-4E89-88C6-62EAFD663CBA}" type="pres">
      <dgm:prSet presAssocID="{5C0C3F25-E4C4-4DD3-B67B-0A730D841B07}" presName="spacer" presStyleCnt="0"/>
      <dgm:spPr/>
    </dgm:pt>
    <dgm:pt modelId="{84F7A296-8895-4B17-AB7C-ED850D9D715B}" type="pres">
      <dgm:prSet presAssocID="{0AC8BCAC-8830-4EE1-8CEA-AF5DDD9644A4}" presName="parentText" presStyleLbl="node1" presStyleIdx="1" presStyleCnt="9">
        <dgm:presLayoutVars>
          <dgm:chMax val="0"/>
          <dgm:bulletEnabled val="1"/>
        </dgm:presLayoutVars>
      </dgm:prSet>
      <dgm:spPr/>
    </dgm:pt>
    <dgm:pt modelId="{66D9B971-71B1-4C1C-95A6-7A1AD69E9B85}" type="pres">
      <dgm:prSet presAssocID="{4B631082-2467-4963-B981-70AE65F9C460}" presName="spacer" presStyleCnt="0"/>
      <dgm:spPr/>
    </dgm:pt>
    <dgm:pt modelId="{BE702421-1418-4D1A-B707-5D425E9F260B}" type="pres">
      <dgm:prSet presAssocID="{04027D99-6EDC-4534-8BF6-E84E92232400}" presName="parentText" presStyleLbl="node1" presStyleIdx="2" presStyleCnt="9">
        <dgm:presLayoutVars>
          <dgm:chMax val="0"/>
          <dgm:bulletEnabled val="1"/>
        </dgm:presLayoutVars>
      </dgm:prSet>
      <dgm:spPr/>
    </dgm:pt>
    <dgm:pt modelId="{8754A1BB-376B-4C2A-8F45-A6FF0E642D7D}" type="pres">
      <dgm:prSet presAssocID="{159A75B7-2010-4CF9-B109-C6C43108EBA7}" presName="spacer" presStyleCnt="0"/>
      <dgm:spPr/>
    </dgm:pt>
    <dgm:pt modelId="{A926E970-37C5-4125-8E8E-FAAB38AD732B}" type="pres">
      <dgm:prSet presAssocID="{55937722-1C51-43CB-A810-0CD9DC93E788}" presName="parentText" presStyleLbl="node1" presStyleIdx="3" presStyleCnt="9">
        <dgm:presLayoutVars>
          <dgm:chMax val="0"/>
          <dgm:bulletEnabled val="1"/>
        </dgm:presLayoutVars>
      </dgm:prSet>
      <dgm:spPr/>
    </dgm:pt>
    <dgm:pt modelId="{C68A8FC5-49AF-47D7-9832-07E6D26E78BA}" type="pres">
      <dgm:prSet presAssocID="{266574AF-71A0-46D3-BAB7-E5B32FC9A388}" presName="spacer" presStyleCnt="0"/>
      <dgm:spPr/>
    </dgm:pt>
    <dgm:pt modelId="{BD198AFA-66A6-4624-9C00-E1B184A4206F}" type="pres">
      <dgm:prSet presAssocID="{843C7480-C401-4697-A2A0-4126471A1C88}" presName="parentText" presStyleLbl="node1" presStyleIdx="4" presStyleCnt="9">
        <dgm:presLayoutVars>
          <dgm:chMax val="0"/>
          <dgm:bulletEnabled val="1"/>
        </dgm:presLayoutVars>
      </dgm:prSet>
      <dgm:spPr/>
    </dgm:pt>
    <dgm:pt modelId="{1944B164-A0C0-47AC-8370-25F2CFB84FD6}" type="pres">
      <dgm:prSet presAssocID="{45C539D7-3B8E-4A25-9C6C-EDD1CAAE1FF5}" presName="spacer" presStyleCnt="0"/>
      <dgm:spPr/>
    </dgm:pt>
    <dgm:pt modelId="{E72560F4-E65C-4D6B-AFC1-DF9CEBADFBEF}" type="pres">
      <dgm:prSet presAssocID="{08BAA056-F944-4407-AA5C-7C85F35B8F53}" presName="parentText" presStyleLbl="node1" presStyleIdx="5" presStyleCnt="9">
        <dgm:presLayoutVars>
          <dgm:chMax val="0"/>
          <dgm:bulletEnabled val="1"/>
        </dgm:presLayoutVars>
      </dgm:prSet>
      <dgm:spPr/>
    </dgm:pt>
    <dgm:pt modelId="{1C075B3D-906E-4DE6-9771-7B636172247C}" type="pres">
      <dgm:prSet presAssocID="{F61A18A0-965A-4D07-AC0C-89439A1FF091}" presName="spacer" presStyleCnt="0"/>
      <dgm:spPr/>
    </dgm:pt>
    <dgm:pt modelId="{2D235E47-426E-4BDE-B7BF-2683684A87AA}" type="pres">
      <dgm:prSet presAssocID="{9F195CF8-6BC4-4F47-991B-E5D23AD2A7E9}" presName="parentText" presStyleLbl="node1" presStyleIdx="6" presStyleCnt="9">
        <dgm:presLayoutVars>
          <dgm:chMax val="0"/>
          <dgm:bulletEnabled val="1"/>
        </dgm:presLayoutVars>
      </dgm:prSet>
      <dgm:spPr/>
    </dgm:pt>
    <dgm:pt modelId="{CD9AF1F8-F789-4BB1-99DD-E1742A465E04}" type="pres">
      <dgm:prSet presAssocID="{EE0F1092-FAFB-426C-9634-6A3CC8DE5A2D}" presName="spacer" presStyleCnt="0"/>
      <dgm:spPr/>
    </dgm:pt>
    <dgm:pt modelId="{92437750-3E4F-4745-9B96-AA6D12687CD8}" type="pres">
      <dgm:prSet presAssocID="{F532A847-3BE2-4659-B5D4-42F507F6533D}" presName="parentText" presStyleLbl="node1" presStyleIdx="7" presStyleCnt="9">
        <dgm:presLayoutVars>
          <dgm:chMax val="0"/>
          <dgm:bulletEnabled val="1"/>
        </dgm:presLayoutVars>
      </dgm:prSet>
      <dgm:spPr/>
    </dgm:pt>
    <dgm:pt modelId="{E821C2C7-7FDE-4AA3-B939-535FF6EFA335}" type="pres">
      <dgm:prSet presAssocID="{AF1B23F8-B543-41F1-B810-BCB9E4A961FB}" presName="spacer" presStyleCnt="0"/>
      <dgm:spPr/>
    </dgm:pt>
    <dgm:pt modelId="{00BE9165-2413-4A37-8499-C8B41B79811B}" type="pres">
      <dgm:prSet presAssocID="{0253631D-A039-4319-AA57-937F3D27EEA1}" presName="parentText" presStyleLbl="node1" presStyleIdx="8" presStyleCnt="9">
        <dgm:presLayoutVars>
          <dgm:chMax val="0"/>
          <dgm:bulletEnabled val="1"/>
        </dgm:presLayoutVars>
      </dgm:prSet>
      <dgm:spPr/>
    </dgm:pt>
  </dgm:ptLst>
  <dgm:cxnLst>
    <dgm:cxn modelId="{6ADE4E03-6C28-4626-9986-0288D4570111}" type="presOf" srcId="{04027D99-6EDC-4534-8BF6-E84E92232400}" destId="{BE702421-1418-4D1A-B707-5D425E9F260B}" srcOrd="0" destOrd="0" presId="urn:microsoft.com/office/officeart/2005/8/layout/vList2"/>
    <dgm:cxn modelId="{D20E1C07-47DA-46FB-858B-25B02095E76A}" type="presOf" srcId="{0AC8BCAC-8830-4EE1-8CEA-AF5DDD9644A4}" destId="{84F7A296-8895-4B17-AB7C-ED850D9D715B}" srcOrd="0" destOrd="0" presId="urn:microsoft.com/office/officeart/2005/8/layout/vList2"/>
    <dgm:cxn modelId="{D27CC51A-A398-4270-84FF-1FCDB9B377E4}" srcId="{49F9C399-6C4F-46CA-A9EE-289EF32CA9CF}" destId="{F532A847-3BE2-4659-B5D4-42F507F6533D}" srcOrd="7" destOrd="0" parTransId="{7EAEDAF3-128D-44D9-9CDF-C84474E1C3C1}" sibTransId="{AF1B23F8-B543-41F1-B810-BCB9E4A961FB}"/>
    <dgm:cxn modelId="{AD186E1F-8D0A-4ACC-973F-E8B0EE688658}" type="presOf" srcId="{08BAA056-F944-4407-AA5C-7C85F35B8F53}" destId="{E72560F4-E65C-4D6B-AFC1-DF9CEBADFBEF}" srcOrd="0" destOrd="0" presId="urn:microsoft.com/office/officeart/2005/8/layout/vList2"/>
    <dgm:cxn modelId="{7C146E2A-8DFF-4051-B90B-61386A00B290}" type="presOf" srcId="{40D970E4-3E02-4EF2-9C8A-D7BA37628150}" destId="{3498D46E-99AD-475F-940D-DCDFD5F2E3C9}" srcOrd="0" destOrd="0" presId="urn:microsoft.com/office/officeart/2005/8/layout/vList2"/>
    <dgm:cxn modelId="{E519E531-4FF8-4359-865B-CA5B159E4E57}" type="presOf" srcId="{55937722-1C51-43CB-A810-0CD9DC93E788}" destId="{A926E970-37C5-4125-8E8E-FAAB38AD732B}" srcOrd="0" destOrd="0" presId="urn:microsoft.com/office/officeart/2005/8/layout/vList2"/>
    <dgm:cxn modelId="{5E406433-81FE-4B08-AA22-5811E4E2F09B}" srcId="{49F9C399-6C4F-46CA-A9EE-289EF32CA9CF}" destId="{0253631D-A039-4319-AA57-937F3D27EEA1}" srcOrd="8" destOrd="0" parTransId="{41FE73FD-3269-4AB5-A761-E105B4C844CC}" sibTransId="{A0E35A30-696F-4099-84DD-B7FB6AC9D263}"/>
    <dgm:cxn modelId="{ADAE5161-3C3D-4459-8D11-8DBD71F4E13A}" type="presOf" srcId="{F532A847-3BE2-4659-B5D4-42F507F6533D}" destId="{92437750-3E4F-4745-9B96-AA6D12687CD8}" srcOrd="0" destOrd="0" presId="urn:microsoft.com/office/officeart/2005/8/layout/vList2"/>
    <dgm:cxn modelId="{726E2862-E365-4AAC-8A21-B623337F2535}" type="presOf" srcId="{0253631D-A039-4319-AA57-937F3D27EEA1}" destId="{00BE9165-2413-4A37-8499-C8B41B79811B}" srcOrd="0" destOrd="0" presId="urn:microsoft.com/office/officeart/2005/8/layout/vList2"/>
    <dgm:cxn modelId="{0D5FB669-BF6B-4A5C-AA66-E85326AC51EF}" srcId="{49F9C399-6C4F-46CA-A9EE-289EF32CA9CF}" destId="{0AC8BCAC-8830-4EE1-8CEA-AF5DDD9644A4}" srcOrd="1" destOrd="0" parTransId="{0EF4FAC3-6A59-4156-BD5B-11806305E712}" sibTransId="{4B631082-2467-4963-B981-70AE65F9C460}"/>
    <dgm:cxn modelId="{3CB5C54A-53D4-45EF-B104-EA847262BD25}" srcId="{49F9C399-6C4F-46CA-A9EE-289EF32CA9CF}" destId="{40D970E4-3E02-4EF2-9C8A-D7BA37628150}" srcOrd="0" destOrd="0" parTransId="{F126D8D4-3E5D-4E05-910F-103E867B0082}" sibTransId="{5C0C3F25-E4C4-4DD3-B67B-0A730D841B07}"/>
    <dgm:cxn modelId="{517C404C-D2A8-424F-A266-6D001ECD90A0}" type="presOf" srcId="{843C7480-C401-4697-A2A0-4126471A1C88}" destId="{BD198AFA-66A6-4624-9C00-E1B184A4206F}" srcOrd="0" destOrd="0" presId="urn:microsoft.com/office/officeart/2005/8/layout/vList2"/>
    <dgm:cxn modelId="{CB86B052-74A6-40DC-8C66-6220EDF296E3}" srcId="{49F9C399-6C4F-46CA-A9EE-289EF32CA9CF}" destId="{04027D99-6EDC-4534-8BF6-E84E92232400}" srcOrd="2" destOrd="0" parTransId="{DD210662-6AD5-4BB5-B26B-601A18721DD3}" sibTransId="{159A75B7-2010-4CF9-B109-C6C43108EBA7}"/>
    <dgm:cxn modelId="{CF755753-2F7E-4F5C-9AAB-AF0F486131C3}" srcId="{49F9C399-6C4F-46CA-A9EE-289EF32CA9CF}" destId="{55937722-1C51-43CB-A810-0CD9DC93E788}" srcOrd="3" destOrd="0" parTransId="{08BD9A50-6796-4B4F-B83A-8FA4BA59B248}" sibTransId="{266574AF-71A0-46D3-BAB7-E5B32FC9A388}"/>
    <dgm:cxn modelId="{E46B9C7E-1F31-4330-9BB3-8DEB0F624835}" srcId="{49F9C399-6C4F-46CA-A9EE-289EF32CA9CF}" destId="{9F195CF8-6BC4-4F47-991B-E5D23AD2A7E9}" srcOrd="6" destOrd="0" parTransId="{63C03ACA-8304-43B2-A3ED-1ED7937EEE14}" sibTransId="{EE0F1092-FAFB-426C-9634-6A3CC8DE5A2D}"/>
    <dgm:cxn modelId="{8609368B-17C1-4A61-AD8E-56112C290618}" srcId="{49F9C399-6C4F-46CA-A9EE-289EF32CA9CF}" destId="{843C7480-C401-4697-A2A0-4126471A1C88}" srcOrd="4" destOrd="0" parTransId="{A88EEAB8-B992-4747-A248-6C23B2F64293}" sibTransId="{45C539D7-3B8E-4A25-9C6C-EDD1CAAE1FF5}"/>
    <dgm:cxn modelId="{4A96A6CA-C24C-47E5-9127-B5DCE4325D30}" type="presOf" srcId="{49F9C399-6C4F-46CA-A9EE-289EF32CA9CF}" destId="{B69D04B2-5AAB-41A2-BCC9-DE037538ECF0}" srcOrd="0" destOrd="0" presId="urn:microsoft.com/office/officeart/2005/8/layout/vList2"/>
    <dgm:cxn modelId="{DF5CFEE4-944A-4D88-BA09-117BBD96B089}" type="presOf" srcId="{9F195CF8-6BC4-4F47-991B-E5D23AD2A7E9}" destId="{2D235E47-426E-4BDE-B7BF-2683684A87AA}" srcOrd="0" destOrd="0" presId="urn:microsoft.com/office/officeart/2005/8/layout/vList2"/>
    <dgm:cxn modelId="{8D4A55F0-C434-462E-A83C-7F5B44101F96}" srcId="{49F9C399-6C4F-46CA-A9EE-289EF32CA9CF}" destId="{08BAA056-F944-4407-AA5C-7C85F35B8F53}" srcOrd="5" destOrd="0" parTransId="{58D37E51-01F1-4022-9F9F-EF8C511FCE09}" sibTransId="{F61A18A0-965A-4D07-AC0C-89439A1FF091}"/>
    <dgm:cxn modelId="{EF9E1E79-6535-41AC-8A5F-B732A84DCB6F}" type="presParOf" srcId="{B69D04B2-5AAB-41A2-BCC9-DE037538ECF0}" destId="{3498D46E-99AD-475F-940D-DCDFD5F2E3C9}" srcOrd="0" destOrd="0" presId="urn:microsoft.com/office/officeart/2005/8/layout/vList2"/>
    <dgm:cxn modelId="{2F406425-EB11-4467-99FD-72B3B6373323}" type="presParOf" srcId="{B69D04B2-5AAB-41A2-BCC9-DE037538ECF0}" destId="{66201DC4-E74F-4E89-88C6-62EAFD663CBA}" srcOrd="1" destOrd="0" presId="urn:microsoft.com/office/officeart/2005/8/layout/vList2"/>
    <dgm:cxn modelId="{2B850EE8-2C03-4625-A64D-B7E07646EDCC}" type="presParOf" srcId="{B69D04B2-5AAB-41A2-BCC9-DE037538ECF0}" destId="{84F7A296-8895-4B17-AB7C-ED850D9D715B}" srcOrd="2" destOrd="0" presId="urn:microsoft.com/office/officeart/2005/8/layout/vList2"/>
    <dgm:cxn modelId="{424D75FF-3253-436F-A420-FCF81EA84140}" type="presParOf" srcId="{B69D04B2-5AAB-41A2-BCC9-DE037538ECF0}" destId="{66D9B971-71B1-4C1C-95A6-7A1AD69E9B85}" srcOrd="3" destOrd="0" presId="urn:microsoft.com/office/officeart/2005/8/layout/vList2"/>
    <dgm:cxn modelId="{410E2EBA-6142-4DDF-B180-C91EB527CB1A}" type="presParOf" srcId="{B69D04B2-5AAB-41A2-BCC9-DE037538ECF0}" destId="{BE702421-1418-4D1A-B707-5D425E9F260B}" srcOrd="4" destOrd="0" presId="urn:microsoft.com/office/officeart/2005/8/layout/vList2"/>
    <dgm:cxn modelId="{DFBDE92F-8E75-40B7-AC12-32DA86C0B000}" type="presParOf" srcId="{B69D04B2-5AAB-41A2-BCC9-DE037538ECF0}" destId="{8754A1BB-376B-4C2A-8F45-A6FF0E642D7D}" srcOrd="5" destOrd="0" presId="urn:microsoft.com/office/officeart/2005/8/layout/vList2"/>
    <dgm:cxn modelId="{0DED8A99-803D-47D7-B12A-313760D2170A}" type="presParOf" srcId="{B69D04B2-5AAB-41A2-BCC9-DE037538ECF0}" destId="{A926E970-37C5-4125-8E8E-FAAB38AD732B}" srcOrd="6" destOrd="0" presId="urn:microsoft.com/office/officeart/2005/8/layout/vList2"/>
    <dgm:cxn modelId="{6A29A37C-18B1-4672-8E3B-01DF869C0F7A}" type="presParOf" srcId="{B69D04B2-5AAB-41A2-BCC9-DE037538ECF0}" destId="{C68A8FC5-49AF-47D7-9832-07E6D26E78BA}" srcOrd="7" destOrd="0" presId="urn:microsoft.com/office/officeart/2005/8/layout/vList2"/>
    <dgm:cxn modelId="{51A1B845-6205-4150-BC42-38B0D9CAFBF4}" type="presParOf" srcId="{B69D04B2-5AAB-41A2-BCC9-DE037538ECF0}" destId="{BD198AFA-66A6-4624-9C00-E1B184A4206F}" srcOrd="8" destOrd="0" presId="urn:microsoft.com/office/officeart/2005/8/layout/vList2"/>
    <dgm:cxn modelId="{8F7872D1-BB2C-4CD7-AA29-C5B18D74F656}" type="presParOf" srcId="{B69D04B2-5AAB-41A2-BCC9-DE037538ECF0}" destId="{1944B164-A0C0-47AC-8370-25F2CFB84FD6}" srcOrd="9" destOrd="0" presId="urn:microsoft.com/office/officeart/2005/8/layout/vList2"/>
    <dgm:cxn modelId="{B2A49609-74CD-464E-8D0D-D6DE877AAC99}" type="presParOf" srcId="{B69D04B2-5AAB-41A2-BCC9-DE037538ECF0}" destId="{E72560F4-E65C-4D6B-AFC1-DF9CEBADFBEF}" srcOrd="10" destOrd="0" presId="urn:microsoft.com/office/officeart/2005/8/layout/vList2"/>
    <dgm:cxn modelId="{80055216-7207-4B91-B38D-3057278D1232}" type="presParOf" srcId="{B69D04B2-5AAB-41A2-BCC9-DE037538ECF0}" destId="{1C075B3D-906E-4DE6-9771-7B636172247C}" srcOrd="11" destOrd="0" presId="urn:microsoft.com/office/officeart/2005/8/layout/vList2"/>
    <dgm:cxn modelId="{C76C3646-E67B-4AC1-81CF-30F7CC8A9E53}" type="presParOf" srcId="{B69D04B2-5AAB-41A2-BCC9-DE037538ECF0}" destId="{2D235E47-426E-4BDE-B7BF-2683684A87AA}" srcOrd="12" destOrd="0" presId="urn:microsoft.com/office/officeart/2005/8/layout/vList2"/>
    <dgm:cxn modelId="{CB20F056-B408-41D2-87DF-2F277C2A41D0}" type="presParOf" srcId="{B69D04B2-5AAB-41A2-BCC9-DE037538ECF0}" destId="{CD9AF1F8-F789-4BB1-99DD-E1742A465E04}" srcOrd="13" destOrd="0" presId="urn:microsoft.com/office/officeart/2005/8/layout/vList2"/>
    <dgm:cxn modelId="{C2B8001F-BB23-4734-9183-FD0A19938017}" type="presParOf" srcId="{B69D04B2-5AAB-41A2-BCC9-DE037538ECF0}" destId="{92437750-3E4F-4745-9B96-AA6D12687CD8}" srcOrd="14" destOrd="0" presId="urn:microsoft.com/office/officeart/2005/8/layout/vList2"/>
    <dgm:cxn modelId="{4EF69E15-B773-4E2E-82D6-A0654C8961BC}" type="presParOf" srcId="{B69D04B2-5AAB-41A2-BCC9-DE037538ECF0}" destId="{E821C2C7-7FDE-4AA3-B939-535FF6EFA335}" srcOrd="15" destOrd="0" presId="urn:microsoft.com/office/officeart/2005/8/layout/vList2"/>
    <dgm:cxn modelId="{86ADCD8E-B3F1-4048-9C3D-A1D2E0F84992}" type="presParOf" srcId="{B69D04B2-5AAB-41A2-BCC9-DE037538ECF0}" destId="{00BE9165-2413-4A37-8499-C8B41B79811B}"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52DC4-D540-42C3-844A-1473E4CE60B1}">
      <dsp:nvSpPr>
        <dsp:cNvPr id="0" name=""/>
        <dsp:cNvSpPr/>
      </dsp:nvSpPr>
      <dsp:spPr>
        <a:xfrm>
          <a:off x="3163036" y="2067458"/>
          <a:ext cx="2561899" cy="1772107"/>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1" kern="1200" dirty="0"/>
            <a:t>HUD Allocations: </a:t>
          </a:r>
          <a:r>
            <a:rPr lang="en-US" sz="2000" b="1" kern="1200" dirty="0"/>
            <a:t>CDBG and ESG</a:t>
          </a:r>
          <a:endParaRPr lang="en-US" sz="1800" b="1" kern="1200" dirty="0"/>
        </a:p>
      </dsp:txBody>
      <dsp:txXfrm>
        <a:off x="3249543" y="2153965"/>
        <a:ext cx="2388885" cy="1599093"/>
      </dsp:txXfrm>
    </dsp:sp>
    <dsp:sp modelId="{450F8F16-A791-4242-9ECD-55172D5CD35B}">
      <dsp:nvSpPr>
        <dsp:cNvPr id="0" name=""/>
        <dsp:cNvSpPr/>
      </dsp:nvSpPr>
      <dsp:spPr>
        <a:xfrm rot="16200000">
          <a:off x="4004167" y="1627638"/>
          <a:ext cx="879638" cy="0"/>
        </a:xfrm>
        <a:custGeom>
          <a:avLst/>
          <a:gdLst/>
          <a:ahLst/>
          <a:cxnLst/>
          <a:rect l="0" t="0" r="0" b="0"/>
          <a:pathLst>
            <a:path>
              <a:moveTo>
                <a:pt x="0" y="0"/>
              </a:moveTo>
              <a:lnTo>
                <a:pt x="87963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F87CA-A6BF-4BA8-8388-2A94C2131E11}">
      <dsp:nvSpPr>
        <dsp:cNvPr id="0" name=""/>
        <dsp:cNvSpPr/>
      </dsp:nvSpPr>
      <dsp:spPr>
        <a:xfrm>
          <a:off x="3566159" y="507"/>
          <a:ext cx="1755654" cy="1187311"/>
        </a:xfrm>
        <a:prstGeom prst="roundRect">
          <a:avLst/>
        </a:prstGeom>
        <a:solidFill>
          <a:srgbClr val="FFC00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Timeline (ONGOING)</a:t>
          </a:r>
        </a:p>
      </dsp:txBody>
      <dsp:txXfrm>
        <a:off x="3624119" y="58467"/>
        <a:ext cx="1639734" cy="1071391"/>
      </dsp:txXfrm>
    </dsp:sp>
    <dsp:sp modelId="{D4E19E33-E20B-4B17-BEDA-09C60CF69732}">
      <dsp:nvSpPr>
        <dsp:cNvPr id="0" name=""/>
        <dsp:cNvSpPr/>
      </dsp:nvSpPr>
      <dsp:spPr>
        <a:xfrm rot="1585602">
          <a:off x="5682213" y="3772088"/>
          <a:ext cx="817713" cy="0"/>
        </a:xfrm>
        <a:custGeom>
          <a:avLst/>
          <a:gdLst/>
          <a:ahLst/>
          <a:cxnLst/>
          <a:rect l="0" t="0" r="0" b="0"/>
          <a:pathLst>
            <a:path>
              <a:moveTo>
                <a:pt x="0" y="0"/>
              </a:moveTo>
              <a:lnTo>
                <a:pt x="81771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D03EA-9FB8-4425-B8B9-A90C2DF8B569}">
      <dsp:nvSpPr>
        <dsp:cNvPr id="0" name=""/>
        <dsp:cNvSpPr/>
      </dsp:nvSpPr>
      <dsp:spPr>
        <a:xfrm>
          <a:off x="6457203" y="3795567"/>
          <a:ext cx="1751249" cy="1187311"/>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ESG Overview</a:t>
          </a:r>
        </a:p>
      </dsp:txBody>
      <dsp:txXfrm>
        <a:off x="6515163" y="3853527"/>
        <a:ext cx="1635329" cy="1071391"/>
      </dsp:txXfrm>
    </dsp:sp>
    <dsp:sp modelId="{CBD6EF70-F741-46BD-BC40-E46CD898C03A}">
      <dsp:nvSpPr>
        <dsp:cNvPr id="0" name=""/>
        <dsp:cNvSpPr/>
      </dsp:nvSpPr>
      <dsp:spPr>
        <a:xfrm rot="5447016">
          <a:off x="4020626" y="4245220"/>
          <a:ext cx="811386" cy="0"/>
        </a:xfrm>
        <a:custGeom>
          <a:avLst/>
          <a:gdLst/>
          <a:ahLst/>
          <a:cxnLst/>
          <a:rect l="0" t="0" r="0" b="0"/>
          <a:pathLst>
            <a:path>
              <a:moveTo>
                <a:pt x="0" y="0"/>
              </a:moveTo>
              <a:lnTo>
                <a:pt x="81138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0140D5-C20F-416B-812D-C4AEB1EA1C93}">
      <dsp:nvSpPr>
        <dsp:cNvPr id="0" name=""/>
        <dsp:cNvSpPr/>
      </dsp:nvSpPr>
      <dsp:spPr>
        <a:xfrm>
          <a:off x="3534830" y="4650875"/>
          <a:ext cx="1755642" cy="1187311"/>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Proposals</a:t>
          </a:r>
          <a:r>
            <a:rPr lang="en-US" sz="1300" kern="1200" dirty="0"/>
            <a:t> </a:t>
          </a:r>
        </a:p>
      </dsp:txBody>
      <dsp:txXfrm>
        <a:off x="3592790" y="4708835"/>
        <a:ext cx="1639722" cy="1071391"/>
      </dsp:txXfrm>
    </dsp:sp>
    <dsp:sp modelId="{D8869806-ADEA-4F06-8088-57E5CD184567}">
      <dsp:nvSpPr>
        <dsp:cNvPr id="0" name=""/>
        <dsp:cNvSpPr/>
      </dsp:nvSpPr>
      <dsp:spPr>
        <a:xfrm rot="12462552">
          <a:off x="2331371" y="2075618"/>
          <a:ext cx="882254" cy="0"/>
        </a:xfrm>
        <a:custGeom>
          <a:avLst/>
          <a:gdLst/>
          <a:ahLst/>
          <a:cxnLst/>
          <a:rect l="0" t="0" r="0" b="0"/>
          <a:pathLst>
            <a:path>
              <a:moveTo>
                <a:pt x="0" y="0"/>
              </a:moveTo>
              <a:lnTo>
                <a:pt x="88225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E00CA-907F-45C7-92C0-B2A46DD1F297}">
      <dsp:nvSpPr>
        <dsp:cNvPr id="0" name=""/>
        <dsp:cNvSpPr/>
      </dsp:nvSpPr>
      <dsp:spPr>
        <a:xfrm>
          <a:off x="626318" y="815799"/>
          <a:ext cx="1755642" cy="1187311"/>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Monthly Monitoring Reports</a:t>
          </a:r>
        </a:p>
      </dsp:txBody>
      <dsp:txXfrm>
        <a:off x="684278" y="873759"/>
        <a:ext cx="1639722" cy="1071391"/>
      </dsp:txXfrm>
    </dsp:sp>
    <dsp:sp modelId="{A86B9E6E-9AC4-4BA6-A975-2DEF3DAC1FBD}">
      <dsp:nvSpPr>
        <dsp:cNvPr id="0" name=""/>
        <dsp:cNvSpPr/>
      </dsp:nvSpPr>
      <dsp:spPr>
        <a:xfrm rot="9386496">
          <a:off x="2379239" y="3675485"/>
          <a:ext cx="817881" cy="0"/>
        </a:xfrm>
        <a:custGeom>
          <a:avLst/>
          <a:gdLst/>
          <a:ahLst/>
          <a:cxnLst/>
          <a:rect l="0" t="0" r="0" b="0"/>
          <a:pathLst>
            <a:path>
              <a:moveTo>
                <a:pt x="0" y="0"/>
              </a:moveTo>
              <a:lnTo>
                <a:pt x="81788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AD19C6-0EB1-4E83-BB1A-DA504A0A5C9F}">
      <dsp:nvSpPr>
        <dsp:cNvPr id="0" name=""/>
        <dsp:cNvSpPr/>
      </dsp:nvSpPr>
      <dsp:spPr>
        <a:xfrm>
          <a:off x="657668" y="3628030"/>
          <a:ext cx="1755654" cy="1187311"/>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Financial Responsibility </a:t>
          </a:r>
        </a:p>
      </dsp:txBody>
      <dsp:txXfrm>
        <a:off x="715628" y="3685990"/>
        <a:ext cx="1639734" cy="1071391"/>
      </dsp:txXfrm>
    </dsp:sp>
    <dsp:sp modelId="{BD0F32AD-57CC-412B-9B81-C8CED2280434}">
      <dsp:nvSpPr>
        <dsp:cNvPr id="0" name=""/>
        <dsp:cNvSpPr/>
      </dsp:nvSpPr>
      <dsp:spPr>
        <a:xfrm rot="19953234">
          <a:off x="5680580" y="2106583"/>
          <a:ext cx="788170" cy="0"/>
        </a:xfrm>
        <a:custGeom>
          <a:avLst/>
          <a:gdLst/>
          <a:ahLst/>
          <a:cxnLst/>
          <a:rect l="0" t="0" r="0" b="0"/>
          <a:pathLst>
            <a:path>
              <a:moveTo>
                <a:pt x="0" y="0"/>
              </a:moveTo>
              <a:lnTo>
                <a:pt x="78817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8B66CD-E758-4BBF-ACBB-293223ED7E05}">
      <dsp:nvSpPr>
        <dsp:cNvPr id="0" name=""/>
        <dsp:cNvSpPr/>
      </dsp:nvSpPr>
      <dsp:spPr>
        <a:xfrm>
          <a:off x="6424394" y="875369"/>
          <a:ext cx="1755654" cy="1187311"/>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CDBG Overview</a:t>
          </a:r>
        </a:p>
      </dsp:txBody>
      <dsp:txXfrm>
        <a:off x="6482354" y="933329"/>
        <a:ext cx="1639734" cy="10713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52DC4-D540-42C3-844A-1473E4CE60B1}">
      <dsp:nvSpPr>
        <dsp:cNvPr id="0" name=""/>
        <dsp:cNvSpPr/>
      </dsp:nvSpPr>
      <dsp:spPr>
        <a:xfrm>
          <a:off x="3163036" y="2067458"/>
          <a:ext cx="2561899" cy="1772107"/>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1" kern="1200" dirty="0"/>
            <a:t>HUD Allocations CDBG and ESG</a:t>
          </a:r>
          <a:endParaRPr lang="en-US" sz="1800" b="1" kern="1200" dirty="0"/>
        </a:p>
      </dsp:txBody>
      <dsp:txXfrm>
        <a:off x="3249543" y="2153965"/>
        <a:ext cx="2388885" cy="1599093"/>
      </dsp:txXfrm>
    </dsp:sp>
    <dsp:sp modelId="{450F8F16-A791-4242-9ECD-55172D5CD35B}">
      <dsp:nvSpPr>
        <dsp:cNvPr id="0" name=""/>
        <dsp:cNvSpPr/>
      </dsp:nvSpPr>
      <dsp:spPr>
        <a:xfrm rot="16200000">
          <a:off x="4004167" y="1627638"/>
          <a:ext cx="879638" cy="0"/>
        </a:xfrm>
        <a:custGeom>
          <a:avLst/>
          <a:gdLst/>
          <a:ahLst/>
          <a:cxnLst/>
          <a:rect l="0" t="0" r="0" b="0"/>
          <a:pathLst>
            <a:path>
              <a:moveTo>
                <a:pt x="0" y="0"/>
              </a:moveTo>
              <a:lnTo>
                <a:pt x="87963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F87CA-A6BF-4BA8-8388-2A94C2131E11}">
      <dsp:nvSpPr>
        <dsp:cNvPr id="0" name=""/>
        <dsp:cNvSpPr/>
      </dsp:nvSpPr>
      <dsp:spPr>
        <a:xfrm>
          <a:off x="3566159" y="507"/>
          <a:ext cx="1755654" cy="1187311"/>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Timeline (ONGOING)</a:t>
          </a:r>
        </a:p>
      </dsp:txBody>
      <dsp:txXfrm>
        <a:off x="3624119" y="58467"/>
        <a:ext cx="1639734" cy="1071391"/>
      </dsp:txXfrm>
    </dsp:sp>
    <dsp:sp modelId="{D4E19E33-E20B-4B17-BEDA-09C60CF69732}">
      <dsp:nvSpPr>
        <dsp:cNvPr id="0" name=""/>
        <dsp:cNvSpPr/>
      </dsp:nvSpPr>
      <dsp:spPr>
        <a:xfrm rot="1585602">
          <a:off x="5682213" y="3772088"/>
          <a:ext cx="817713" cy="0"/>
        </a:xfrm>
        <a:custGeom>
          <a:avLst/>
          <a:gdLst/>
          <a:ahLst/>
          <a:cxnLst/>
          <a:rect l="0" t="0" r="0" b="0"/>
          <a:pathLst>
            <a:path>
              <a:moveTo>
                <a:pt x="0" y="0"/>
              </a:moveTo>
              <a:lnTo>
                <a:pt x="81771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D03EA-9FB8-4425-B8B9-A90C2DF8B569}">
      <dsp:nvSpPr>
        <dsp:cNvPr id="0" name=""/>
        <dsp:cNvSpPr/>
      </dsp:nvSpPr>
      <dsp:spPr>
        <a:xfrm>
          <a:off x="6457203" y="3795567"/>
          <a:ext cx="1751249" cy="1187311"/>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ESG Overview</a:t>
          </a:r>
        </a:p>
      </dsp:txBody>
      <dsp:txXfrm>
        <a:off x="6515163" y="3853527"/>
        <a:ext cx="1635329" cy="1071391"/>
      </dsp:txXfrm>
    </dsp:sp>
    <dsp:sp modelId="{CBD6EF70-F741-46BD-BC40-E46CD898C03A}">
      <dsp:nvSpPr>
        <dsp:cNvPr id="0" name=""/>
        <dsp:cNvSpPr/>
      </dsp:nvSpPr>
      <dsp:spPr>
        <a:xfrm rot="5447016">
          <a:off x="4020626" y="4245220"/>
          <a:ext cx="811386" cy="0"/>
        </a:xfrm>
        <a:custGeom>
          <a:avLst/>
          <a:gdLst/>
          <a:ahLst/>
          <a:cxnLst/>
          <a:rect l="0" t="0" r="0" b="0"/>
          <a:pathLst>
            <a:path>
              <a:moveTo>
                <a:pt x="0" y="0"/>
              </a:moveTo>
              <a:lnTo>
                <a:pt x="81138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0140D5-C20F-416B-812D-C4AEB1EA1C93}">
      <dsp:nvSpPr>
        <dsp:cNvPr id="0" name=""/>
        <dsp:cNvSpPr/>
      </dsp:nvSpPr>
      <dsp:spPr>
        <a:xfrm>
          <a:off x="3534830" y="4650875"/>
          <a:ext cx="1755642" cy="1187311"/>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Proposals</a:t>
          </a:r>
          <a:r>
            <a:rPr lang="en-US" sz="1300" kern="1200" dirty="0"/>
            <a:t> </a:t>
          </a:r>
        </a:p>
      </dsp:txBody>
      <dsp:txXfrm>
        <a:off x="3592790" y="4708835"/>
        <a:ext cx="1639722" cy="1071391"/>
      </dsp:txXfrm>
    </dsp:sp>
    <dsp:sp modelId="{D8869806-ADEA-4F06-8088-57E5CD184567}">
      <dsp:nvSpPr>
        <dsp:cNvPr id="0" name=""/>
        <dsp:cNvSpPr/>
      </dsp:nvSpPr>
      <dsp:spPr>
        <a:xfrm rot="12462552">
          <a:off x="2331371" y="2075618"/>
          <a:ext cx="882254" cy="0"/>
        </a:xfrm>
        <a:custGeom>
          <a:avLst/>
          <a:gdLst/>
          <a:ahLst/>
          <a:cxnLst/>
          <a:rect l="0" t="0" r="0" b="0"/>
          <a:pathLst>
            <a:path>
              <a:moveTo>
                <a:pt x="0" y="0"/>
              </a:moveTo>
              <a:lnTo>
                <a:pt x="88225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E00CA-907F-45C7-92C0-B2A46DD1F297}">
      <dsp:nvSpPr>
        <dsp:cNvPr id="0" name=""/>
        <dsp:cNvSpPr/>
      </dsp:nvSpPr>
      <dsp:spPr>
        <a:xfrm>
          <a:off x="626318" y="815799"/>
          <a:ext cx="1755642" cy="1187311"/>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Monthly Monitoring Reports</a:t>
          </a:r>
        </a:p>
      </dsp:txBody>
      <dsp:txXfrm>
        <a:off x="684278" y="873759"/>
        <a:ext cx="1639722" cy="1071391"/>
      </dsp:txXfrm>
    </dsp:sp>
    <dsp:sp modelId="{A86B9E6E-9AC4-4BA6-A975-2DEF3DAC1FBD}">
      <dsp:nvSpPr>
        <dsp:cNvPr id="0" name=""/>
        <dsp:cNvSpPr/>
      </dsp:nvSpPr>
      <dsp:spPr>
        <a:xfrm rot="9386496">
          <a:off x="2379239" y="3675485"/>
          <a:ext cx="817881" cy="0"/>
        </a:xfrm>
        <a:custGeom>
          <a:avLst/>
          <a:gdLst/>
          <a:ahLst/>
          <a:cxnLst/>
          <a:rect l="0" t="0" r="0" b="0"/>
          <a:pathLst>
            <a:path>
              <a:moveTo>
                <a:pt x="0" y="0"/>
              </a:moveTo>
              <a:lnTo>
                <a:pt x="81788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AD19C6-0EB1-4E83-BB1A-DA504A0A5C9F}">
      <dsp:nvSpPr>
        <dsp:cNvPr id="0" name=""/>
        <dsp:cNvSpPr/>
      </dsp:nvSpPr>
      <dsp:spPr>
        <a:xfrm>
          <a:off x="657668" y="3628030"/>
          <a:ext cx="1755654" cy="1187311"/>
        </a:xfrm>
        <a:prstGeom prst="roundRect">
          <a:avLst/>
        </a:prstGeom>
        <a:solidFill>
          <a:srgbClr val="FFC00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95000"/>
                  <a:lumOff val="5000"/>
                </a:schemeClr>
              </a:solidFill>
            </a:rPr>
            <a:t>Financial Responsibility </a:t>
          </a:r>
        </a:p>
      </dsp:txBody>
      <dsp:txXfrm>
        <a:off x="715628" y="3685990"/>
        <a:ext cx="1639734" cy="1071391"/>
      </dsp:txXfrm>
    </dsp:sp>
    <dsp:sp modelId="{BD0F32AD-57CC-412B-9B81-C8CED2280434}">
      <dsp:nvSpPr>
        <dsp:cNvPr id="0" name=""/>
        <dsp:cNvSpPr/>
      </dsp:nvSpPr>
      <dsp:spPr>
        <a:xfrm rot="19953234">
          <a:off x="5680580" y="2106583"/>
          <a:ext cx="788170" cy="0"/>
        </a:xfrm>
        <a:custGeom>
          <a:avLst/>
          <a:gdLst/>
          <a:ahLst/>
          <a:cxnLst/>
          <a:rect l="0" t="0" r="0" b="0"/>
          <a:pathLst>
            <a:path>
              <a:moveTo>
                <a:pt x="0" y="0"/>
              </a:moveTo>
              <a:lnTo>
                <a:pt x="78817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8B66CD-E758-4BBF-ACBB-293223ED7E05}">
      <dsp:nvSpPr>
        <dsp:cNvPr id="0" name=""/>
        <dsp:cNvSpPr/>
      </dsp:nvSpPr>
      <dsp:spPr>
        <a:xfrm>
          <a:off x="6424394" y="875369"/>
          <a:ext cx="1755654" cy="1187311"/>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CDBG Overview</a:t>
          </a:r>
        </a:p>
      </dsp:txBody>
      <dsp:txXfrm>
        <a:off x="6482354" y="933329"/>
        <a:ext cx="1639734" cy="10713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52DC4-D540-42C3-844A-1473E4CE60B1}">
      <dsp:nvSpPr>
        <dsp:cNvPr id="0" name=""/>
        <dsp:cNvSpPr/>
      </dsp:nvSpPr>
      <dsp:spPr>
        <a:xfrm>
          <a:off x="3163036" y="2067458"/>
          <a:ext cx="2561899" cy="1772107"/>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1" kern="1200" dirty="0"/>
            <a:t>HUD Allocations CDBG and ESG</a:t>
          </a:r>
          <a:endParaRPr lang="en-US" sz="1800" b="1" kern="1200" dirty="0"/>
        </a:p>
      </dsp:txBody>
      <dsp:txXfrm>
        <a:off x="3249543" y="2153965"/>
        <a:ext cx="2388885" cy="1599093"/>
      </dsp:txXfrm>
    </dsp:sp>
    <dsp:sp modelId="{450F8F16-A791-4242-9ECD-55172D5CD35B}">
      <dsp:nvSpPr>
        <dsp:cNvPr id="0" name=""/>
        <dsp:cNvSpPr/>
      </dsp:nvSpPr>
      <dsp:spPr>
        <a:xfrm rot="16200000">
          <a:off x="4004167" y="1627638"/>
          <a:ext cx="879638" cy="0"/>
        </a:xfrm>
        <a:custGeom>
          <a:avLst/>
          <a:gdLst/>
          <a:ahLst/>
          <a:cxnLst/>
          <a:rect l="0" t="0" r="0" b="0"/>
          <a:pathLst>
            <a:path>
              <a:moveTo>
                <a:pt x="0" y="0"/>
              </a:moveTo>
              <a:lnTo>
                <a:pt x="87963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F87CA-A6BF-4BA8-8388-2A94C2131E11}">
      <dsp:nvSpPr>
        <dsp:cNvPr id="0" name=""/>
        <dsp:cNvSpPr/>
      </dsp:nvSpPr>
      <dsp:spPr>
        <a:xfrm>
          <a:off x="3566159" y="507"/>
          <a:ext cx="1755654" cy="1187311"/>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Timeline (ONGOING)</a:t>
          </a:r>
        </a:p>
      </dsp:txBody>
      <dsp:txXfrm>
        <a:off x="3624119" y="58467"/>
        <a:ext cx="1639734" cy="1071391"/>
      </dsp:txXfrm>
    </dsp:sp>
    <dsp:sp modelId="{D4E19E33-E20B-4B17-BEDA-09C60CF69732}">
      <dsp:nvSpPr>
        <dsp:cNvPr id="0" name=""/>
        <dsp:cNvSpPr/>
      </dsp:nvSpPr>
      <dsp:spPr>
        <a:xfrm rot="1585602">
          <a:off x="5682213" y="3772088"/>
          <a:ext cx="817713" cy="0"/>
        </a:xfrm>
        <a:custGeom>
          <a:avLst/>
          <a:gdLst/>
          <a:ahLst/>
          <a:cxnLst/>
          <a:rect l="0" t="0" r="0" b="0"/>
          <a:pathLst>
            <a:path>
              <a:moveTo>
                <a:pt x="0" y="0"/>
              </a:moveTo>
              <a:lnTo>
                <a:pt x="81771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D03EA-9FB8-4425-B8B9-A90C2DF8B569}">
      <dsp:nvSpPr>
        <dsp:cNvPr id="0" name=""/>
        <dsp:cNvSpPr/>
      </dsp:nvSpPr>
      <dsp:spPr>
        <a:xfrm>
          <a:off x="6457203" y="3795567"/>
          <a:ext cx="1751249" cy="1187311"/>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ESG Overview</a:t>
          </a:r>
        </a:p>
      </dsp:txBody>
      <dsp:txXfrm>
        <a:off x="6515163" y="3853527"/>
        <a:ext cx="1635329" cy="1071391"/>
      </dsp:txXfrm>
    </dsp:sp>
    <dsp:sp modelId="{CBD6EF70-F741-46BD-BC40-E46CD898C03A}">
      <dsp:nvSpPr>
        <dsp:cNvPr id="0" name=""/>
        <dsp:cNvSpPr/>
      </dsp:nvSpPr>
      <dsp:spPr>
        <a:xfrm rot="5447016">
          <a:off x="4020626" y="4245220"/>
          <a:ext cx="811386" cy="0"/>
        </a:xfrm>
        <a:custGeom>
          <a:avLst/>
          <a:gdLst/>
          <a:ahLst/>
          <a:cxnLst/>
          <a:rect l="0" t="0" r="0" b="0"/>
          <a:pathLst>
            <a:path>
              <a:moveTo>
                <a:pt x="0" y="0"/>
              </a:moveTo>
              <a:lnTo>
                <a:pt x="81138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0140D5-C20F-416B-812D-C4AEB1EA1C93}">
      <dsp:nvSpPr>
        <dsp:cNvPr id="0" name=""/>
        <dsp:cNvSpPr/>
      </dsp:nvSpPr>
      <dsp:spPr>
        <a:xfrm>
          <a:off x="3534830" y="4650875"/>
          <a:ext cx="1755642" cy="1187311"/>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Proposals</a:t>
          </a:r>
          <a:r>
            <a:rPr lang="en-US" sz="1300" kern="1200" dirty="0"/>
            <a:t> </a:t>
          </a:r>
        </a:p>
      </dsp:txBody>
      <dsp:txXfrm>
        <a:off x="3592790" y="4708835"/>
        <a:ext cx="1639722" cy="1071391"/>
      </dsp:txXfrm>
    </dsp:sp>
    <dsp:sp modelId="{D8869806-ADEA-4F06-8088-57E5CD184567}">
      <dsp:nvSpPr>
        <dsp:cNvPr id="0" name=""/>
        <dsp:cNvSpPr/>
      </dsp:nvSpPr>
      <dsp:spPr>
        <a:xfrm rot="12462552">
          <a:off x="2331371" y="2075618"/>
          <a:ext cx="882254" cy="0"/>
        </a:xfrm>
        <a:custGeom>
          <a:avLst/>
          <a:gdLst/>
          <a:ahLst/>
          <a:cxnLst/>
          <a:rect l="0" t="0" r="0" b="0"/>
          <a:pathLst>
            <a:path>
              <a:moveTo>
                <a:pt x="0" y="0"/>
              </a:moveTo>
              <a:lnTo>
                <a:pt x="88225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E00CA-907F-45C7-92C0-B2A46DD1F297}">
      <dsp:nvSpPr>
        <dsp:cNvPr id="0" name=""/>
        <dsp:cNvSpPr/>
      </dsp:nvSpPr>
      <dsp:spPr>
        <a:xfrm>
          <a:off x="626318" y="815799"/>
          <a:ext cx="1755642" cy="1187311"/>
        </a:xfrm>
        <a:prstGeom prst="roundRect">
          <a:avLst/>
        </a:prstGeom>
        <a:solidFill>
          <a:srgbClr val="FFC00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Monthly Monitoring Reports</a:t>
          </a:r>
        </a:p>
      </dsp:txBody>
      <dsp:txXfrm>
        <a:off x="684278" y="873759"/>
        <a:ext cx="1639722" cy="1071391"/>
      </dsp:txXfrm>
    </dsp:sp>
    <dsp:sp modelId="{A86B9E6E-9AC4-4BA6-A975-2DEF3DAC1FBD}">
      <dsp:nvSpPr>
        <dsp:cNvPr id="0" name=""/>
        <dsp:cNvSpPr/>
      </dsp:nvSpPr>
      <dsp:spPr>
        <a:xfrm rot="9386496">
          <a:off x="2379239" y="3675485"/>
          <a:ext cx="817881" cy="0"/>
        </a:xfrm>
        <a:custGeom>
          <a:avLst/>
          <a:gdLst/>
          <a:ahLst/>
          <a:cxnLst/>
          <a:rect l="0" t="0" r="0" b="0"/>
          <a:pathLst>
            <a:path>
              <a:moveTo>
                <a:pt x="0" y="0"/>
              </a:moveTo>
              <a:lnTo>
                <a:pt x="81788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AD19C6-0EB1-4E83-BB1A-DA504A0A5C9F}">
      <dsp:nvSpPr>
        <dsp:cNvPr id="0" name=""/>
        <dsp:cNvSpPr/>
      </dsp:nvSpPr>
      <dsp:spPr>
        <a:xfrm>
          <a:off x="657668" y="3628030"/>
          <a:ext cx="1755654" cy="1187311"/>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Financial Responsibility </a:t>
          </a:r>
        </a:p>
      </dsp:txBody>
      <dsp:txXfrm>
        <a:off x="715628" y="3685990"/>
        <a:ext cx="1639734" cy="1071391"/>
      </dsp:txXfrm>
    </dsp:sp>
    <dsp:sp modelId="{BD0F32AD-57CC-412B-9B81-C8CED2280434}">
      <dsp:nvSpPr>
        <dsp:cNvPr id="0" name=""/>
        <dsp:cNvSpPr/>
      </dsp:nvSpPr>
      <dsp:spPr>
        <a:xfrm rot="19953234">
          <a:off x="5680580" y="2106583"/>
          <a:ext cx="788170" cy="0"/>
        </a:xfrm>
        <a:custGeom>
          <a:avLst/>
          <a:gdLst/>
          <a:ahLst/>
          <a:cxnLst/>
          <a:rect l="0" t="0" r="0" b="0"/>
          <a:pathLst>
            <a:path>
              <a:moveTo>
                <a:pt x="0" y="0"/>
              </a:moveTo>
              <a:lnTo>
                <a:pt x="78817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8B66CD-E758-4BBF-ACBB-293223ED7E05}">
      <dsp:nvSpPr>
        <dsp:cNvPr id="0" name=""/>
        <dsp:cNvSpPr/>
      </dsp:nvSpPr>
      <dsp:spPr>
        <a:xfrm>
          <a:off x="6424394" y="875369"/>
          <a:ext cx="1755654" cy="1187311"/>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CDBG Overview</a:t>
          </a:r>
        </a:p>
      </dsp:txBody>
      <dsp:txXfrm>
        <a:off x="6482354" y="933329"/>
        <a:ext cx="1639734" cy="10713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EC408-BD68-4E2B-BB6B-CF078C268D3D}">
      <dsp:nvSpPr>
        <dsp:cNvPr id="0" name=""/>
        <dsp:cNvSpPr/>
      </dsp:nvSpPr>
      <dsp:spPr>
        <a:xfrm>
          <a:off x="80234" y="359953"/>
          <a:ext cx="1510594" cy="15105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E0FA75-7CFC-4E80-92EC-E0E5F1115131}">
      <dsp:nvSpPr>
        <dsp:cNvPr id="0" name=""/>
        <dsp:cNvSpPr/>
      </dsp:nvSpPr>
      <dsp:spPr>
        <a:xfrm>
          <a:off x="397459" y="677178"/>
          <a:ext cx="876144" cy="87614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7A3A45-6525-4003-8441-7F9D34BE19D2}">
      <dsp:nvSpPr>
        <dsp:cNvPr id="0" name=""/>
        <dsp:cNvSpPr/>
      </dsp:nvSpPr>
      <dsp:spPr>
        <a:xfrm>
          <a:off x="1914528" y="359953"/>
          <a:ext cx="3560687" cy="1510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accent1"/>
              </a:solidFill>
            </a:rPr>
            <a:t>Who: </a:t>
          </a:r>
          <a:r>
            <a:rPr lang="en-US" sz="1800" kern="1200" dirty="0"/>
            <a:t>The CD Specialist is responsible for conducting Remote Monitoring for each program funded with CDBG.</a:t>
          </a:r>
        </a:p>
      </dsp:txBody>
      <dsp:txXfrm>
        <a:off x="1914528" y="359953"/>
        <a:ext cx="3560687" cy="1510594"/>
      </dsp:txXfrm>
    </dsp:sp>
    <dsp:sp modelId="{ADF9DC5C-B8FF-45AD-B42F-4A16ABCD65A5}">
      <dsp:nvSpPr>
        <dsp:cNvPr id="0" name=""/>
        <dsp:cNvSpPr/>
      </dsp:nvSpPr>
      <dsp:spPr>
        <a:xfrm>
          <a:off x="6095638" y="359953"/>
          <a:ext cx="1510594" cy="15105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F7E5B9-5EB4-43E6-BDAA-ECCBB8B17AF1}">
      <dsp:nvSpPr>
        <dsp:cNvPr id="0" name=""/>
        <dsp:cNvSpPr/>
      </dsp:nvSpPr>
      <dsp:spPr>
        <a:xfrm>
          <a:off x="6412863" y="677178"/>
          <a:ext cx="876144" cy="87614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BB1CEF-5634-4607-BEDD-726B6F778E2D}">
      <dsp:nvSpPr>
        <dsp:cNvPr id="0" name=""/>
        <dsp:cNvSpPr/>
      </dsp:nvSpPr>
      <dsp:spPr>
        <a:xfrm>
          <a:off x="7929931" y="359953"/>
          <a:ext cx="3560687" cy="1510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accent1"/>
              </a:solidFill>
            </a:rPr>
            <a:t>How: </a:t>
          </a:r>
          <a:r>
            <a:rPr lang="en-US" sz="1800" kern="1200" dirty="0"/>
            <a:t>Communication will be sent to each agency, for each program, with specific instructions to assist with the Remote Monitoring process.  </a:t>
          </a:r>
        </a:p>
      </dsp:txBody>
      <dsp:txXfrm>
        <a:off x="7929931" y="359953"/>
        <a:ext cx="3560687" cy="1510594"/>
      </dsp:txXfrm>
    </dsp:sp>
    <dsp:sp modelId="{4CEF0659-30F6-4951-ACD2-19F537C9539E}">
      <dsp:nvSpPr>
        <dsp:cNvPr id="0" name=""/>
        <dsp:cNvSpPr/>
      </dsp:nvSpPr>
      <dsp:spPr>
        <a:xfrm>
          <a:off x="80234" y="2636796"/>
          <a:ext cx="1510594" cy="15105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E8315E-8063-47C8-AF84-26DA8354A6AF}">
      <dsp:nvSpPr>
        <dsp:cNvPr id="0" name=""/>
        <dsp:cNvSpPr/>
      </dsp:nvSpPr>
      <dsp:spPr>
        <a:xfrm>
          <a:off x="397459" y="2954021"/>
          <a:ext cx="876144" cy="87614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55498-0C38-4EFE-9B3F-EBD544FD4864}">
      <dsp:nvSpPr>
        <dsp:cNvPr id="0" name=""/>
        <dsp:cNvSpPr/>
      </dsp:nvSpPr>
      <dsp:spPr>
        <a:xfrm>
          <a:off x="1914528" y="2636796"/>
          <a:ext cx="3560687" cy="1510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accent1"/>
              </a:solidFill>
            </a:rPr>
            <a:t>What: </a:t>
          </a:r>
          <a:r>
            <a:rPr lang="en-US" sz="1800" kern="1200" dirty="0"/>
            <a:t>Information is collected regarding the program performance, record keeping and documentation, financial information, program income, compliance, procurement, and general organization information.</a:t>
          </a:r>
        </a:p>
      </dsp:txBody>
      <dsp:txXfrm>
        <a:off x="1914528" y="2636796"/>
        <a:ext cx="3560687" cy="1510594"/>
      </dsp:txXfrm>
    </dsp:sp>
    <dsp:sp modelId="{96D7B1F7-CE28-4DA5-940B-94538F97E3BD}">
      <dsp:nvSpPr>
        <dsp:cNvPr id="0" name=""/>
        <dsp:cNvSpPr/>
      </dsp:nvSpPr>
      <dsp:spPr>
        <a:xfrm>
          <a:off x="6095638" y="2636796"/>
          <a:ext cx="1510594" cy="15105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C42CDB-BEA1-4B5B-8926-83A6D1949293}">
      <dsp:nvSpPr>
        <dsp:cNvPr id="0" name=""/>
        <dsp:cNvSpPr/>
      </dsp:nvSpPr>
      <dsp:spPr>
        <a:xfrm>
          <a:off x="6412863" y="2954021"/>
          <a:ext cx="876144" cy="87614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E1F92D-7B89-4F32-B54D-28E53BC67DD3}">
      <dsp:nvSpPr>
        <dsp:cNvPr id="0" name=""/>
        <dsp:cNvSpPr/>
      </dsp:nvSpPr>
      <dsp:spPr>
        <a:xfrm>
          <a:off x="7929931" y="2636796"/>
          <a:ext cx="3560687" cy="1510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accent1"/>
              </a:solidFill>
            </a:rPr>
            <a:t>Why: </a:t>
          </a:r>
          <a:r>
            <a:rPr lang="en-US" sz="1800" kern="1200" dirty="0"/>
            <a:t>Based on the information provided by the agency, DMD determines whether an On-Site Monitoring visit is needed. </a:t>
          </a:r>
        </a:p>
      </dsp:txBody>
      <dsp:txXfrm>
        <a:off x="7929931" y="2636796"/>
        <a:ext cx="3560687" cy="15105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DE141-960C-4362-8D2A-C74332CA72FC}">
      <dsp:nvSpPr>
        <dsp:cNvPr id="0" name=""/>
        <dsp:cNvSpPr/>
      </dsp:nvSpPr>
      <dsp:spPr>
        <a:xfrm>
          <a:off x="0" y="4529571"/>
          <a:ext cx="6845709" cy="148670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As a result of this visit, staff may determine whether a more in‐depth review is needed, for further clarification of any concerns or findings that arise during the on‐site visit.</a:t>
          </a:r>
        </a:p>
      </dsp:txBody>
      <dsp:txXfrm>
        <a:off x="0" y="4529571"/>
        <a:ext cx="6845709" cy="1486706"/>
      </dsp:txXfrm>
    </dsp:sp>
    <dsp:sp modelId="{F34D0034-EA28-4105-B894-4A84B1D2BBFE}">
      <dsp:nvSpPr>
        <dsp:cNvPr id="0" name=""/>
        <dsp:cNvSpPr/>
      </dsp:nvSpPr>
      <dsp:spPr>
        <a:xfrm rot="10800000">
          <a:off x="0" y="2265317"/>
          <a:ext cx="6845709" cy="2286554"/>
        </a:xfrm>
        <a:prstGeom prst="upArrowCallou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Items covered during on-site monitoring will include:</a:t>
          </a:r>
        </a:p>
      </dsp:txBody>
      <dsp:txXfrm rot="-10800000">
        <a:off x="0" y="2265317"/>
        <a:ext cx="6845709" cy="802580"/>
      </dsp:txXfrm>
    </dsp:sp>
    <dsp:sp modelId="{95FA0674-3271-4A6F-843A-9412FDD9281D}">
      <dsp:nvSpPr>
        <dsp:cNvPr id="0" name=""/>
        <dsp:cNvSpPr/>
      </dsp:nvSpPr>
      <dsp:spPr>
        <a:xfrm>
          <a:off x="3342" y="3067898"/>
          <a:ext cx="2279674" cy="68367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Program Management Review</a:t>
          </a:r>
        </a:p>
      </dsp:txBody>
      <dsp:txXfrm>
        <a:off x="3342" y="3067898"/>
        <a:ext cx="2279674" cy="683679"/>
      </dsp:txXfrm>
    </dsp:sp>
    <dsp:sp modelId="{4068DDC9-A342-40AF-A0B6-3393CBFD27D3}">
      <dsp:nvSpPr>
        <dsp:cNvPr id="0" name=""/>
        <dsp:cNvSpPr/>
      </dsp:nvSpPr>
      <dsp:spPr>
        <a:xfrm>
          <a:off x="2283017" y="3067898"/>
          <a:ext cx="2279674" cy="68367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Invoice and Overall Financial Review</a:t>
          </a:r>
        </a:p>
      </dsp:txBody>
      <dsp:txXfrm>
        <a:off x="2283017" y="3067898"/>
        <a:ext cx="2279674" cy="683679"/>
      </dsp:txXfrm>
    </dsp:sp>
    <dsp:sp modelId="{37E53EC8-428A-4CBE-987A-C9BC07CE18F6}">
      <dsp:nvSpPr>
        <dsp:cNvPr id="0" name=""/>
        <dsp:cNvSpPr/>
      </dsp:nvSpPr>
      <dsp:spPr>
        <a:xfrm>
          <a:off x="4562691" y="3067898"/>
          <a:ext cx="2279674" cy="68367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Review of at least 3 Random Client Files</a:t>
          </a:r>
        </a:p>
      </dsp:txBody>
      <dsp:txXfrm>
        <a:off x="4562691" y="3067898"/>
        <a:ext cx="2279674" cy="683679"/>
      </dsp:txXfrm>
    </dsp:sp>
    <dsp:sp modelId="{E491D820-DBCA-4E47-90B8-019961F1EB20}">
      <dsp:nvSpPr>
        <dsp:cNvPr id="0" name=""/>
        <dsp:cNvSpPr/>
      </dsp:nvSpPr>
      <dsp:spPr>
        <a:xfrm rot="10800000">
          <a:off x="0" y="1063"/>
          <a:ext cx="6845709" cy="2286554"/>
        </a:xfrm>
        <a:prstGeom prst="upArrowCallou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Basic on‐site monitoring includes a tour of the program facilities as appropriate, an explanation of the services provided, discussions with program and administrative staff, and potentially an introduction to actual beneficiaries.</a:t>
          </a:r>
        </a:p>
      </dsp:txBody>
      <dsp:txXfrm rot="10800000">
        <a:off x="0" y="1063"/>
        <a:ext cx="6845709" cy="14857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52DC4-D540-42C3-844A-1473E4CE60B1}">
      <dsp:nvSpPr>
        <dsp:cNvPr id="0" name=""/>
        <dsp:cNvSpPr/>
      </dsp:nvSpPr>
      <dsp:spPr>
        <a:xfrm>
          <a:off x="3387393" y="2022652"/>
          <a:ext cx="2506378" cy="1733702"/>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1" kern="1200" dirty="0"/>
            <a:t>HUD Allocations CDBG and ESG</a:t>
          </a:r>
          <a:endParaRPr lang="en-US" sz="1800" b="1" kern="1200" dirty="0"/>
        </a:p>
      </dsp:txBody>
      <dsp:txXfrm>
        <a:off x="3472025" y="2107284"/>
        <a:ext cx="2337114" cy="1564438"/>
      </dsp:txXfrm>
    </dsp:sp>
    <dsp:sp modelId="{450F8F16-A791-4242-9ECD-55172D5CD35B}">
      <dsp:nvSpPr>
        <dsp:cNvPr id="0" name=""/>
        <dsp:cNvSpPr/>
      </dsp:nvSpPr>
      <dsp:spPr>
        <a:xfrm rot="16200000">
          <a:off x="4210295" y="1592365"/>
          <a:ext cx="860575" cy="0"/>
        </a:xfrm>
        <a:custGeom>
          <a:avLst/>
          <a:gdLst/>
          <a:ahLst/>
          <a:cxnLst/>
          <a:rect l="0" t="0" r="0" b="0"/>
          <a:pathLst>
            <a:path>
              <a:moveTo>
                <a:pt x="0" y="0"/>
              </a:moveTo>
              <a:lnTo>
                <a:pt x="86057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F87CA-A6BF-4BA8-8388-2A94C2131E11}">
      <dsp:nvSpPr>
        <dsp:cNvPr id="0" name=""/>
        <dsp:cNvSpPr/>
      </dsp:nvSpPr>
      <dsp:spPr>
        <a:xfrm>
          <a:off x="3781779" y="496"/>
          <a:ext cx="1717606" cy="1161580"/>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Timeline (ONGOING)</a:t>
          </a:r>
        </a:p>
      </dsp:txBody>
      <dsp:txXfrm>
        <a:off x="3838483" y="57200"/>
        <a:ext cx="1604198" cy="1048172"/>
      </dsp:txXfrm>
    </dsp:sp>
    <dsp:sp modelId="{D4E19E33-E20B-4B17-BEDA-09C60CF69732}">
      <dsp:nvSpPr>
        <dsp:cNvPr id="0" name=""/>
        <dsp:cNvSpPr/>
      </dsp:nvSpPr>
      <dsp:spPr>
        <a:xfrm rot="1585602">
          <a:off x="5851974" y="3690340"/>
          <a:ext cx="799992" cy="0"/>
        </a:xfrm>
        <a:custGeom>
          <a:avLst/>
          <a:gdLst/>
          <a:ahLst/>
          <a:cxnLst/>
          <a:rect l="0" t="0" r="0" b="0"/>
          <a:pathLst>
            <a:path>
              <a:moveTo>
                <a:pt x="0" y="0"/>
              </a:moveTo>
              <a:lnTo>
                <a:pt x="79999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D03EA-9FB8-4425-B8B9-A90C2DF8B569}">
      <dsp:nvSpPr>
        <dsp:cNvPr id="0" name=""/>
        <dsp:cNvSpPr/>
      </dsp:nvSpPr>
      <dsp:spPr>
        <a:xfrm>
          <a:off x="6610169" y="3713310"/>
          <a:ext cx="1713296" cy="1161580"/>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ESG Overview</a:t>
          </a:r>
        </a:p>
      </dsp:txBody>
      <dsp:txXfrm>
        <a:off x="6666873" y="3770014"/>
        <a:ext cx="1599888" cy="1048172"/>
      </dsp:txXfrm>
    </dsp:sp>
    <dsp:sp modelId="{CBD6EF70-F741-46BD-BC40-E46CD898C03A}">
      <dsp:nvSpPr>
        <dsp:cNvPr id="0" name=""/>
        <dsp:cNvSpPr/>
      </dsp:nvSpPr>
      <dsp:spPr>
        <a:xfrm rot="5447016">
          <a:off x="4226397" y="4153219"/>
          <a:ext cx="793801" cy="0"/>
        </a:xfrm>
        <a:custGeom>
          <a:avLst/>
          <a:gdLst/>
          <a:ahLst/>
          <a:cxnLst/>
          <a:rect l="0" t="0" r="0" b="0"/>
          <a:pathLst>
            <a:path>
              <a:moveTo>
                <a:pt x="0" y="0"/>
              </a:moveTo>
              <a:lnTo>
                <a:pt x="79380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0140D5-C20F-416B-812D-C4AEB1EA1C93}">
      <dsp:nvSpPr>
        <dsp:cNvPr id="0" name=""/>
        <dsp:cNvSpPr/>
      </dsp:nvSpPr>
      <dsp:spPr>
        <a:xfrm>
          <a:off x="3751129" y="4550082"/>
          <a:ext cx="1717594" cy="1161580"/>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Proposals</a:t>
          </a:r>
          <a:r>
            <a:rPr lang="en-US" sz="1300" kern="1200" dirty="0"/>
            <a:t> </a:t>
          </a:r>
        </a:p>
      </dsp:txBody>
      <dsp:txXfrm>
        <a:off x="3807833" y="4606786"/>
        <a:ext cx="1604186" cy="1048172"/>
      </dsp:txXfrm>
    </dsp:sp>
    <dsp:sp modelId="{D8869806-ADEA-4F06-8088-57E5CD184567}">
      <dsp:nvSpPr>
        <dsp:cNvPr id="0" name=""/>
        <dsp:cNvSpPr/>
      </dsp:nvSpPr>
      <dsp:spPr>
        <a:xfrm rot="12462552">
          <a:off x="2573751" y="2030636"/>
          <a:ext cx="863134" cy="0"/>
        </a:xfrm>
        <a:custGeom>
          <a:avLst/>
          <a:gdLst/>
          <a:ahLst/>
          <a:cxnLst/>
          <a:rect l="0" t="0" r="0" b="0"/>
          <a:pathLst>
            <a:path>
              <a:moveTo>
                <a:pt x="0" y="0"/>
              </a:moveTo>
              <a:lnTo>
                <a:pt x="86313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E00CA-907F-45C7-92C0-B2A46DD1F297}">
      <dsp:nvSpPr>
        <dsp:cNvPr id="0" name=""/>
        <dsp:cNvSpPr/>
      </dsp:nvSpPr>
      <dsp:spPr>
        <a:xfrm>
          <a:off x="905649" y="798119"/>
          <a:ext cx="1717594" cy="1161580"/>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3">
                  <a:lumMod val="60000"/>
                  <a:lumOff val="40000"/>
                </a:schemeClr>
              </a:solidFill>
            </a:rPr>
            <a:t>Monthly Monitoring Reports</a:t>
          </a:r>
        </a:p>
      </dsp:txBody>
      <dsp:txXfrm>
        <a:off x="962353" y="854823"/>
        <a:ext cx="1604186" cy="1048172"/>
      </dsp:txXfrm>
    </dsp:sp>
    <dsp:sp modelId="{A86B9E6E-9AC4-4BA6-A975-2DEF3DAC1FBD}">
      <dsp:nvSpPr>
        <dsp:cNvPr id="0" name=""/>
        <dsp:cNvSpPr/>
      </dsp:nvSpPr>
      <dsp:spPr>
        <a:xfrm rot="9386496">
          <a:off x="2620581" y="3595830"/>
          <a:ext cx="800156" cy="0"/>
        </a:xfrm>
        <a:custGeom>
          <a:avLst/>
          <a:gdLst/>
          <a:ahLst/>
          <a:cxnLst/>
          <a:rect l="0" t="0" r="0" b="0"/>
          <a:pathLst>
            <a:path>
              <a:moveTo>
                <a:pt x="0" y="0"/>
              </a:moveTo>
              <a:lnTo>
                <a:pt x="80015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AD19C6-0EB1-4E83-BB1A-DA504A0A5C9F}">
      <dsp:nvSpPr>
        <dsp:cNvPr id="0" name=""/>
        <dsp:cNvSpPr/>
      </dsp:nvSpPr>
      <dsp:spPr>
        <a:xfrm>
          <a:off x="936321" y="3549404"/>
          <a:ext cx="1717606" cy="1161580"/>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Financial Responsibility </a:t>
          </a:r>
        </a:p>
      </dsp:txBody>
      <dsp:txXfrm>
        <a:off x="993025" y="3606108"/>
        <a:ext cx="1604198" cy="1048172"/>
      </dsp:txXfrm>
    </dsp:sp>
    <dsp:sp modelId="{BD0F32AD-57CC-412B-9B81-C8CED2280434}">
      <dsp:nvSpPr>
        <dsp:cNvPr id="0" name=""/>
        <dsp:cNvSpPr/>
      </dsp:nvSpPr>
      <dsp:spPr>
        <a:xfrm rot="19953234">
          <a:off x="5850377" y="2060929"/>
          <a:ext cx="771089" cy="0"/>
        </a:xfrm>
        <a:custGeom>
          <a:avLst/>
          <a:gdLst/>
          <a:ahLst/>
          <a:cxnLst/>
          <a:rect l="0" t="0" r="0" b="0"/>
          <a:pathLst>
            <a:path>
              <a:moveTo>
                <a:pt x="0" y="0"/>
              </a:moveTo>
              <a:lnTo>
                <a:pt x="77108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8B66CD-E758-4BBF-ACBB-293223ED7E05}">
      <dsp:nvSpPr>
        <dsp:cNvPr id="0" name=""/>
        <dsp:cNvSpPr/>
      </dsp:nvSpPr>
      <dsp:spPr>
        <a:xfrm>
          <a:off x="6578071" y="856398"/>
          <a:ext cx="1717606" cy="1161580"/>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CDBG Overview</a:t>
          </a:r>
        </a:p>
      </dsp:txBody>
      <dsp:txXfrm>
        <a:off x="6634775" y="913102"/>
        <a:ext cx="1604198" cy="1048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52DC4-D540-42C3-844A-1473E4CE60B1}">
      <dsp:nvSpPr>
        <dsp:cNvPr id="0" name=""/>
        <dsp:cNvSpPr/>
      </dsp:nvSpPr>
      <dsp:spPr>
        <a:xfrm>
          <a:off x="3163036" y="2067458"/>
          <a:ext cx="2561899" cy="1772107"/>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1" kern="1200" dirty="0"/>
            <a:t>HUD Allocations: </a:t>
          </a:r>
          <a:r>
            <a:rPr lang="en-US" sz="2000" b="1" kern="1200" dirty="0"/>
            <a:t>CDBG and ESG</a:t>
          </a:r>
        </a:p>
      </dsp:txBody>
      <dsp:txXfrm>
        <a:off x="3249543" y="2153965"/>
        <a:ext cx="2388885" cy="1599093"/>
      </dsp:txXfrm>
    </dsp:sp>
    <dsp:sp modelId="{450F8F16-A791-4242-9ECD-55172D5CD35B}">
      <dsp:nvSpPr>
        <dsp:cNvPr id="0" name=""/>
        <dsp:cNvSpPr/>
      </dsp:nvSpPr>
      <dsp:spPr>
        <a:xfrm rot="16200000">
          <a:off x="4004167" y="1627638"/>
          <a:ext cx="879638" cy="0"/>
        </a:xfrm>
        <a:custGeom>
          <a:avLst/>
          <a:gdLst/>
          <a:ahLst/>
          <a:cxnLst/>
          <a:rect l="0" t="0" r="0" b="0"/>
          <a:pathLst>
            <a:path>
              <a:moveTo>
                <a:pt x="0" y="0"/>
              </a:moveTo>
              <a:lnTo>
                <a:pt x="87963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F87CA-A6BF-4BA8-8388-2A94C2131E11}">
      <dsp:nvSpPr>
        <dsp:cNvPr id="0" name=""/>
        <dsp:cNvSpPr/>
      </dsp:nvSpPr>
      <dsp:spPr>
        <a:xfrm>
          <a:off x="3566159" y="507"/>
          <a:ext cx="1755654" cy="1187311"/>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Timeline (ONGOING)</a:t>
          </a:r>
        </a:p>
      </dsp:txBody>
      <dsp:txXfrm>
        <a:off x="3624119" y="58467"/>
        <a:ext cx="1639734" cy="1071391"/>
      </dsp:txXfrm>
    </dsp:sp>
    <dsp:sp modelId="{D4E19E33-E20B-4B17-BEDA-09C60CF69732}">
      <dsp:nvSpPr>
        <dsp:cNvPr id="0" name=""/>
        <dsp:cNvSpPr/>
      </dsp:nvSpPr>
      <dsp:spPr>
        <a:xfrm rot="1585602">
          <a:off x="5682213" y="3772088"/>
          <a:ext cx="817713" cy="0"/>
        </a:xfrm>
        <a:custGeom>
          <a:avLst/>
          <a:gdLst/>
          <a:ahLst/>
          <a:cxnLst/>
          <a:rect l="0" t="0" r="0" b="0"/>
          <a:pathLst>
            <a:path>
              <a:moveTo>
                <a:pt x="0" y="0"/>
              </a:moveTo>
              <a:lnTo>
                <a:pt x="81771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D03EA-9FB8-4425-B8B9-A90C2DF8B569}">
      <dsp:nvSpPr>
        <dsp:cNvPr id="0" name=""/>
        <dsp:cNvSpPr/>
      </dsp:nvSpPr>
      <dsp:spPr>
        <a:xfrm>
          <a:off x="6457203" y="3795567"/>
          <a:ext cx="1751249" cy="1187311"/>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ESG Overview</a:t>
          </a:r>
        </a:p>
      </dsp:txBody>
      <dsp:txXfrm>
        <a:off x="6515163" y="3853527"/>
        <a:ext cx="1635329" cy="1071391"/>
      </dsp:txXfrm>
    </dsp:sp>
    <dsp:sp modelId="{CBD6EF70-F741-46BD-BC40-E46CD898C03A}">
      <dsp:nvSpPr>
        <dsp:cNvPr id="0" name=""/>
        <dsp:cNvSpPr/>
      </dsp:nvSpPr>
      <dsp:spPr>
        <a:xfrm rot="5447016">
          <a:off x="4020626" y="4245220"/>
          <a:ext cx="811386" cy="0"/>
        </a:xfrm>
        <a:custGeom>
          <a:avLst/>
          <a:gdLst/>
          <a:ahLst/>
          <a:cxnLst/>
          <a:rect l="0" t="0" r="0" b="0"/>
          <a:pathLst>
            <a:path>
              <a:moveTo>
                <a:pt x="0" y="0"/>
              </a:moveTo>
              <a:lnTo>
                <a:pt x="81138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0140D5-C20F-416B-812D-C4AEB1EA1C93}">
      <dsp:nvSpPr>
        <dsp:cNvPr id="0" name=""/>
        <dsp:cNvSpPr/>
      </dsp:nvSpPr>
      <dsp:spPr>
        <a:xfrm>
          <a:off x="3534830" y="4650875"/>
          <a:ext cx="1755642" cy="1187311"/>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Proposals</a:t>
          </a:r>
          <a:r>
            <a:rPr lang="en-US" sz="1300" kern="1200" dirty="0"/>
            <a:t> </a:t>
          </a:r>
        </a:p>
      </dsp:txBody>
      <dsp:txXfrm>
        <a:off x="3592790" y="4708835"/>
        <a:ext cx="1639722" cy="1071391"/>
      </dsp:txXfrm>
    </dsp:sp>
    <dsp:sp modelId="{D8869806-ADEA-4F06-8088-57E5CD184567}">
      <dsp:nvSpPr>
        <dsp:cNvPr id="0" name=""/>
        <dsp:cNvSpPr/>
      </dsp:nvSpPr>
      <dsp:spPr>
        <a:xfrm rot="12462552">
          <a:off x="2331371" y="2075618"/>
          <a:ext cx="882254" cy="0"/>
        </a:xfrm>
        <a:custGeom>
          <a:avLst/>
          <a:gdLst/>
          <a:ahLst/>
          <a:cxnLst/>
          <a:rect l="0" t="0" r="0" b="0"/>
          <a:pathLst>
            <a:path>
              <a:moveTo>
                <a:pt x="0" y="0"/>
              </a:moveTo>
              <a:lnTo>
                <a:pt x="88225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E00CA-907F-45C7-92C0-B2A46DD1F297}">
      <dsp:nvSpPr>
        <dsp:cNvPr id="0" name=""/>
        <dsp:cNvSpPr/>
      </dsp:nvSpPr>
      <dsp:spPr>
        <a:xfrm>
          <a:off x="626318" y="815799"/>
          <a:ext cx="1755642" cy="1187311"/>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Monthly Monitoring Reports</a:t>
          </a:r>
        </a:p>
      </dsp:txBody>
      <dsp:txXfrm>
        <a:off x="684278" y="873759"/>
        <a:ext cx="1639722" cy="1071391"/>
      </dsp:txXfrm>
    </dsp:sp>
    <dsp:sp modelId="{A86B9E6E-9AC4-4BA6-A975-2DEF3DAC1FBD}">
      <dsp:nvSpPr>
        <dsp:cNvPr id="0" name=""/>
        <dsp:cNvSpPr/>
      </dsp:nvSpPr>
      <dsp:spPr>
        <a:xfrm rot="9386496">
          <a:off x="2379239" y="3675485"/>
          <a:ext cx="817881" cy="0"/>
        </a:xfrm>
        <a:custGeom>
          <a:avLst/>
          <a:gdLst/>
          <a:ahLst/>
          <a:cxnLst/>
          <a:rect l="0" t="0" r="0" b="0"/>
          <a:pathLst>
            <a:path>
              <a:moveTo>
                <a:pt x="0" y="0"/>
              </a:moveTo>
              <a:lnTo>
                <a:pt x="81788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AD19C6-0EB1-4E83-BB1A-DA504A0A5C9F}">
      <dsp:nvSpPr>
        <dsp:cNvPr id="0" name=""/>
        <dsp:cNvSpPr/>
      </dsp:nvSpPr>
      <dsp:spPr>
        <a:xfrm>
          <a:off x="657668" y="3628030"/>
          <a:ext cx="1755654" cy="1187311"/>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Financial Responsibility </a:t>
          </a:r>
        </a:p>
      </dsp:txBody>
      <dsp:txXfrm>
        <a:off x="715628" y="3685990"/>
        <a:ext cx="1639734" cy="1071391"/>
      </dsp:txXfrm>
    </dsp:sp>
    <dsp:sp modelId="{BD0F32AD-57CC-412B-9B81-C8CED2280434}">
      <dsp:nvSpPr>
        <dsp:cNvPr id="0" name=""/>
        <dsp:cNvSpPr/>
      </dsp:nvSpPr>
      <dsp:spPr>
        <a:xfrm rot="19953234">
          <a:off x="5680580" y="2106583"/>
          <a:ext cx="788170" cy="0"/>
        </a:xfrm>
        <a:custGeom>
          <a:avLst/>
          <a:gdLst/>
          <a:ahLst/>
          <a:cxnLst/>
          <a:rect l="0" t="0" r="0" b="0"/>
          <a:pathLst>
            <a:path>
              <a:moveTo>
                <a:pt x="0" y="0"/>
              </a:moveTo>
              <a:lnTo>
                <a:pt x="78817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8B66CD-E758-4BBF-ACBB-293223ED7E05}">
      <dsp:nvSpPr>
        <dsp:cNvPr id="0" name=""/>
        <dsp:cNvSpPr/>
      </dsp:nvSpPr>
      <dsp:spPr>
        <a:xfrm>
          <a:off x="6424394" y="875369"/>
          <a:ext cx="1755654" cy="1187311"/>
        </a:xfrm>
        <a:prstGeom prst="roundRect">
          <a:avLst/>
        </a:prstGeom>
        <a:solidFill>
          <a:srgbClr val="FFC00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CDBG Overview</a:t>
          </a:r>
        </a:p>
      </dsp:txBody>
      <dsp:txXfrm>
        <a:off x="6482354" y="933329"/>
        <a:ext cx="1639734" cy="10713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6CEDD-1A71-495B-A1C2-97BC50DF1219}">
      <dsp:nvSpPr>
        <dsp:cNvPr id="0" name=""/>
        <dsp:cNvSpPr/>
      </dsp:nvSpPr>
      <dsp:spPr>
        <a:xfrm>
          <a:off x="0" y="931333"/>
          <a:ext cx="2539999" cy="35559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028" tIns="330200" rIns="198028" bIns="330200" numCol="1" spcCol="1270" anchor="t" anchorCtr="0">
          <a:noAutofit/>
        </a:bodyPr>
        <a:lstStyle/>
        <a:p>
          <a:pPr marL="0" lvl="0" indent="0" algn="ctr" defTabSz="1155700">
            <a:lnSpc>
              <a:spcPct val="90000"/>
            </a:lnSpc>
            <a:spcBef>
              <a:spcPct val="0"/>
            </a:spcBef>
            <a:spcAft>
              <a:spcPct val="35000"/>
            </a:spcAft>
            <a:buNone/>
          </a:pPr>
          <a:r>
            <a:rPr lang="en-US" sz="2600" b="1" kern="1200" dirty="0"/>
            <a:t>Benefit Low- and Moderate-Income (LMI) Persons/ Households</a:t>
          </a:r>
        </a:p>
      </dsp:txBody>
      <dsp:txXfrm>
        <a:off x="0" y="2282613"/>
        <a:ext cx="2539999" cy="2133600"/>
      </dsp:txXfrm>
    </dsp:sp>
    <dsp:sp modelId="{9B8B7A31-1A89-4051-9448-2D26D5AFA35F}">
      <dsp:nvSpPr>
        <dsp:cNvPr id="0" name=""/>
        <dsp:cNvSpPr/>
      </dsp:nvSpPr>
      <dsp:spPr>
        <a:xfrm>
          <a:off x="736600" y="1286933"/>
          <a:ext cx="1066800" cy="1066800"/>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72" tIns="12700" rIns="83172" bIns="12700" numCol="1" spcCol="1270" anchor="ctr" anchorCtr="0">
          <a:noAutofit/>
        </a:bodyPr>
        <a:lstStyle/>
        <a:p>
          <a:pPr marL="0" lvl="0" indent="0" algn="ctr" defTabSz="2133600">
            <a:lnSpc>
              <a:spcPct val="90000"/>
            </a:lnSpc>
            <a:spcBef>
              <a:spcPct val="0"/>
            </a:spcBef>
            <a:spcAft>
              <a:spcPct val="35000"/>
            </a:spcAft>
            <a:buNone/>
          </a:pPr>
          <a:r>
            <a:rPr lang="en-US" sz="4800" kern="1200" dirty="0">
              <a:ln>
                <a:solidFill>
                  <a:schemeClr val="tx1"/>
                </a:solidFill>
              </a:ln>
            </a:rPr>
            <a:t>1</a:t>
          </a:r>
        </a:p>
      </dsp:txBody>
      <dsp:txXfrm>
        <a:off x="892829" y="1443162"/>
        <a:ext cx="754342" cy="754342"/>
      </dsp:txXfrm>
    </dsp:sp>
    <dsp:sp modelId="{77C564AF-F2A2-41B7-9AD9-F2786F80D02C}">
      <dsp:nvSpPr>
        <dsp:cNvPr id="0" name=""/>
        <dsp:cNvSpPr/>
      </dsp:nvSpPr>
      <dsp:spPr>
        <a:xfrm>
          <a:off x="0" y="4487261"/>
          <a:ext cx="2539999"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2CCAF-CC02-4A7D-B1A0-8441833CA553}">
      <dsp:nvSpPr>
        <dsp:cNvPr id="0" name=""/>
        <dsp:cNvSpPr/>
      </dsp:nvSpPr>
      <dsp:spPr>
        <a:xfrm>
          <a:off x="2794000" y="931333"/>
          <a:ext cx="2539999" cy="35559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028" tIns="330200" rIns="198028" bIns="330200" numCol="1" spcCol="1270" anchor="t" anchorCtr="0">
          <a:noAutofit/>
        </a:bodyPr>
        <a:lstStyle/>
        <a:p>
          <a:pPr marL="0" lvl="0" indent="0" algn="ctr" defTabSz="1244600">
            <a:lnSpc>
              <a:spcPct val="90000"/>
            </a:lnSpc>
            <a:spcBef>
              <a:spcPct val="0"/>
            </a:spcBef>
            <a:spcAft>
              <a:spcPct val="35000"/>
            </a:spcAft>
            <a:buNone/>
          </a:pPr>
          <a:r>
            <a:rPr lang="en-US" sz="2800" b="1" kern="1200" dirty="0"/>
            <a:t>Eliminate Conditions of Slum and Blight</a:t>
          </a:r>
        </a:p>
      </dsp:txBody>
      <dsp:txXfrm>
        <a:off x="2794000" y="2282613"/>
        <a:ext cx="2539999" cy="2133600"/>
      </dsp:txXfrm>
    </dsp:sp>
    <dsp:sp modelId="{7FA0E870-E931-4B23-9FCE-6262E1FAF1EB}">
      <dsp:nvSpPr>
        <dsp:cNvPr id="0" name=""/>
        <dsp:cNvSpPr/>
      </dsp:nvSpPr>
      <dsp:spPr>
        <a:xfrm>
          <a:off x="3530600" y="1286933"/>
          <a:ext cx="1066800" cy="1066800"/>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72" tIns="12700" rIns="83172" bIns="12700" numCol="1" spcCol="1270" anchor="ctr" anchorCtr="0">
          <a:noAutofit/>
        </a:bodyPr>
        <a:lstStyle/>
        <a:p>
          <a:pPr marL="0" lvl="0" indent="0" algn="ctr" defTabSz="2133600">
            <a:lnSpc>
              <a:spcPct val="90000"/>
            </a:lnSpc>
            <a:spcBef>
              <a:spcPct val="0"/>
            </a:spcBef>
            <a:spcAft>
              <a:spcPct val="35000"/>
            </a:spcAft>
            <a:buNone/>
          </a:pPr>
          <a:r>
            <a:rPr lang="en-US" sz="4800" kern="1200" dirty="0">
              <a:ln>
                <a:solidFill>
                  <a:schemeClr val="tx1"/>
                </a:solidFill>
              </a:ln>
            </a:rPr>
            <a:t>2</a:t>
          </a:r>
        </a:p>
      </dsp:txBody>
      <dsp:txXfrm>
        <a:off x="3686829" y="1443162"/>
        <a:ext cx="754342" cy="754342"/>
      </dsp:txXfrm>
    </dsp:sp>
    <dsp:sp modelId="{80874FFC-4124-4C73-BB89-6A7434D1D669}">
      <dsp:nvSpPr>
        <dsp:cNvPr id="0" name=""/>
        <dsp:cNvSpPr/>
      </dsp:nvSpPr>
      <dsp:spPr>
        <a:xfrm>
          <a:off x="2794000" y="4487261"/>
          <a:ext cx="2539999"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F83B75-1DA3-48E0-8CDB-73C88C7FE9D0}">
      <dsp:nvSpPr>
        <dsp:cNvPr id="0" name=""/>
        <dsp:cNvSpPr/>
      </dsp:nvSpPr>
      <dsp:spPr>
        <a:xfrm>
          <a:off x="5587999" y="931333"/>
          <a:ext cx="2539999" cy="35559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028" tIns="330200" rIns="198028" bIns="330200" numCol="1" spcCol="1270" anchor="t" anchorCtr="0">
          <a:noAutofit/>
        </a:bodyPr>
        <a:lstStyle/>
        <a:p>
          <a:pPr marL="0" lvl="0" indent="0" algn="ctr" defTabSz="1244600">
            <a:lnSpc>
              <a:spcPct val="90000"/>
            </a:lnSpc>
            <a:spcBef>
              <a:spcPct val="0"/>
            </a:spcBef>
            <a:spcAft>
              <a:spcPct val="35000"/>
            </a:spcAft>
            <a:buNone/>
          </a:pPr>
          <a:r>
            <a:rPr lang="en-US" sz="2800" b="1" kern="1200" dirty="0"/>
            <a:t>Meet a Community Urgent Need (NA)</a:t>
          </a:r>
        </a:p>
      </dsp:txBody>
      <dsp:txXfrm>
        <a:off x="5587999" y="2282613"/>
        <a:ext cx="2539999" cy="2133600"/>
      </dsp:txXfrm>
    </dsp:sp>
    <dsp:sp modelId="{4E16EE57-C954-48E6-BA84-7FC62F2DD853}">
      <dsp:nvSpPr>
        <dsp:cNvPr id="0" name=""/>
        <dsp:cNvSpPr/>
      </dsp:nvSpPr>
      <dsp:spPr>
        <a:xfrm>
          <a:off x="6324599" y="1286933"/>
          <a:ext cx="1066800" cy="1066800"/>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72" tIns="12700" rIns="83172" bIns="12700" numCol="1" spcCol="1270" anchor="ctr" anchorCtr="0">
          <a:noAutofit/>
        </a:bodyPr>
        <a:lstStyle/>
        <a:p>
          <a:pPr marL="0" lvl="0" indent="0" algn="ctr" defTabSz="2133600">
            <a:lnSpc>
              <a:spcPct val="90000"/>
            </a:lnSpc>
            <a:spcBef>
              <a:spcPct val="0"/>
            </a:spcBef>
            <a:spcAft>
              <a:spcPct val="35000"/>
            </a:spcAft>
            <a:buNone/>
          </a:pPr>
          <a:r>
            <a:rPr lang="en-US" sz="4800" kern="1200" dirty="0">
              <a:ln>
                <a:solidFill>
                  <a:schemeClr val="tx1"/>
                </a:solidFill>
              </a:ln>
            </a:rPr>
            <a:t>3</a:t>
          </a:r>
        </a:p>
      </dsp:txBody>
      <dsp:txXfrm>
        <a:off x="6480828" y="1443162"/>
        <a:ext cx="754342" cy="754342"/>
      </dsp:txXfrm>
    </dsp:sp>
    <dsp:sp modelId="{D26C3598-95B1-4E7A-BC11-326B2524D403}">
      <dsp:nvSpPr>
        <dsp:cNvPr id="0" name=""/>
        <dsp:cNvSpPr/>
      </dsp:nvSpPr>
      <dsp:spPr>
        <a:xfrm>
          <a:off x="5587999" y="4487261"/>
          <a:ext cx="2539999"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3C24D-591D-4B51-99D9-CCD9F8846B8A}">
      <dsp:nvSpPr>
        <dsp:cNvPr id="0" name=""/>
        <dsp:cNvSpPr/>
      </dsp:nvSpPr>
      <dsp:spPr>
        <a:xfrm>
          <a:off x="10016" y="327098"/>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Acquisition of Real Property </a:t>
          </a:r>
        </a:p>
      </dsp:txBody>
      <dsp:txXfrm>
        <a:off x="10016" y="327098"/>
        <a:ext cx="1496938" cy="898163"/>
      </dsp:txXfrm>
    </dsp:sp>
    <dsp:sp modelId="{C6E53B99-17EA-445A-BF8D-93DD7F8CB65E}">
      <dsp:nvSpPr>
        <dsp:cNvPr id="0" name=""/>
        <dsp:cNvSpPr/>
      </dsp:nvSpPr>
      <dsp:spPr>
        <a:xfrm>
          <a:off x="1656649" y="327098"/>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Clearance </a:t>
          </a:r>
        </a:p>
      </dsp:txBody>
      <dsp:txXfrm>
        <a:off x="1656649" y="327098"/>
        <a:ext cx="1496938" cy="898163"/>
      </dsp:txXfrm>
    </dsp:sp>
    <dsp:sp modelId="{82D4468A-0A39-4929-AF91-F3946F747138}">
      <dsp:nvSpPr>
        <dsp:cNvPr id="0" name=""/>
        <dsp:cNvSpPr/>
      </dsp:nvSpPr>
      <dsp:spPr>
        <a:xfrm>
          <a:off x="3303281" y="327098"/>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Code Enforcement </a:t>
          </a:r>
        </a:p>
      </dsp:txBody>
      <dsp:txXfrm>
        <a:off x="3303281" y="327098"/>
        <a:ext cx="1496938" cy="898163"/>
      </dsp:txXfrm>
    </dsp:sp>
    <dsp:sp modelId="{60AD0D13-D0D7-44AF-8CE3-C4A02EA78C6D}">
      <dsp:nvSpPr>
        <dsp:cNvPr id="0" name=""/>
        <dsp:cNvSpPr/>
      </dsp:nvSpPr>
      <dsp:spPr>
        <a:xfrm>
          <a:off x="4949914" y="327098"/>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Construction of Housing </a:t>
          </a:r>
        </a:p>
      </dsp:txBody>
      <dsp:txXfrm>
        <a:off x="4949914" y="327098"/>
        <a:ext cx="1496938" cy="898163"/>
      </dsp:txXfrm>
    </dsp:sp>
    <dsp:sp modelId="{A56EE9E0-6A48-4EFC-A9B1-1C3AC45437BF}">
      <dsp:nvSpPr>
        <dsp:cNvPr id="0" name=""/>
        <dsp:cNvSpPr/>
      </dsp:nvSpPr>
      <dsp:spPr>
        <a:xfrm>
          <a:off x="6596546" y="327098"/>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Disposition </a:t>
          </a:r>
        </a:p>
      </dsp:txBody>
      <dsp:txXfrm>
        <a:off x="6596546" y="327098"/>
        <a:ext cx="1496938" cy="898163"/>
      </dsp:txXfrm>
    </dsp:sp>
    <dsp:sp modelId="{FFB13715-416D-43F9-8A18-0ADBAEB4027B}">
      <dsp:nvSpPr>
        <dsp:cNvPr id="0" name=""/>
        <dsp:cNvSpPr/>
      </dsp:nvSpPr>
      <dsp:spPr>
        <a:xfrm>
          <a:off x="8243179" y="327098"/>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Homeownership Assistance </a:t>
          </a:r>
        </a:p>
      </dsp:txBody>
      <dsp:txXfrm>
        <a:off x="8243179" y="327098"/>
        <a:ext cx="1496938" cy="898163"/>
      </dsp:txXfrm>
    </dsp:sp>
    <dsp:sp modelId="{55A7DE51-DFF2-4E15-A576-FC1B4C508A2B}">
      <dsp:nvSpPr>
        <dsp:cNvPr id="0" name=""/>
        <dsp:cNvSpPr/>
      </dsp:nvSpPr>
      <dsp:spPr>
        <a:xfrm>
          <a:off x="9889811" y="327098"/>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Interim Assistance </a:t>
          </a:r>
        </a:p>
      </dsp:txBody>
      <dsp:txXfrm>
        <a:off x="9889811" y="327098"/>
        <a:ext cx="1496938" cy="898163"/>
      </dsp:txXfrm>
    </dsp:sp>
    <dsp:sp modelId="{0EE8279C-2D69-4F80-9B89-A40C1D784515}">
      <dsp:nvSpPr>
        <dsp:cNvPr id="0" name=""/>
        <dsp:cNvSpPr/>
      </dsp:nvSpPr>
      <dsp:spPr>
        <a:xfrm>
          <a:off x="10016" y="1374955"/>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Loss of Rental Income </a:t>
          </a:r>
        </a:p>
      </dsp:txBody>
      <dsp:txXfrm>
        <a:off x="10016" y="1374955"/>
        <a:ext cx="1496938" cy="898163"/>
      </dsp:txXfrm>
    </dsp:sp>
    <dsp:sp modelId="{F9CA6003-0DB3-43E0-ABC0-2DE046D3FE3C}">
      <dsp:nvSpPr>
        <dsp:cNvPr id="0" name=""/>
        <dsp:cNvSpPr/>
      </dsp:nvSpPr>
      <dsp:spPr>
        <a:xfrm>
          <a:off x="1656649" y="1374955"/>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Microenterprise Assistance </a:t>
          </a:r>
        </a:p>
      </dsp:txBody>
      <dsp:txXfrm>
        <a:off x="1656649" y="1374955"/>
        <a:ext cx="1496938" cy="898163"/>
      </dsp:txXfrm>
    </dsp:sp>
    <dsp:sp modelId="{2615882F-122B-4B5A-94CB-79A3E371FA0C}">
      <dsp:nvSpPr>
        <dsp:cNvPr id="0" name=""/>
        <dsp:cNvSpPr/>
      </dsp:nvSpPr>
      <dsp:spPr>
        <a:xfrm>
          <a:off x="3303281" y="1374955"/>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Special Economic Development Activities</a:t>
          </a:r>
        </a:p>
      </dsp:txBody>
      <dsp:txXfrm>
        <a:off x="3303281" y="1374955"/>
        <a:ext cx="1496938" cy="898163"/>
      </dsp:txXfrm>
    </dsp:sp>
    <dsp:sp modelId="{6327017B-062A-4D4E-AB54-23C5D0BAA049}">
      <dsp:nvSpPr>
        <dsp:cNvPr id="0" name=""/>
        <dsp:cNvSpPr/>
      </dsp:nvSpPr>
      <dsp:spPr>
        <a:xfrm>
          <a:off x="4949914" y="1374955"/>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Planning and Capacity Building </a:t>
          </a:r>
        </a:p>
      </dsp:txBody>
      <dsp:txXfrm>
        <a:off x="4949914" y="1374955"/>
        <a:ext cx="1496938" cy="898163"/>
      </dsp:txXfrm>
    </dsp:sp>
    <dsp:sp modelId="{377FDEAE-97BC-4B91-A7FE-76E19793735D}">
      <dsp:nvSpPr>
        <dsp:cNvPr id="0" name=""/>
        <dsp:cNvSpPr/>
      </dsp:nvSpPr>
      <dsp:spPr>
        <a:xfrm>
          <a:off x="6596546" y="1374955"/>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Privately-Owned Utilities </a:t>
          </a:r>
        </a:p>
      </dsp:txBody>
      <dsp:txXfrm>
        <a:off x="6596546" y="1374955"/>
        <a:ext cx="1496938" cy="898163"/>
      </dsp:txXfrm>
    </dsp:sp>
    <dsp:sp modelId="{B93C581E-742D-40A5-99B8-3144D26BCDB2}">
      <dsp:nvSpPr>
        <dsp:cNvPr id="0" name=""/>
        <dsp:cNvSpPr/>
      </dsp:nvSpPr>
      <dsp:spPr>
        <a:xfrm>
          <a:off x="8243179" y="1374955"/>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Program Administration Costs </a:t>
          </a:r>
        </a:p>
      </dsp:txBody>
      <dsp:txXfrm>
        <a:off x="8243179" y="1374955"/>
        <a:ext cx="1496938" cy="898163"/>
      </dsp:txXfrm>
    </dsp:sp>
    <dsp:sp modelId="{2A9B2F6C-8C02-4DFE-962A-EF4D4F6CD021}">
      <dsp:nvSpPr>
        <dsp:cNvPr id="0" name=""/>
        <dsp:cNvSpPr/>
      </dsp:nvSpPr>
      <dsp:spPr>
        <a:xfrm>
          <a:off x="9889811" y="1374955"/>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Public Facilities and Improvements </a:t>
          </a:r>
        </a:p>
      </dsp:txBody>
      <dsp:txXfrm>
        <a:off x="9889811" y="1374955"/>
        <a:ext cx="1496938" cy="898163"/>
      </dsp:txXfrm>
    </dsp:sp>
    <dsp:sp modelId="{41468BA1-9C6D-4C49-8F08-5A07716A8C07}">
      <dsp:nvSpPr>
        <dsp:cNvPr id="0" name=""/>
        <dsp:cNvSpPr/>
      </dsp:nvSpPr>
      <dsp:spPr>
        <a:xfrm>
          <a:off x="1656649" y="2422812"/>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Public Services </a:t>
          </a:r>
        </a:p>
      </dsp:txBody>
      <dsp:txXfrm>
        <a:off x="1656649" y="2422812"/>
        <a:ext cx="1496938" cy="898163"/>
      </dsp:txXfrm>
    </dsp:sp>
    <dsp:sp modelId="{87F4025E-BAC7-4F03-BA0A-F0AE3A7E2B40}">
      <dsp:nvSpPr>
        <dsp:cNvPr id="0" name=""/>
        <dsp:cNvSpPr/>
      </dsp:nvSpPr>
      <dsp:spPr>
        <a:xfrm>
          <a:off x="3303281" y="2422812"/>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Rehabilitation </a:t>
          </a:r>
        </a:p>
      </dsp:txBody>
      <dsp:txXfrm>
        <a:off x="3303281" y="2422812"/>
        <a:ext cx="1496938" cy="898163"/>
      </dsp:txXfrm>
    </dsp:sp>
    <dsp:sp modelId="{2BD21587-88CD-49E5-9970-58B67A2F454B}">
      <dsp:nvSpPr>
        <dsp:cNvPr id="0" name=""/>
        <dsp:cNvSpPr/>
      </dsp:nvSpPr>
      <dsp:spPr>
        <a:xfrm>
          <a:off x="4949914" y="2422812"/>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Relocation </a:t>
          </a:r>
        </a:p>
      </dsp:txBody>
      <dsp:txXfrm>
        <a:off x="4949914" y="2422812"/>
        <a:ext cx="1496938" cy="898163"/>
      </dsp:txXfrm>
    </dsp:sp>
    <dsp:sp modelId="{196EC878-7CD9-4128-BE72-CDBEED16C1FB}">
      <dsp:nvSpPr>
        <dsp:cNvPr id="0" name=""/>
        <dsp:cNvSpPr/>
      </dsp:nvSpPr>
      <dsp:spPr>
        <a:xfrm>
          <a:off x="6596546" y="2422812"/>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Special Activities by CBDOs </a:t>
          </a:r>
        </a:p>
      </dsp:txBody>
      <dsp:txXfrm>
        <a:off x="6596546" y="2422812"/>
        <a:ext cx="1496938" cy="898163"/>
      </dsp:txXfrm>
    </dsp:sp>
    <dsp:sp modelId="{0E07BDD2-6D08-4377-994B-F8DF1B8F9D20}">
      <dsp:nvSpPr>
        <dsp:cNvPr id="0" name=""/>
        <dsp:cNvSpPr/>
      </dsp:nvSpPr>
      <dsp:spPr>
        <a:xfrm>
          <a:off x="8243179" y="2422812"/>
          <a:ext cx="1496938" cy="898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Miscellaneous Other Activities </a:t>
          </a:r>
        </a:p>
      </dsp:txBody>
      <dsp:txXfrm>
        <a:off x="8243179" y="2422812"/>
        <a:ext cx="1496938" cy="8981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52DC4-D540-42C3-844A-1473E4CE60B1}">
      <dsp:nvSpPr>
        <dsp:cNvPr id="0" name=""/>
        <dsp:cNvSpPr/>
      </dsp:nvSpPr>
      <dsp:spPr>
        <a:xfrm>
          <a:off x="3182100" y="2057926"/>
          <a:ext cx="2561899" cy="1772107"/>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1" kern="1200" dirty="0"/>
            <a:t>HUD Allocations CDBG and ESG</a:t>
          </a:r>
          <a:endParaRPr lang="en-US" sz="1800" b="1" kern="1200" dirty="0"/>
        </a:p>
      </dsp:txBody>
      <dsp:txXfrm>
        <a:off x="3268607" y="2144433"/>
        <a:ext cx="2388885" cy="1599093"/>
      </dsp:txXfrm>
    </dsp:sp>
    <dsp:sp modelId="{450F8F16-A791-4242-9ECD-55172D5CD35B}">
      <dsp:nvSpPr>
        <dsp:cNvPr id="0" name=""/>
        <dsp:cNvSpPr/>
      </dsp:nvSpPr>
      <dsp:spPr>
        <a:xfrm rot="16172111">
          <a:off x="4017264" y="1622873"/>
          <a:ext cx="870135" cy="0"/>
        </a:xfrm>
        <a:custGeom>
          <a:avLst/>
          <a:gdLst/>
          <a:ahLst/>
          <a:cxnLst/>
          <a:rect l="0" t="0" r="0" b="0"/>
          <a:pathLst>
            <a:path>
              <a:moveTo>
                <a:pt x="0" y="0"/>
              </a:moveTo>
              <a:lnTo>
                <a:pt x="87013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F87CA-A6BF-4BA8-8388-2A94C2131E11}">
      <dsp:nvSpPr>
        <dsp:cNvPr id="0" name=""/>
        <dsp:cNvSpPr/>
      </dsp:nvSpPr>
      <dsp:spPr>
        <a:xfrm>
          <a:off x="3566159" y="507"/>
          <a:ext cx="1755654" cy="1187311"/>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Timeline (ONGOING)</a:t>
          </a:r>
        </a:p>
      </dsp:txBody>
      <dsp:txXfrm>
        <a:off x="3624119" y="58467"/>
        <a:ext cx="1639734" cy="1071391"/>
      </dsp:txXfrm>
    </dsp:sp>
    <dsp:sp modelId="{D4E19E33-E20B-4B17-BEDA-09C60CF69732}">
      <dsp:nvSpPr>
        <dsp:cNvPr id="0" name=""/>
        <dsp:cNvSpPr/>
      </dsp:nvSpPr>
      <dsp:spPr>
        <a:xfrm rot="1603812">
          <a:off x="5701332" y="3768664"/>
          <a:ext cx="798539" cy="0"/>
        </a:xfrm>
        <a:custGeom>
          <a:avLst/>
          <a:gdLst/>
          <a:ahLst/>
          <a:cxnLst/>
          <a:rect l="0" t="0" r="0" b="0"/>
          <a:pathLst>
            <a:path>
              <a:moveTo>
                <a:pt x="0" y="0"/>
              </a:moveTo>
              <a:lnTo>
                <a:pt x="79853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D03EA-9FB8-4425-B8B9-A90C2DF8B569}">
      <dsp:nvSpPr>
        <dsp:cNvPr id="0" name=""/>
        <dsp:cNvSpPr/>
      </dsp:nvSpPr>
      <dsp:spPr>
        <a:xfrm>
          <a:off x="6457203" y="3795567"/>
          <a:ext cx="1751249" cy="1187311"/>
        </a:xfrm>
        <a:prstGeom prst="roundRect">
          <a:avLst/>
        </a:prstGeom>
        <a:solidFill>
          <a:srgbClr val="FFC00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ESG Overview</a:t>
          </a:r>
        </a:p>
      </dsp:txBody>
      <dsp:txXfrm>
        <a:off x="6515163" y="3853527"/>
        <a:ext cx="1635329" cy="1071391"/>
      </dsp:txXfrm>
    </dsp:sp>
    <dsp:sp modelId="{CBD6EF70-F741-46BD-BC40-E46CD898C03A}">
      <dsp:nvSpPr>
        <dsp:cNvPr id="0" name=""/>
        <dsp:cNvSpPr/>
      </dsp:nvSpPr>
      <dsp:spPr>
        <a:xfrm rot="5452108">
          <a:off x="4040932" y="4232572"/>
          <a:ext cx="805169" cy="0"/>
        </a:xfrm>
        <a:custGeom>
          <a:avLst/>
          <a:gdLst/>
          <a:ahLst/>
          <a:cxnLst/>
          <a:rect l="0" t="0" r="0" b="0"/>
          <a:pathLst>
            <a:path>
              <a:moveTo>
                <a:pt x="0" y="0"/>
              </a:moveTo>
              <a:lnTo>
                <a:pt x="80516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0140D5-C20F-416B-812D-C4AEB1EA1C93}">
      <dsp:nvSpPr>
        <dsp:cNvPr id="0" name=""/>
        <dsp:cNvSpPr/>
      </dsp:nvSpPr>
      <dsp:spPr>
        <a:xfrm>
          <a:off x="3550594" y="4635111"/>
          <a:ext cx="1755642" cy="1187311"/>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Proposals</a:t>
          </a:r>
          <a:r>
            <a:rPr lang="en-US" sz="1300" kern="1200" dirty="0"/>
            <a:t> </a:t>
          </a:r>
        </a:p>
      </dsp:txBody>
      <dsp:txXfrm>
        <a:off x="3608554" y="4693071"/>
        <a:ext cx="1639722" cy="1071391"/>
      </dsp:txXfrm>
    </dsp:sp>
    <dsp:sp modelId="{D8869806-ADEA-4F06-8088-57E5CD184567}">
      <dsp:nvSpPr>
        <dsp:cNvPr id="0" name=""/>
        <dsp:cNvSpPr/>
      </dsp:nvSpPr>
      <dsp:spPr>
        <a:xfrm rot="12444706">
          <a:off x="2331359" y="2072184"/>
          <a:ext cx="901342" cy="0"/>
        </a:xfrm>
        <a:custGeom>
          <a:avLst/>
          <a:gdLst/>
          <a:ahLst/>
          <a:cxnLst/>
          <a:rect l="0" t="0" r="0" b="0"/>
          <a:pathLst>
            <a:path>
              <a:moveTo>
                <a:pt x="0" y="0"/>
              </a:moveTo>
              <a:lnTo>
                <a:pt x="90134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E00CA-907F-45C7-92C0-B2A46DD1F297}">
      <dsp:nvSpPr>
        <dsp:cNvPr id="0" name=""/>
        <dsp:cNvSpPr/>
      </dsp:nvSpPr>
      <dsp:spPr>
        <a:xfrm>
          <a:off x="626318" y="815799"/>
          <a:ext cx="1755642" cy="1187311"/>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Monthly Monitoring Reports</a:t>
          </a:r>
        </a:p>
      </dsp:txBody>
      <dsp:txXfrm>
        <a:off x="684278" y="873759"/>
        <a:ext cx="1639722" cy="1071391"/>
      </dsp:txXfrm>
    </dsp:sp>
    <dsp:sp modelId="{A86B9E6E-9AC4-4BA6-A975-2DEF3DAC1FBD}">
      <dsp:nvSpPr>
        <dsp:cNvPr id="0" name=""/>
        <dsp:cNvSpPr/>
      </dsp:nvSpPr>
      <dsp:spPr>
        <a:xfrm rot="9385293">
          <a:off x="2378308" y="3670803"/>
          <a:ext cx="838806" cy="0"/>
        </a:xfrm>
        <a:custGeom>
          <a:avLst/>
          <a:gdLst/>
          <a:ahLst/>
          <a:cxnLst/>
          <a:rect l="0" t="0" r="0" b="0"/>
          <a:pathLst>
            <a:path>
              <a:moveTo>
                <a:pt x="0" y="0"/>
              </a:moveTo>
              <a:lnTo>
                <a:pt x="83880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AD19C6-0EB1-4E83-BB1A-DA504A0A5C9F}">
      <dsp:nvSpPr>
        <dsp:cNvPr id="0" name=""/>
        <dsp:cNvSpPr/>
      </dsp:nvSpPr>
      <dsp:spPr>
        <a:xfrm>
          <a:off x="657668" y="3628030"/>
          <a:ext cx="1755654" cy="1187311"/>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Financial Responsibility </a:t>
          </a:r>
        </a:p>
      </dsp:txBody>
      <dsp:txXfrm>
        <a:off x="715628" y="3685990"/>
        <a:ext cx="1639734" cy="1071391"/>
      </dsp:txXfrm>
    </dsp:sp>
    <dsp:sp modelId="{BD0F32AD-57CC-412B-9B81-C8CED2280434}">
      <dsp:nvSpPr>
        <dsp:cNvPr id="0" name=""/>
        <dsp:cNvSpPr/>
      </dsp:nvSpPr>
      <dsp:spPr>
        <a:xfrm rot="19952882">
          <a:off x="5700832" y="2101791"/>
          <a:ext cx="766729" cy="0"/>
        </a:xfrm>
        <a:custGeom>
          <a:avLst/>
          <a:gdLst/>
          <a:ahLst/>
          <a:cxnLst/>
          <a:rect l="0" t="0" r="0" b="0"/>
          <a:pathLst>
            <a:path>
              <a:moveTo>
                <a:pt x="0" y="0"/>
              </a:moveTo>
              <a:lnTo>
                <a:pt x="76672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8B66CD-E758-4BBF-ACBB-293223ED7E05}">
      <dsp:nvSpPr>
        <dsp:cNvPr id="0" name=""/>
        <dsp:cNvSpPr/>
      </dsp:nvSpPr>
      <dsp:spPr>
        <a:xfrm>
          <a:off x="6424394" y="875369"/>
          <a:ext cx="1755654" cy="1187311"/>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CDBG Overview</a:t>
          </a:r>
        </a:p>
      </dsp:txBody>
      <dsp:txXfrm>
        <a:off x="6482354" y="933329"/>
        <a:ext cx="1639734" cy="10713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B9371-B4C8-41B7-A0BE-EB9AAB773F72}">
      <dsp:nvSpPr>
        <dsp:cNvPr id="0" name=""/>
        <dsp:cNvSpPr/>
      </dsp:nvSpPr>
      <dsp:spPr>
        <a:xfrm>
          <a:off x="0" y="527"/>
          <a:ext cx="7162800" cy="725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DF980-55F9-4AE5-A2CE-C8803C9C84A6}">
      <dsp:nvSpPr>
        <dsp:cNvPr id="0" name=""/>
        <dsp:cNvSpPr/>
      </dsp:nvSpPr>
      <dsp:spPr>
        <a:xfrm>
          <a:off x="219507" y="163797"/>
          <a:ext cx="399105" cy="39910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175F39-388F-4AB1-B679-AE3F9D0F9E30}">
      <dsp:nvSpPr>
        <dsp:cNvPr id="0" name=""/>
        <dsp:cNvSpPr/>
      </dsp:nvSpPr>
      <dsp:spPr>
        <a:xfrm>
          <a:off x="838121" y="527"/>
          <a:ext cx="6324678" cy="72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98" tIns="76798" rIns="76798" bIns="76798" numCol="1" spcCol="1270" anchor="ctr" anchorCtr="0">
          <a:noAutofit/>
        </a:bodyPr>
        <a:lstStyle/>
        <a:p>
          <a:pPr marL="0" lvl="0" indent="0" algn="l" defTabSz="711200">
            <a:lnSpc>
              <a:spcPct val="90000"/>
            </a:lnSpc>
            <a:spcBef>
              <a:spcPct val="0"/>
            </a:spcBef>
            <a:spcAft>
              <a:spcPct val="35000"/>
            </a:spcAft>
            <a:buNone/>
          </a:pPr>
          <a:r>
            <a:rPr lang="en-US" sz="1600" kern="1200" dirty="0"/>
            <a:t>In Evansville, there are about 500 individuals in shelter or transitional housing on any given night.</a:t>
          </a:r>
        </a:p>
      </dsp:txBody>
      <dsp:txXfrm>
        <a:off x="838121" y="527"/>
        <a:ext cx="6324678" cy="725646"/>
      </dsp:txXfrm>
    </dsp:sp>
    <dsp:sp modelId="{99AAA912-7D92-4355-8DE9-39366CBEFB24}">
      <dsp:nvSpPr>
        <dsp:cNvPr id="0" name=""/>
        <dsp:cNvSpPr/>
      </dsp:nvSpPr>
      <dsp:spPr>
        <a:xfrm>
          <a:off x="0" y="907584"/>
          <a:ext cx="7162800" cy="725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C348BD-E0A7-481B-949C-5E28D0591E4D}">
      <dsp:nvSpPr>
        <dsp:cNvPr id="0" name=""/>
        <dsp:cNvSpPr/>
      </dsp:nvSpPr>
      <dsp:spPr>
        <a:xfrm>
          <a:off x="219507" y="1070855"/>
          <a:ext cx="399105" cy="39910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F551B3-C331-4C93-BAD6-06C95F01E5C8}">
      <dsp:nvSpPr>
        <dsp:cNvPr id="0" name=""/>
        <dsp:cNvSpPr/>
      </dsp:nvSpPr>
      <dsp:spPr>
        <a:xfrm>
          <a:off x="838121" y="907584"/>
          <a:ext cx="6324678" cy="72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98" tIns="76798" rIns="76798" bIns="76798" numCol="1" spcCol="1270" anchor="ctr" anchorCtr="0">
          <a:noAutofit/>
        </a:bodyPr>
        <a:lstStyle/>
        <a:p>
          <a:pPr marL="0" lvl="0" indent="0" algn="l" defTabSz="711200">
            <a:lnSpc>
              <a:spcPct val="90000"/>
            </a:lnSpc>
            <a:spcBef>
              <a:spcPct val="0"/>
            </a:spcBef>
            <a:spcAft>
              <a:spcPct val="35000"/>
            </a:spcAft>
            <a:buNone/>
          </a:pPr>
          <a:r>
            <a:rPr lang="en-US" sz="1600" kern="1200"/>
            <a:t>50-60 homeless individuals on the street or places not meant for habitation</a:t>
          </a:r>
        </a:p>
      </dsp:txBody>
      <dsp:txXfrm>
        <a:off x="838121" y="907584"/>
        <a:ext cx="6324678" cy="725646"/>
      </dsp:txXfrm>
    </dsp:sp>
    <dsp:sp modelId="{79D8DF97-E332-40AF-B783-2FFFEC288485}">
      <dsp:nvSpPr>
        <dsp:cNvPr id="0" name=""/>
        <dsp:cNvSpPr/>
      </dsp:nvSpPr>
      <dsp:spPr>
        <a:xfrm>
          <a:off x="0" y="1814642"/>
          <a:ext cx="7162800" cy="725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A3F1F-B426-44CF-AC39-8D2A0658D0D5}">
      <dsp:nvSpPr>
        <dsp:cNvPr id="0" name=""/>
        <dsp:cNvSpPr/>
      </dsp:nvSpPr>
      <dsp:spPr>
        <a:xfrm>
          <a:off x="219507" y="1977912"/>
          <a:ext cx="399105" cy="39910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C24AEE-9AAE-49ED-8F6E-EBDF9D00005A}">
      <dsp:nvSpPr>
        <dsp:cNvPr id="0" name=""/>
        <dsp:cNvSpPr/>
      </dsp:nvSpPr>
      <dsp:spPr>
        <a:xfrm>
          <a:off x="838121" y="1814642"/>
          <a:ext cx="6324678" cy="72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98" tIns="76798" rIns="76798" bIns="76798" numCol="1" spcCol="1270" anchor="ctr" anchorCtr="0">
          <a:noAutofit/>
        </a:bodyPr>
        <a:lstStyle/>
        <a:p>
          <a:pPr marL="0" lvl="0" indent="0" algn="l" defTabSz="711200">
            <a:lnSpc>
              <a:spcPct val="90000"/>
            </a:lnSpc>
            <a:spcBef>
              <a:spcPct val="0"/>
            </a:spcBef>
            <a:spcAft>
              <a:spcPct val="35000"/>
            </a:spcAft>
            <a:buNone/>
          </a:pPr>
          <a:r>
            <a:rPr lang="en-US" sz="1600" kern="1200"/>
            <a:t>More than 2,000 homeless served annually</a:t>
          </a:r>
        </a:p>
      </dsp:txBody>
      <dsp:txXfrm>
        <a:off x="838121" y="1814642"/>
        <a:ext cx="6324678" cy="725646"/>
      </dsp:txXfrm>
    </dsp:sp>
    <dsp:sp modelId="{CF01BCAE-1A8D-4E39-BEBD-B625B4DA87E9}">
      <dsp:nvSpPr>
        <dsp:cNvPr id="0" name=""/>
        <dsp:cNvSpPr/>
      </dsp:nvSpPr>
      <dsp:spPr>
        <a:xfrm>
          <a:off x="0" y="2721699"/>
          <a:ext cx="7162800" cy="725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F29EBC-2C5D-450E-88E4-181138E81E33}">
      <dsp:nvSpPr>
        <dsp:cNvPr id="0" name=""/>
        <dsp:cNvSpPr/>
      </dsp:nvSpPr>
      <dsp:spPr>
        <a:xfrm>
          <a:off x="219507" y="2884970"/>
          <a:ext cx="399105" cy="3991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2947D7-3149-462A-877F-1EA4DB6BC725}">
      <dsp:nvSpPr>
        <dsp:cNvPr id="0" name=""/>
        <dsp:cNvSpPr/>
      </dsp:nvSpPr>
      <dsp:spPr>
        <a:xfrm>
          <a:off x="838121" y="2721699"/>
          <a:ext cx="6324678" cy="72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98" tIns="76798" rIns="76798" bIns="76798" numCol="1" spcCol="1270" anchor="ctr" anchorCtr="0">
          <a:noAutofit/>
        </a:bodyPr>
        <a:lstStyle/>
        <a:p>
          <a:pPr marL="0" lvl="0" indent="0" algn="l" defTabSz="711200">
            <a:lnSpc>
              <a:spcPct val="90000"/>
            </a:lnSpc>
            <a:spcBef>
              <a:spcPct val="0"/>
            </a:spcBef>
            <a:spcAft>
              <a:spcPct val="35000"/>
            </a:spcAft>
            <a:buNone/>
          </a:pPr>
          <a:r>
            <a:rPr lang="en-US" sz="1600" kern="1200"/>
            <a:t>Shelters stay at maximum capacity all year</a:t>
          </a:r>
        </a:p>
      </dsp:txBody>
      <dsp:txXfrm>
        <a:off x="838121" y="2721699"/>
        <a:ext cx="6324678" cy="725646"/>
      </dsp:txXfrm>
    </dsp:sp>
    <dsp:sp modelId="{C1E44D64-12A1-4CD4-9A9A-30EE9F2A3E17}">
      <dsp:nvSpPr>
        <dsp:cNvPr id="0" name=""/>
        <dsp:cNvSpPr/>
      </dsp:nvSpPr>
      <dsp:spPr>
        <a:xfrm>
          <a:off x="0" y="3628757"/>
          <a:ext cx="7162800" cy="725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BF27F1-EFF6-4803-AEC3-AD6FAE3EC8B7}">
      <dsp:nvSpPr>
        <dsp:cNvPr id="0" name=""/>
        <dsp:cNvSpPr/>
      </dsp:nvSpPr>
      <dsp:spPr>
        <a:xfrm>
          <a:off x="219507" y="3792027"/>
          <a:ext cx="399105" cy="39910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C59C6E-3AE1-4D7E-9946-EF4045F41A22}">
      <dsp:nvSpPr>
        <dsp:cNvPr id="0" name=""/>
        <dsp:cNvSpPr/>
      </dsp:nvSpPr>
      <dsp:spPr>
        <a:xfrm>
          <a:off x="838121" y="3628757"/>
          <a:ext cx="6324678" cy="72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98" tIns="76798" rIns="76798" bIns="76798" numCol="1" spcCol="1270" anchor="ctr" anchorCtr="0">
          <a:noAutofit/>
        </a:bodyPr>
        <a:lstStyle/>
        <a:p>
          <a:pPr marL="0" lvl="0" indent="0" algn="l" defTabSz="711200">
            <a:lnSpc>
              <a:spcPct val="90000"/>
            </a:lnSpc>
            <a:spcBef>
              <a:spcPct val="0"/>
            </a:spcBef>
            <a:spcAft>
              <a:spcPct val="35000"/>
            </a:spcAft>
            <a:buNone/>
          </a:pPr>
          <a:r>
            <a:rPr lang="en-US" sz="1600" kern="1200"/>
            <a:t>HUD’s goal is to lessen the length of stay in shelter and move to permanent housing faster</a:t>
          </a:r>
        </a:p>
      </dsp:txBody>
      <dsp:txXfrm>
        <a:off x="838121" y="3628757"/>
        <a:ext cx="6324678" cy="725646"/>
      </dsp:txXfrm>
    </dsp:sp>
    <dsp:sp modelId="{3A3EC1AA-FC80-479A-9766-B9A6A1719DA8}">
      <dsp:nvSpPr>
        <dsp:cNvPr id="0" name=""/>
        <dsp:cNvSpPr/>
      </dsp:nvSpPr>
      <dsp:spPr>
        <a:xfrm>
          <a:off x="0" y="4535815"/>
          <a:ext cx="7162800" cy="725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29AB12-857A-47B5-8101-35531E569D4D}">
      <dsp:nvSpPr>
        <dsp:cNvPr id="0" name=""/>
        <dsp:cNvSpPr/>
      </dsp:nvSpPr>
      <dsp:spPr>
        <a:xfrm>
          <a:off x="219507" y="4699085"/>
          <a:ext cx="399105" cy="399105"/>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B0FD6E-4E30-4AA4-B437-AD485A4CB165}">
      <dsp:nvSpPr>
        <dsp:cNvPr id="0" name=""/>
        <dsp:cNvSpPr/>
      </dsp:nvSpPr>
      <dsp:spPr>
        <a:xfrm>
          <a:off x="838121" y="4535815"/>
          <a:ext cx="6324678" cy="72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98" tIns="76798" rIns="76798" bIns="76798" numCol="1" spcCol="1270" anchor="ctr" anchorCtr="0">
          <a:noAutofit/>
        </a:bodyPr>
        <a:lstStyle/>
        <a:p>
          <a:pPr marL="0" lvl="0" indent="0" algn="l" defTabSz="711200">
            <a:lnSpc>
              <a:spcPct val="90000"/>
            </a:lnSpc>
            <a:spcBef>
              <a:spcPct val="0"/>
            </a:spcBef>
            <a:spcAft>
              <a:spcPct val="35000"/>
            </a:spcAft>
            <a:buNone/>
          </a:pPr>
          <a:r>
            <a:rPr lang="en-US" sz="1600" kern="1200"/>
            <a:t>Coordinated Entry Assessment prioritizes the homeless</a:t>
          </a:r>
        </a:p>
      </dsp:txBody>
      <dsp:txXfrm>
        <a:off x="838121" y="4535815"/>
        <a:ext cx="6324678" cy="725646"/>
      </dsp:txXfrm>
    </dsp:sp>
    <dsp:sp modelId="{DE374C09-D80C-4FED-835A-6D19711BE21E}">
      <dsp:nvSpPr>
        <dsp:cNvPr id="0" name=""/>
        <dsp:cNvSpPr/>
      </dsp:nvSpPr>
      <dsp:spPr>
        <a:xfrm>
          <a:off x="0" y="5442872"/>
          <a:ext cx="7162800" cy="725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743AFC-15E2-4D25-8154-43B5BCAF8519}">
      <dsp:nvSpPr>
        <dsp:cNvPr id="0" name=""/>
        <dsp:cNvSpPr/>
      </dsp:nvSpPr>
      <dsp:spPr>
        <a:xfrm>
          <a:off x="219507" y="5606143"/>
          <a:ext cx="399105" cy="39910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37FAA5-E30F-4C3E-A394-4E0A27B86DEC}">
      <dsp:nvSpPr>
        <dsp:cNvPr id="0" name=""/>
        <dsp:cNvSpPr/>
      </dsp:nvSpPr>
      <dsp:spPr>
        <a:xfrm>
          <a:off x="838121" y="5442872"/>
          <a:ext cx="6324678" cy="72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98" tIns="76798" rIns="76798" bIns="76798" numCol="1" spcCol="1270" anchor="ctr" anchorCtr="0">
          <a:noAutofit/>
        </a:bodyPr>
        <a:lstStyle/>
        <a:p>
          <a:pPr marL="0" lvl="0" indent="0" algn="l" defTabSz="711200">
            <a:lnSpc>
              <a:spcPct val="90000"/>
            </a:lnSpc>
            <a:spcBef>
              <a:spcPct val="0"/>
            </a:spcBef>
            <a:spcAft>
              <a:spcPct val="35000"/>
            </a:spcAft>
            <a:buNone/>
          </a:pPr>
          <a:r>
            <a:rPr lang="en-US" sz="1600" kern="1200"/>
            <a:t>Funds are meant to coordinate with other homeless funds such as Continuum of Care (CoC) funds</a:t>
          </a:r>
        </a:p>
      </dsp:txBody>
      <dsp:txXfrm>
        <a:off x="838121" y="5442872"/>
        <a:ext cx="6324678" cy="7256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11CDC-0516-424B-BB1C-44BFB02A6CEF}">
      <dsp:nvSpPr>
        <dsp:cNvPr id="0" name=""/>
        <dsp:cNvSpPr/>
      </dsp:nvSpPr>
      <dsp:spPr>
        <a:xfrm>
          <a:off x="0" y="309662"/>
          <a:ext cx="9261474"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Category 1: Literally Homeless</a:t>
          </a:r>
        </a:p>
      </dsp:txBody>
      <dsp:txXfrm>
        <a:off x="33412" y="343074"/>
        <a:ext cx="9194650" cy="617626"/>
      </dsp:txXfrm>
    </dsp:sp>
    <dsp:sp modelId="{DAD27256-FE61-41A6-92BA-EC0E4BBC1565}">
      <dsp:nvSpPr>
        <dsp:cNvPr id="0" name=""/>
        <dsp:cNvSpPr/>
      </dsp:nvSpPr>
      <dsp:spPr>
        <a:xfrm>
          <a:off x="0" y="1080512"/>
          <a:ext cx="9261474"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Category 2: Imminent Risk of Homelessness</a:t>
          </a:r>
        </a:p>
      </dsp:txBody>
      <dsp:txXfrm>
        <a:off x="33412" y="1113924"/>
        <a:ext cx="9194650" cy="617626"/>
      </dsp:txXfrm>
    </dsp:sp>
    <dsp:sp modelId="{C38CABDE-9B29-4843-86CF-50DACA42CEFA}">
      <dsp:nvSpPr>
        <dsp:cNvPr id="0" name=""/>
        <dsp:cNvSpPr/>
      </dsp:nvSpPr>
      <dsp:spPr>
        <a:xfrm>
          <a:off x="0" y="1851362"/>
          <a:ext cx="9261474"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Category 3: Homeless Under Other Federal Statutes</a:t>
          </a:r>
        </a:p>
      </dsp:txBody>
      <dsp:txXfrm>
        <a:off x="33412" y="1884774"/>
        <a:ext cx="9194650" cy="617626"/>
      </dsp:txXfrm>
    </dsp:sp>
    <dsp:sp modelId="{4DDECD29-1238-4121-BD72-983BB411D6AA}">
      <dsp:nvSpPr>
        <dsp:cNvPr id="0" name=""/>
        <dsp:cNvSpPr/>
      </dsp:nvSpPr>
      <dsp:spPr>
        <a:xfrm>
          <a:off x="0" y="2622212"/>
          <a:ext cx="9261474"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Category 4: Fleeing/Attempting to Flee Domestic Violence</a:t>
          </a:r>
        </a:p>
      </dsp:txBody>
      <dsp:txXfrm>
        <a:off x="33412" y="2655624"/>
        <a:ext cx="9194650" cy="6176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52DC4-D540-42C3-844A-1473E4CE60B1}">
      <dsp:nvSpPr>
        <dsp:cNvPr id="0" name=""/>
        <dsp:cNvSpPr/>
      </dsp:nvSpPr>
      <dsp:spPr>
        <a:xfrm>
          <a:off x="3163036" y="2067458"/>
          <a:ext cx="2561899" cy="1772107"/>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1" kern="1200" dirty="0"/>
            <a:t>HUD Allocations CDBG and ESG</a:t>
          </a:r>
          <a:endParaRPr lang="en-US" sz="1800" b="1" kern="1200" dirty="0"/>
        </a:p>
      </dsp:txBody>
      <dsp:txXfrm>
        <a:off x="3249543" y="2153965"/>
        <a:ext cx="2388885" cy="1599093"/>
      </dsp:txXfrm>
    </dsp:sp>
    <dsp:sp modelId="{450F8F16-A791-4242-9ECD-55172D5CD35B}">
      <dsp:nvSpPr>
        <dsp:cNvPr id="0" name=""/>
        <dsp:cNvSpPr/>
      </dsp:nvSpPr>
      <dsp:spPr>
        <a:xfrm rot="16200000">
          <a:off x="4004167" y="1627638"/>
          <a:ext cx="879638" cy="0"/>
        </a:xfrm>
        <a:custGeom>
          <a:avLst/>
          <a:gdLst/>
          <a:ahLst/>
          <a:cxnLst/>
          <a:rect l="0" t="0" r="0" b="0"/>
          <a:pathLst>
            <a:path>
              <a:moveTo>
                <a:pt x="0" y="0"/>
              </a:moveTo>
              <a:lnTo>
                <a:pt x="87963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F87CA-A6BF-4BA8-8388-2A94C2131E11}">
      <dsp:nvSpPr>
        <dsp:cNvPr id="0" name=""/>
        <dsp:cNvSpPr/>
      </dsp:nvSpPr>
      <dsp:spPr>
        <a:xfrm>
          <a:off x="3566159" y="507"/>
          <a:ext cx="1755654" cy="1187311"/>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Timeline (ONGOING)</a:t>
          </a:r>
        </a:p>
      </dsp:txBody>
      <dsp:txXfrm>
        <a:off x="3624119" y="58467"/>
        <a:ext cx="1639734" cy="1071391"/>
      </dsp:txXfrm>
    </dsp:sp>
    <dsp:sp modelId="{D4E19E33-E20B-4B17-BEDA-09C60CF69732}">
      <dsp:nvSpPr>
        <dsp:cNvPr id="0" name=""/>
        <dsp:cNvSpPr/>
      </dsp:nvSpPr>
      <dsp:spPr>
        <a:xfrm rot="1585602">
          <a:off x="5682213" y="3772088"/>
          <a:ext cx="817713" cy="0"/>
        </a:xfrm>
        <a:custGeom>
          <a:avLst/>
          <a:gdLst/>
          <a:ahLst/>
          <a:cxnLst/>
          <a:rect l="0" t="0" r="0" b="0"/>
          <a:pathLst>
            <a:path>
              <a:moveTo>
                <a:pt x="0" y="0"/>
              </a:moveTo>
              <a:lnTo>
                <a:pt x="81771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D03EA-9FB8-4425-B8B9-A90C2DF8B569}">
      <dsp:nvSpPr>
        <dsp:cNvPr id="0" name=""/>
        <dsp:cNvSpPr/>
      </dsp:nvSpPr>
      <dsp:spPr>
        <a:xfrm>
          <a:off x="6457203" y="3795567"/>
          <a:ext cx="1751249" cy="1187311"/>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ESG Overview</a:t>
          </a:r>
        </a:p>
      </dsp:txBody>
      <dsp:txXfrm>
        <a:off x="6515163" y="3853527"/>
        <a:ext cx="1635329" cy="1071391"/>
      </dsp:txXfrm>
    </dsp:sp>
    <dsp:sp modelId="{CBD6EF70-F741-46BD-BC40-E46CD898C03A}">
      <dsp:nvSpPr>
        <dsp:cNvPr id="0" name=""/>
        <dsp:cNvSpPr/>
      </dsp:nvSpPr>
      <dsp:spPr>
        <a:xfrm rot="5447016">
          <a:off x="4020626" y="4245220"/>
          <a:ext cx="811386" cy="0"/>
        </a:xfrm>
        <a:custGeom>
          <a:avLst/>
          <a:gdLst/>
          <a:ahLst/>
          <a:cxnLst/>
          <a:rect l="0" t="0" r="0" b="0"/>
          <a:pathLst>
            <a:path>
              <a:moveTo>
                <a:pt x="0" y="0"/>
              </a:moveTo>
              <a:lnTo>
                <a:pt x="81138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0140D5-C20F-416B-812D-C4AEB1EA1C93}">
      <dsp:nvSpPr>
        <dsp:cNvPr id="0" name=""/>
        <dsp:cNvSpPr/>
      </dsp:nvSpPr>
      <dsp:spPr>
        <a:xfrm>
          <a:off x="3534830" y="4650875"/>
          <a:ext cx="1755642" cy="1187311"/>
        </a:xfrm>
        <a:prstGeom prst="roundRect">
          <a:avLst/>
        </a:prstGeom>
        <a:solidFill>
          <a:srgbClr val="FFC00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Proposals</a:t>
          </a:r>
          <a:r>
            <a:rPr lang="en-US" sz="1300" kern="1200" dirty="0">
              <a:solidFill>
                <a:schemeClr val="tx1"/>
              </a:solidFill>
            </a:rPr>
            <a:t> </a:t>
          </a:r>
        </a:p>
      </dsp:txBody>
      <dsp:txXfrm>
        <a:off x="3592790" y="4708835"/>
        <a:ext cx="1639722" cy="1071391"/>
      </dsp:txXfrm>
    </dsp:sp>
    <dsp:sp modelId="{D8869806-ADEA-4F06-8088-57E5CD184567}">
      <dsp:nvSpPr>
        <dsp:cNvPr id="0" name=""/>
        <dsp:cNvSpPr/>
      </dsp:nvSpPr>
      <dsp:spPr>
        <a:xfrm rot="12462552">
          <a:off x="2331371" y="2075618"/>
          <a:ext cx="882254" cy="0"/>
        </a:xfrm>
        <a:custGeom>
          <a:avLst/>
          <a:gdLst/>
          <a:ahLst/>
          <a:cxnLst/>
          <a:rect l="0" t="0" r="0" b="0"/>
          <a:pathLst>
            <a:path>
              <a:moveTo>
                <a:pt x="0" y="0"/>
              </a:moveTo>
              <a:lnTo>
                <a:pt x="88225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E00CA-907F-45C7-92C0-B2A46DD1F297}">
      <dsp:nvSpPr>
        <dsp:cNvPr id="0" name=""/>
        <dsp:cNvSpPr/>
      </dsp:nvSpPr>
      <dsp:spPr>
        <a:xfrm>
          <a:off x="626318" y="815799"/>
          <a:ext cx="1755642" cy="1187311"/>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Monthly Monitoring Reports</a:t>
          </a:r>
        </a:p>
      </dsp:txBody>
      <dsp:txXfrm>
        <a:off x="684278" y="873759"/>
        <a:ext cx="1639722" cy="1071391"/>
      </dsp:txXfrm>
    </dsp:sp>
    <dsp:sp modelId="{A86B9E6E-9AC4-4BA6-A975-2DEF3DAC1FBD}">
      <dsp:nvSpPr>
        <dsp:cNvPr id="0" name=""/>
        <dsp:cNvSpPr/>
      </dsp:nvSpPr>
      <dsp:spPr>
        <a:xfrm rot="9386496">
          <a:off x="2379239" y="3675485"/>
          <a:ext cx="817881" cy="0"/>
        </a:xfrm>
        <a:custGeom>
          <a:avLst/>
          <a:gdLst/>
          <a:ahLst/>
          <a:cxnLst/>
          <a:rect l="0" t="0" r="0" b="0"/>
          <a:pathLst>
            <a:path>
              <a:moveTo>
                <a:pt x="0" y="0"/>
              </a:moveTo>
              <a:lnTo>
                <a:pt x="81788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AD19C6-0EB1-4E83-BB1A-DA504A0A5C9F}">
      <dsp:nvSpPr>
        <dsp:cNvPr id="0" name=""/>
        <dsp:cNvSpPr/>
      </dsp:nvSpPr>
      <dsp:spPr>
        <a:xfrm>
          <a:off x="657668" y="3628030"/>
          <a:ext cx="1755654" cy="1187311"/>
        </a:xfrm>
        <a:prstGeom prst="round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Financial Responsibility </a:t>
          </a:r>
        </a:p>
      </dsp:txBody>
      <dsp:txXfrm>
        <a:off x="715628" y="3685990"/>
        <a:ext cx="1639734" cy="1071391"/>
      </dsp:txXfrm>
    </dsp:sp>
    <dsp:sp modelId="{BD0F32AD-57CC-412B-9B81-C8CED2280434}">
      <dsp:nvSpPr>
        <dsp:cNvPr id="0" name=""/>
        <dsp:cNvSpPr/>
      </dsp:nvSpPr>
      <dsp:spPr>
        <a:xfrm rot="19953234">
          <a:off x="5680580" y="2106583"/>
          <a:ext cx="788170" cy="0"/>
        </a:xfrm>
        <a:custGeom>
          <a:avLst/>
          <a:gdLst/>
          <a:ahLst/>
          <a:cxnLst/>
          <a:rect l="0" t="0" r="0" b="0"/>
          <a:pathLst>
            <a:path>
              <a:moveTo>
                <a:pt x="0" y="0"/>
              </a:moveTo>
              <a:lnTo>
                <a:pt x="78817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8B66CD-E758-4BBF-ACBB-293223ED7E05}">
      <dsp:nvSpPr>
        <dsp:cNvPr id="0" name=""/>
        <dsp:cNvSpPr/>
      </dsp:nvSpPr>
      <dsp:spPr>
        <a:xfrm>
          <a:off x="6424394" y="875369"/>
          <a:ext cx="1755654" cy="1187311"/>
        </a:xfrm>
        <a:prstGeom prst="roundRect">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60000"/>
                  <a:lumOff val="40000"/>
                </a:schemeClr>
              </a:solidFill>
            </a:rPr>
            <a:t>CDBG Overview</a:t>
          </a:r>
        </a:p>
      </dsp:txBody>
      <dsp:txXfrm>
        <a:off x="6482354" y="933329"/>
        <a:ext cx="1639734" cy="10713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8D46E-99AD-475F-940D-DCDFD5F2E3C9}">
      <dsp:nvSpPr>
        <dsp:cNvPr id="0" name=""/>
        <dsp:cNvSpPr/>
      </dsp:nvSpPr>
      <dsp:spPr>
        <a:xfrm>
          <a:off x="0" y="90541"/>
          <a:ext cx="6915149" cy="5475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Current 501 C (3) or 501 C (4) Documents</a:t>
          </a:r>
        </a:p>
      </dsp:txBody>
      <dsp:txXfrm>
        <a:off x="26730" y="117271"/>
        <a:ext cx="6861689" cy="494099"/>
      </dsp:txXfrm>
    </dsp:sp>
    <dsp:sp modelId="{84F7A296-8895-4B17-AB7C-ED850D9D715B}">
      <dsp:nvSpPr>
        <dsp:cNvPr id="0" name=""/>
        <dsp:cNvSpPr/>
      </dsp:nvSpPr>
      <dsp:spPr>
        <a:xfrm>
          <a:off x="0" y="707221"/>
          <a:ext cx="6915149" cy="5475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CBDO Certification letter (if applicable)</a:t>
          </a:r>
        </a:p>
      </dsp:txBody>
      <dsp:txXfrm>
        <a:off x="26730" y="733951"/>
        <a:ext cx="6861689" cy="494099"/>
      </dsp:txXfrm>
    </dsp:sp>
    <dsp:sp modelId="{BE702421-1418-4D1A-B707-5D425E9F260B}">
      <dsp:nvSpPr>
        <dsp:cNvPr id="0" name=""/>
        <dsp:cNvSpPr/>
      </dsp:nvSpPr>
      <dsp:spPr>
        <a:xfrm>
          <a:off x="0" y="1323901"/>
          <a:ext cx="6915149" cy="5475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Most recent Audit report</a:t>
          </a:r>
        </a:p>
      </dsp:txBody>
      <dsp:txXfrm>
        <a:off x="26730" y="1350631"/>
        <a:ext cx="6861689" cy="494099"/>
      </dsp:txXfrm>
    </dsp:sp>
    <dsp:sp modelId="{A926E970-37C5-4125-8E8E-FAAB38AD732B}">
      <dsp:nvSpPr>
        <dsp:cNvPr id="0" name=""/>
        <dsp:cNvSpPr/>
      </dsp:nvSpPr>
      <dsp:spPr>
        <a:xfrm>
          <a:off x="0" y="1940581"/>
          <a:ext cx="6915149" cy="5475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Resumes, job descriptions, </a:t>
          </a:r>
          <a:r>
            <a:rPr lang="en-US" sz="2400" kern="1200" dirty="0" err="1"/>
            <a:t>etc</a:t>
          </a:r>
          <a:r>
            <a:rPr lang="en-US" sz="2400" kern="1200" dirty="0"/>
            <a:t>….</a:t>
          </a:r>
        </a:p>
      </dsp:txBody>
      <dsp:txXfrm>
        <a:off x="26730" y="1967311"/>
        <a:ext cx="6861689" cy="494099"/>
      </dsp:txXfrm>
    </dsp:sp>
    <dsp:sp modelId="{BD198AFA-66A6-4624-9C00-E1B184A4206F}">
      <dsp:nvSpPr>
        <dsp:cNvPr id="0" name=""/>
        <dsp:cNvSpPr/>
      </dsp:nvSpPr>
      <dsp:spPr>
        <a:xfrm>
          <a:off x="0" y="2557261"/>
          <a:ext cx="6915149" cy="5475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Current MOU’s (if applicable)</a:t>
          </a:r>
        </a:p>
      </dsp:txBody>
      <dsp:txXfrm>
        <a:off x="26730" y="2583991"/>
        <a:ext cx="6861689" cy="494099"/>
      </dsp:txXfrm>
    </dsp:sp>
    <dsp:sp modelId="{E72560F4-E65C-4D6B-AFC1-DF9CEBADFBEF}">
      <dsp:nvSpPr>
        <dsp:cNvPr id="0" name=""/>
        <dsp:cNvSpPr/>
      </dsp:nvSpPr>
      <dsp:spPr>
        <a:xfrm>
          <a:off x="0" y="3173941"/>
          <a:ext cx="6915149" cy="5475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Complete List of Board Members</a:t>
          </a:r>
        </a:p>
      </dsp:txBody>
      <dsp:txXfrm>
        <a:off x="26730" y="3200671"/>
        <a:ext cx="6861689" cy="494099"/>
      </dsp:txXfrm>
    </dsp:sp>
    <dsp:sp modelId="{2D235E47-426E-4BDE-B7BF-2683684A87AA}">
      <dsp:nvSpPr>
        <dsp:cNvPr id="0" name=""/>
        <dsp:cNvSpPr/>
      </dsp:nvSpPr>
      <dsp:spPr>
        <a:xfrm>
          <a:off x="0" y="3790621"/>
          <a:ext cx="6915149" cy="5475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Policy and Procedures for Board Member participation</a:t>
          </a:r>
        </a:p>
      </dsp:txBody>
      <dsp:txXfrm>
        <a:off x="26730" y="3817351"/>
        <a:ext cx="6861689" cy="494099"/>
      </dsp:txXfrm>
    </dsp:sp>
    <dsp:sp modelId="{92437750-3E4F-4745-9B96-AA6D12687CD8}">
      <dsp:nvSpPr>
        <dsp:cNvPr id="0" name=""/>
        <dsp:cNvSpPr/>
      </dsp:nvSpPr>
      <dsp:spPr>
        <a:xfrm>
          <a:off x="0" y="4407301"/>
          <a:ext cx="6915149" cy="5475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Conflict of Interest Statement</a:t>
          </a:r>
        </a:p>
      </dsp:txBody>
      <dsp:txXfrm>
        <a:off x="26730" y="4434031"/>
        <a:ext cx="6861689" cy="494099"/>
      </dsp:txXfrm>
    </dsp:sp>
    <dsp:sp modelId="{00BE9165-2413-4A37-8499-C8B41B79811B}">
      <dsp:nvSpPr>
        <dsp:cNvPr id="0" name=""/>
        <dsp:cNvSpPr/>
      </dsp:nvSpPr>
      <dsp:spPr>
        <a:xfrm>
          <a:off x="0" y="5023981"/>
          <a:ext cx="6915149" cy="5475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Proposal Verification</a:t>
          </a:r>
        </a:p>
      </dsp:txBody>
      <dsp:txXfrm>
        <a:off x="26730" y="5050711"/>
        <a:ext cx="6861689" cy="49409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40" y="1"/>
            <a:ext cx="3037840" cy="466435"/>
          </a:xfrm>
          <a:prstGeom prst="rect">
            <a:avLst/>
          </a:prstGeom>
        </p:spPr>
        <p:txBody>
          <a:bodyPr vert="horz" lIns="93166" tIns="46583" rIns="93166" bIns="46583" rtlCol="0"/>
          <a:lstStyle>
            <a:lvl1pPr algn="r">
              <a:defRPr sz="1200"/>
            </a:lvl1pPr>
          </a:lstStyle>
          <a:p>
            <a:fld id="{ABC2A2DE-5438-400C-AABE-87DC233174BA}" type="datetimeFigureOut">
              <a:rPr lang="en-US" smtClean="0"/>
              <a:t>7/1/2025</a:t>
            </a:fld>
            <a:endParaRPr lang="en-US"/>
          </a:p>
        </p:txBody>
      </p:sp>
      <p:sp>
        <p:nvSpPr>
          <p:cNvPr id="4" name="Footer Placeholder 3"/>
          <p:cNvSpPr>
            <a:spLocks noGrp="1"/>
          </p:cNvSpPr>
          <p:nvPr>
            <p:ph type="ftr" sz="quarter" idx="2"/>
          </p:nvPr>
        </p:nvSpPr>
        <p:spPr>
          <a:xfrm>
            <a:off x="2"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8"/>
            <a:ext cx="3037840" cy="466434"/>
          </a:xfrm>
          <a:prstGeom prst="rect">
            <a:avLst/>
          </a:prstGeom>
        </p:spPr>
        <p:txBody>
          <a:bodyPr vert="horz" lIns="93166" tIns="46583" rIns="93166" bIns="46583" rtlCol="0" anchor="b"/>
          <a:lstStyle>
            <a:lvl1pPr algn="r">
              <a:defRPr sz="1200"/>
            </a:lvl1pPr>
          </a:lstStyle>
          <a:p>
            <a:fld id="{FD7E9647-EE14-47D0-A0E8-FC52F86B0909}" type="slidenum">
              <a:rPr lang="en-US" smtClean="0"/>
              <a:t>‹#›</a:t>
            </a:fld>
            <a:endParaRPr lang="en-US"/>
          </a:p>
        </p:txBody>
      </p:sp>
    </p:spTree>
    <p:extLst>
      <p:ext uri="{BB962C8B-B14F-4D97-AF65-F5344CB8AC3E}">
        <p14:creationId xmlns:p14="http://schemas.microsoft.com/office/powerpoint/2010/main" val="1591266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40" y="1"/>
            <a:ext cx="3037840" cy="466435"/>
          </a:xfrm>
          <a:prstGeom prst="rect">
            <a:avLst/>
          </a:prstGeom>
        </p:spPr>
        <p:txBody>
          <a:bodyPr vert="horz" lIns="93166" tIns="46583" rIns="93166" bIns="46583" rtlCol="0"/>
          <a:lstStyle>
            <a:lvl1pPr algn="r">
              <a:defRPr sz="1200"/>
            </a:lvl1pPr>
          </a:lstStyle>
          <a:p>
            <a:fld id="{0FB82EC1-DC9D-4D3A-BAA7-D487850153D7}" type="datetimeFigureOut">
              <a:rPr lang="en-US" smtClean="0"/>
              <a:t>7/1/2025</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4"/>
            <a:ext cx="5608320" cy="3660457"/>
          </a:xfrm>
          <a:prstGeom prst="rect">
            <a:avLst/>
          </a:prstGeom>
        </p:spPr>
        <p:txBody>
          <a:bodyPr vert="horz" lIns="93166" tIns="46583" rIns="93166" bIns="465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8"/>
            <a:ext cx="3037840" cy="466434"/>
          </a:xfrm>
          <a:prstGeom prst="rect">
            <a:avLst/>
          </a:prstGeom>
        </p:spPr>
        <p:txBody>
          <a:bodyPr vert="horz" lIns="93166" tIns="46583" rIns="93166" bIns="46583" rtlCol="0" anchor="b"/>
          <a:lstStyle>
            <a:lvl1pPr algn="r">
              <a:defRPr sz="1200"/>
            </a:lvl1pPr>
          </a:lstStyle>
          <a:p>
            <a:fld id="{6014EE09-1A6C-48DA-AB84-57445573D710}" type="slidenum">
              <a:rPr lang="en-US" smtClean="0"/>
              <a:t>‹#›</a:t>
            </a:fld>
            <a:endParaRPr lang="en-US"/>
          </a:p>
        </p:txBody>
      </p:sp>
    </p:spTree>
    <p:extLst>
      <p:ext uri="{BB962C8B-B14F-4D97-AF65-F5344CB8AC3E}">
        <p14:creationId xmlns:p14="http://schemas.microsoft.com/office/powerpoint/2010/main" val="1515785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1743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14EE09-1A6C-48DA-AB84-57445573D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5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14EE09-1A6C-48DA-AB84-57445573D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262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14EE09-1A6C-48DA-AB84-57445573D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453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14EE09-1A6C-48DA-AB84-57445573D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141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911A0-BB45-61AD-C344-0E841A1D3F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B599E-E8E4-4311-A9F4-B63CCDCDE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150CAE-8FF4-3343-0D3C-B25862272D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63B2D6-B7B0-3651-BDA1-E2D14CC55B7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14EE09-1A6C-48DA-AB84-57445573D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884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14EE09-1A6C-48DA-AB84-57445573D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843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3442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07305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298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6902">
              <a:defRPr/>
            </a:pPr>
            <a:fld id="{CDB9656E-356A-4D0C-84E0-D32F8A6B6746}" type="slidenum">
              <a:rPr lang="en-US">
                <a:solidFill>
                  <a:prstClr val="black"/>
                </a:solidFill>
                <a:latin typeface="Calibri" panose="020F0502020204030204"/>
              </a:rPr>
              <a:pPr defTabSz="906902">
                <a:defRPr/>
              </a:pPr>
              <a:t>39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65920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14EE09-1A6C-48DA-AB84-57445573D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13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14EE09-1A6C-48DA-AB84-57445573D710}" type="slidenum">
              <a:rPr lang="en-US" smtClean="0"/>
              <a:t>49</a:t>
            </a:fld>
            <a:endParaRPr lang="en-US"/>
          </a:p>
        </p:txBody>
      </p:sp>
    </p:spTree>
    <p:extLst>
      <p:ext uri="{BB962C8B-B14F-4D97-AF65-F5344CB8AC3E}">
        <p14:creationId xmlns:p14="http://schemas.microsoft.com/office/powerpoint/2010/main" val="1754344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DEFDB-79F5-5669-0FE6-4106159A68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7EE291-5FB2-8BFE-5445-442E501E0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627053-88C5-F7C1-B0C4-10D03A8B9E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812F6F-E112-D640-5A7D-AB3F0BA064C9}"/>
              </a:ext>
            </a:extLst>
          </p:cNvPr>
          <p:cNvSpPr>
            <a:spLocks noGrp="1"/>
          </p:cNvSpPr>
          <p:nvPr>
            <p:ph type="sldNum" sz="quarter" idx="5"/>
          </p:nvPr>
        </p:nvSpPr>
        <p:spPr/>
        <p:txBody>
          <a:bodyPr/>
          <a:lstStyle/>
          <a:p>
            <a:fld id="{6014EE09-1A6C-48DA-AB84-57445573D710}" type="slidenum">
              <a:rPr lang="en-US" smtClean="0"/>
              <a:t>50</a:t>
            </a:fld>
            <a:endParaRPr lang="en-US"/>
          </a:p>
        </p:txBody>
      </p:sp>
    </p:spTree>
    <p:extLst>
      <p:ext uri="{BB962C8B-B14F-4D97-AF65-F5344CB8AC3E}">
        <p14:creationId xmlns:p14="http://schemas.microsoft.com/office/powerpoint/2010/main" val="85949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EB0CC-062E-B924-07D2-365AE572B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7DF62B-7B06-C987-DBFA-18597631A1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0388B-2C7C-EFD5-8253-A42E248C99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AF0B30-22D2-6A6A-EB05-659AEBFD74EE}"/>
              </a:ext>
            </a:extLst>
          </p:cNvPr>
          <p:cNvSpPr>
            <a:spLocks noGrp="1"/>
          </p:cNvSpPr>
          <p:nvPr>
            <p:ph type="sldNum" sz="quarter" idx="5"/>
          </p:nvPr>
        </p:nvSpPr>
        <p:spPr/>
        <p:txBody>
          <a:bodyPr/>
          <a:lstStyle/>
          <a:p>
            <a:fld id="{6014EE09-1A6C-48DA-AB84-57445573D710}" type="slidenum">
              <a:rPr lang="en-US" smtClean="0"/>
              <a:t>51</a:t>
            </a:fld>
            <a:endParaRPr lang="en-US"/>
          </a:p>
        </p:txBody>
      </p:sp>
    </p:spTree>
    <p:extLst>
      <p:ext uri="{BB962C8B-B14F-4D97-AF65-F5344CB8AC3E}">
        <p14:creationId xmlns:p14="http://schemas.microsoft.com/office/powerpoint/2010/main" val="936453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D73DB-A6E8-83C4-BC7F-A58AF84C9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2F821D-F1F9-9116-C3CD-66DCFD977A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AEE2D4-10E6-C075-9254-DB45042E9B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342953-9326-4BBD-9902-1CB067BB867C}"/>
              </a:ext>
            </a:extLst>
          </p:cNvPr>
          <p:cNvSpPr>
            <a:spLocks noGrp="1"/>
          </p:cNvSpPr>
          <p:nvPr>
            <p:ph type="sldNum" sz="quarter" idx="5"/>
          </p:nvPr>
        </p:nvSpPr>
        <p:spPr/>
        <p:txBody>
          <a:bodyPr/>
          <a:lstStyle/>
          <a:p>
            <a:fld id="{6014EE09-1A6C-48DA-AB84-57445573D710}" type="slidenum">
              <a:rPr lang="en-US" smtClean="0"/>
              <a:t>52</a:t>
            </a:fld>
            <a:endParaRPr lang="en-US"/>
          </a:p>
        </p:txBody>
      </p:sp>
    </p:spTree>
    <p:extLst>
      <p:ext uri="{BB962C8B-B14F-4D97-AF65-F5344CB8AC3E}">
        <p14:creationId xmlns:p14="http://schemas.microsoft.com/office/powerpoint/2010/main" val="1791759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3A19B-3437-9D4E-235D-837D68143C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44278F-5656-A6E2-EBEC-D1901AD696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0F33D-C7F6-E006-F8BB-93428ACD55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DE985D-FFBB-E2D0-64CA-2ADEC0E069E0}"/>
              </a:ext>
            </a:extLst>
          </p:cNvPr>
          <p:cNvSpPr>
            <a:spLocks noGrp="1"/>
          </p:cNvSpPr>
          <p:nvPr>
            <p:ph type="sldNum" sz="quarter" idx="5"/>
          </p:nvPr>
        </p:nvSpPr>
        <p:spPr/>
        <p:txBody>
          <a:bodyPr/>
          <a:lstStyle/>
          <a:p>
            <a:fld id="{6014EE09-1A6C-48DA-AB84-57445573D710}" type="slidenum">
              <a:rPr lang="en-US" smtClean="0"/>
              <a:t>53</a:t>
            </a:fld>
            <a:endParaRPr lang="en-US"/>
          </a:p>
        </p:txBody>
      </p:sp>
    </p:spTree>
    <p:extLst>
      <p:ext uri="{BB962C8B-B14F-4D97-AF65-F5344CB8AC3E}">
        <p14:creationId xmlns:p14="http://schemas.microsoft.com/office/powerpoint/2010/main" val="214893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14EE09-1A6C-48DA-AB84-57445573D710}" type="slidenum">
              <a:rPr lang="en-US" smtClean="0"/>
              <a:t>55</a:t>
            </a:fld>
            <a:endParaRPr lang="en-US"/>
          </a:p>
        </p:txBody>
      </p:sp>
    </p:spTree>
    <p:extLst>
      <p:ext uri="{BB962C8B-B14F-4D97-AF65-F5344CB8AC3E}">
        <p14:creationId xmlns:p14="http://schemas.microsoft.com/office/powerpoint/2010/main" val="769042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D7E9621-0809-4726-8DC5-47785D1F0013}" type="datetime1">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A7A85-B75E-4D15-8271-3E80641739A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50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83A8D-5EAA-43C9-AD89-A21D6EF27845}" type="datetime1">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A7A85-B75E-4D15-8271-3E80641739A6}" type="slidenum">
              <a:rPr lang="en-US" smtClean="0"/>
              <a:t>‹#›</a:t>
            </a:fld>
            <a:endParaRPr lang="en-US"/>
          </a:p>
        </p:txBody>
      </p:sp>
    </p:spTree>
    <p:extLst>
      <p:ext uri="{BB962C8B-B14F-4D97-AF65-F5344CB8AC3E}">
        <p14:creationId xmlns:p14="http://schemas.microsoft.com/office/powerpoint/2010/main" val="8629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D4F37-4F94-423C-9C1F-BDED27797C43}" type="datetime1">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A7A85-B75E-4D15-8271-3E80641739A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836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1A7668-9195-4C7A-915E-492D40D2D0DA}" type="datetime1">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A7A85-B75E-4D15-8271-3E80641739A6}" type="slidenum">
              <a:rPr lang="en-US" smtClean="0"/>
              <a:t>‹#›</a:t>
            </a:fld>
            <a:endParaRPr lang="en-US"/>
          </a:p>
        </p:txBody>
      </p:sp>
    </p:spTree>
    <p:extLst>
      <p:ext uri="{BB962C8B-B14F-4D97-AF65-F5344CB8AC3E}">
        <p14:creationId xmlns:p14="http://schemas.microsoft.com/office/powerpoint/2010/main" val="1807313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3FD30-2158-4B90-8EA7-46C9A49747BE}" type="datetime1">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A7A85-B75E-4D15-8271-3E80641739A6}" type="slidenum">
              <a:rPr lang="en-US" smtClean="0"/>
              <a:t>‹#›</a:t>
            </a:fld>
            <a:endParaRPr lang="en-US"/>
          </a:p>
        </p:txBody>
      </p:sp>
    </p:spTree>
    <p:extLst>
      <p:ext uri="{BB962C8B-B14F-4D97-AF65-F5344CB8AC3E}">
        <p14:creationId xmlns:p14="http://schemas.microsoft.com/office/powerpoint/2010/main" val="350089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EBCEBE-7A1F-45F4-855A-11B3B9569869}" type="datetime1">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A7A85-B75E-4D15-8271-3E80641739A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088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B22145-123E-4716-82B0-9F531872C771}" type="datetime1">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A7A85-B75E-4D15-8271-3E80641739A6}" type="slidenum">
              <a:rPr lang="en-US" smtClean="0"/>
              <a:t>‹#›</a:t>
            </a:fld>
            <a:endParaRPr lang="en-US"/>
          </a:p>
        </p:txBody>
      </p:sp>
    </p:spTree>
    <p:extLst>
      <p:ext uri="{BB962C8B-B14F-4D97-AF65-F5344CB8AC3E}">
        <p14:creationId xmlns:p14="http://schemas.microsoft.com/office/powerpoint/2010/main" val="261377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C7A15-8FA2-485E-A8A4-736784EF22B6}" type="datetime1">
              <a:rPr lang="en-US" smtClean="0"/>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A7A85-B75E-4D15-8271-3E80641739A6}" type="slidenum">
              <a:rPr lang="en-US" smtClean="0"/>
              <a:t>‹#›</a:t>
            </a:fld>
            <a:endParaRPr lang="en-US"/>
          </a:p>
        </p:txBody>
      </p:sp>
    </p:spTree>
    <p:extLst>
      <p:ext uri="{BB962C8B-B14F-4D97-AF65-F5344CB8AC3E}">
        <p14:creationId xmlns:p14="http://schemas.microsoft.com/office/powerpoint/2010/main" val="291195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994FFB-940F-4201-9260-8E8AB8B9FD14}" type="datetime1">
              <a:rPr lang="en-US" smtClean="0"/>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A7A85-B75E-4D15-8271-3E80641739A6}" type="slidenum">
              <a:rPr lang="en-US" smtClean="0"/>
              <a:t>‹#›</a:t>
            </a:fld>
            <a:endParaRPr lang="en-US"/>
          </a:p>
        </p:txBody>
      </p:sp>
    </p:spTree>
    <p:extLst>
      <p:ext uri="{BB962C8B-B14F-4D97-AF65-F5344CB8AC3E}">
        <p14:creationId xmlns:p14="http://schemas.microsoft.com/office/powerpoint/2010/main" val="178749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47307-C481-4CD0-BE6E-FA4C7EE52DD0}" type="datetime1">
              <a:rPr lang="en-US" smtClean="0"/>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A7A85-B75E-4D15-8271-3E80641739A6}" type="slidenum">
              <a:rPr lang="en-US" smtClean="0"/>
              <a:t>‹#›</a:t>
            </a:fld>
            <a:endParaRPr lang="en-US"/>
          </a:p>
        </p:txBody>
      </p:sp>
    </p:spTree>
    <p:extLst>
      <p:ext uri="{BB962C8B-B14F-4D97-AF65-F5344CB8AC3E}">
        <p14:creationId xmlns:p14="http://schemas.microsoft.com/office/powerpoint/2010/main" val="166945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02F067-FE01-41B7-8B3E-F53AC8C7CF45}" type="datetime1">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A7A85-B75E-4D15-8271-3E80641739A6}" type="slidenum">
              <a:rPr lang="en-US" smtClean="0"/>
              <a:t>‹#›</a:t>
            </a:fld>
            <a:endParaRPr lang="en-US"/>
          </a:p>
        </p:txBody>
      </p:sp>
    </p:spTree>
    <p:extLst>
      <p:ext uri="{BB962C8B-B14F-4D97-AF65-F5344CB8AC3E}">
        <p14:creationId xmlns:p14="http://schemas.microsoft.com/office/powerpoint/2010/main" val="386181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0229B5-9F98-4575-93BC-5CF6FE2AF41B}" type="datetime1">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A7A85-B75E-4D15-8271-3E80641739A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27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7F1C1BB-F012-44FD-BBAE-5EF7538F0BC8}" type="datetime1">
              <a:rPr lang="en-US" smtClean="0"/>
              <a:t>7/1/2025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00A7A85-B75E-4D15-8271-3E80641739A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20756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hyperlink" Target="http://www.evansville.in.gov/cdfederalprograms" TargetMode="Externa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evansville.in.gov/cdfederalprograms" TargetMode="Externa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8.tmp"/></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hyperlink" Target="mailto:amoore@evansville.in.gov"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0.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diagramLayout" Target="../diagrams/layout14.xml"/><Relationship Id="rId7" Type="http://schemas.openxmlformats.org/officeDocument/2006/relationships/image" Target="../media/image61.pn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9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A57E30-EE47-6852-8D9F-E1F6F7A39278}"/>
              </a:ext>
            </a:extLst>
          </p:cNvPr>
          <p:cNvSpPr>
            <a:spLocks noGrp="1"/>
          </p:cNvSpPr>
          <p:nvPr>
            <p:ph type="ctrTitle"/>
          </p:nvPr>
        </p:nvSpPr>
        <p:spPr>
          <a:xfrm>
            <a:off x="4713224" y="1105351"/>
            <a:ext cx="6353967" cy="3023981"/>
          </a:xfrm>
        </p:spPr>
        <p:txBody>
          <a:bodyPr anchor="b">
            <a:normAutofit/>
          </a:bodyPr>
          <a:lstStyle/>
          <a:p>
            <a:pPr algn="l"/>
            <a:r>
              <a:rPr lang="en-US" sz="4800" b="1" dirty="0">
                <a:solidFill>
                  <a:srgbClr val="FFFFFF"/>
                </a:solidFill>
                <a:effectLst>
                  <a:outerShdw blurRad="38100" dist="38100" dir="2700000" algn="tl">
                    <a:srgbClr val="000000">
                      <a:alpha val="43137"/>
                    </a:srgbClr>
                  </a:outerShdw>
                </a:effectLst>
                <a:cs typeface="Calibri" panose="020F0502020204030204" pitchFamily="34" charset="0"/>
              </a:rPr>
              <a:t>PY 2026 ESG/CDBG Training Session</a:t>
            </a:r>
            <a:endParaRPr lang="en-US" sz="4800" dirty="0">
              <a:solidFill>
                <a:srgbClr val="FFFFFF"/>
              </a:solidFill>
            </a:endParaRPr>
          </a:p>
        </p:txBody>
      </p:sp>
      <p:sp>
        <p:nvSpPr>
          <p:cNvPr id="3" name="Subtitle 2">
            <a:extLst>
              <a:ext uri="{FF2B5EF4-FFF2-40B4-BE49-F238E27FC236}">
                <a16:creationId xmlns:a16="http://schemas.microsoft.com/office/drawing/2014/main" id="{FDC9C05D-73CF-2C72-13F6-E5689703902D}"/>
              </a:ext>
            </a:extLst>
          </p:cNvPr>
          <p:cNvSpPr>
            <a:spLocks noGrp="1"/>
          </p:cNvSpPr>
          <p:nvPr>
            <p:ph type="subTitle" idx="1"/>
          </p:nvPr>
        </p:nvSpPr>
        <p:spPr>
          <a:xfrm>
            <a:off x="4713224" y="4297556"/>
            <a:ext cx="6353968" cy="1433391"/>
          </a:xfrm>
        </p:spPr>
        <p:txBody>
          <a:bodyPr anchor="t">
            <a:normAutofit/>
          </a:bodyPr>
          <a:lstStyle/>
          <a:p>
            <a:r>
              <a:rPr lang="en-US" b="1" dirty="0">
                <a:solidFill>
                  <a:srgbClr val="FFFFFF"/>
                </a:solidFill>
                <a:effectLst>
                  <a:outerShdw blurRad="38100" dist="38100" dir="2700000" algn="tl">
                    <a:srgbClr val="000000">
                      <a:alpha val="43137"/>
                    </a:srgbClr>
                  </a:outerShdw>
                </a:effectLst>
                <a:cs typeface="Calibri" panose="020F0502020204030204" pitchFamily="34" charset="0"/>
              </a:rPr>
              <a:t>June 24</a:t>
            </a:r>
            <a:r>
              <a:rPr lang="en-US" b="1" baseline="30000" dirty="0">
                <a:solidFill>
                  <a:srgbClr val="FFFFFF"/>
                </a:solidFill>
                <a:effectLst>
                  <a:outerShdw blurRad="38100" dist="38100" dir="2700000" algn="tl">
                    <a:srgbClr val="000000">
                      <a:alpha val="43137"/>
                    </a:srgbClr>
                  </a:outerShdw>
                </a:effectLst>
                <a:cs typeface="Calibri" panose="020F0502020204030204" pitchFamily="34" charset="0"/>
              </a:rPr>
              <a:t>th</a:t>
            </a:r>
            <a:r>
              <a:rPr lang="en-US" b="1" dirty="0">
                <a:solidFill>
                  <a:srgbClr val="FFFFFF"/>
                </a:solidFill>
                <a:effectLst>
                  <a:outerShdw blurRad="38100" dist="38100" dir="2700000" algn="tl">
                    <a:srgbClr val="000000">
                      <a:alpha val="43137"/>
                    </a:srgbClr>
                  </a:outerShdw>
                </a:effectLst>
                <a:cs typeface="Calibri" panose="020F0502020204030204" pitchFamily="34" charset="0"/>
              </a:rPr>
              <a:t> - June 30</a:t>
            </a:r>
            <a:r>
              <a:rPr lang="en-US" b="1" baseline="30000" dirty="0">
                <a:solidFill>
                  <a:srgbClr val="FFFFFF"/>
                </a:solidFill>
                <a:effectLst>
                  <a:outerShdw blurRad="38100" dist="38100" dir="2700000" algn="tl">
                    <a:srgbClr val="000000">
                      <a:alpha val="43137"/>
                    </a:srgbClr>
                  </a:outerShdw>
                </a:effectLst>
                <a:cs typeface="Calibri" panose="020F0502020204030204" pitchFamily="34" charset="0"/>
              </a:rPr>
              <a:t>th</a:t>
            </a:r>
            <a:r>
              <a:rPr lang="en-US" b="1" dirty="0">
                <a:solidFill>
                  <a:srgbClr val="FFFFFF"/>
                </a:solidFill>
                <a:effectLst>
                  <a:outerShdw blurRad="38100" dist="38100" dir="2700000" algn="tl">
                    <a:srgbClr val="000000">
                      <a:alpha val="43137"/>
                    </a:srgbClr>
                  </a:outerShdw>
                </a:effectLst>
                <a:cs typeface="Calibri" panose="020F0502020204030204" pitchFamily="34" charset="0"/>
              </a:rPr>
              <a:t>, 2025</a:t>
            </a:r>
          </a:p>
          <a:p>
            <a:endParaRPr lang="en-US" dirty="0">
              <a:solidFill>
                <a:srgbClr val="FFFFFF"/>
              </a:solidFill>
            </a:endParaRPr>
          </a:p>
          <a:p>
            <a:r>
              <a:rPr lang="en-US" dirty="0">
                <a:solidFill>
                  <a:srgbClr val="FFFFFF"/>
                </a:solidFill>
              </a:rPr>
              <a:t>Presented by Haley Hale, Brian Pace, and Lisa Foster</a:t>
            </a:r>
          </a:p>
        </p:txBody>
      </p:sp>
      <p:cxnSp>
        <p:nvCxnSpPr>
          <p:cNvPr id="15" name="Straight Connector 14">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2239FE6-8CC1-AD07-1421-0F832DA36999}"/>
              </a:ext>
            </a:extLst>
          </p:cNvPr>
          <p:cNvSpPr>
            <a:spLocks noGrp="1"/>
          </p:cNvSpPr>
          <p:nvPr>
            <p:ph type="sldNum" sz="quarter" idx="12"/>
          </p:nvPr>
        </p:nvSpPr>
        <p:spPr>
          <a:xfrm>
            <a:off x="10837333" y="6470704"/>
            <a:ext cx="973667" cy="274320"/>
          </a:xfrm>
        </p:spPr>
        <p:txBody>
          <a:bodyPr>
            <a:normAutofit/>
          </a:bodyPr>
          <a:lstStyle/>
          <a:p>
            <a:pPr>
              <a:spcAft>
                <a:spcPts val="600"/>
              </a:spcAft>
            </a:pPr>
            <a:fld id="{500A7A85-B75E-4D15-8271-3E80641739A6}" type="slidenum">
              <a:rPr lang="en-US" smtClean="0"/>
              <a:pPr>
                <a:spcAft>
                  <a:spcPts val="600"/>
                </a:spcAft>
              </a:pPr>
              <a:t>1</a:t>
            </a:fld>
            <a:endParaRPr lang="en-US"/>
          </a:p>
        </p:txBody>
      </p:sp>
    </p:spTree>
    <p:extLst>
      <p:ext uri="{BB962C8B-B14F-4D97-AF65-F5344CB8AC3E}">
        <p14:creationId xmlns:p14="http://schemas.microsoft.com/office/powerpoint/2010/main" val="51072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698090" y="869101"/>
            <a:ext cx="7048210" cy="830997"/>
          </a:xfrm>
          <a:prstGeom prst="rect">
            <a:avLst/>
          </a:prstGeom>
          <a:noFill/>
          <a:ln w="15875">
            <a:noFill/>
          </a:ln>
        </p:spPr>
        <p:txBody>
          <a:bodyPr wrap="square" rtlCol="0">
            <a:spAutoFit/>
          </a:bodyPr>
          <a:lstStyle/>
          <a:p>
            <a:r>
              <a:rPr lang="en-US" sz="4800" b="1" dirty="0">
                <a:solidFill>
                  <a:schemeClr val="accent1"/>
                </a:solidFill>
              </a:rPr>
              <a:t>CDBG</a:t>
            </a:r>
            <a:endParaRPr lang="en-US" sz="3000" b="1" dirty="0">
              <a:solidFill>
                <a:schemeClr val="accent1"/>
              </a:solidFill>
            </a:endParaRPr>
          </a:p>
        </p:txBody>
      </p:sp>
      <p:sp>
        <p:nvSpPr>
          <p:cNvPr id="7" name="TextBox 6"/>
          <p:cNvSpPr txBox="1"/>
          <p:nvPr/>
        </p:nvSpPr>
        <p:spPr>
          <a:xfrm>
            <a:off x="698090" y="2062144"/>
            <a:ext cx="11112910" cy="3316101"/>
          </a:xfrm>
          <a:prstGeom prst="rect">
            <a:avLst/>
          </a:prstGeom>
          <a:noFill/>
        </p:spPr>
        <p:txBody>
          <a:bodyPr wrap="square" rtlCol="0">
            <a:spAutoFit/>
          </a:bodyPr>
          <a:lstStyle/>
          <a:p>
            <a:r>
              <a:rPr lang="en-US" sz="3200" b="1" dirty="0">
                <a:ln>
                  <a:solidFill>
                    <a:schemeClr val="tx1"/>
                  </a:solidFill>
                </a:ln>
                <a:solidFill>
                  <a:schemeClr val="bg1"/>
                </a:solidFill>
              </a:rPr>
              <a:t>National Objectives</a:t>
            </a:r>
            <a:endParaRPr lang="en-US" sz="2800" dirty="0">
              <a:ln>
                <a:solidFill>
                  <a:schemeClr val="tx1"/>
                </a:solidFill>
              </a:ln>
              <a:solidFill>
                <a:schemeClr val="bg1"/>
              </a:solidFill>
            </a:endParaRPr>
          </a:p>
          <a:p>
            <a:pPr marL="514350" indent="-514350">
              <a:buFont typeface="+mj-lt"/>
              <a:buAutoNum type="arabicPeriod"/>
            </a:pPr>
            <a:r>
              <a:rPr lang="en-US" sz="2800" dirty="0">
                <a:ln>
                  <a:solidFill>
                    <a:schemeClr val="tx1"/>
                  </a:solidFill>
                </a:ln>
                <a:solidFill>
                  <a:schemeClr val="bg1"/>
                </a:solidFill>
              </a:rPr>
              <a:t>Benefit low-and moderate-income (LMI) persons/ households</a:t>
            </a:r>
          </a:p>
          <a:p>
            <a:endParaRPr lang="en-US" sz="2800" b="1" dirty="0"/>
          </a:p>
          <a:p>
            <a:pPr marL="971550" lvl="1" indent="-514350">
              <a:buFont typeface="+mj-lt"/>
              <a:buAutoNum type="alphaLcParenR"/>
            </a:pPr>
            <a:r>
              <a:rPr lang="en-US" sz="2800" b="1" dirty="0">
                <a:solidFill>
                  <a:schemeClr val="accent1"/>
                </a:solidFill>
              </a:rPr>
              <a:t>Area benefit </a:t>
            </a:r>
            <a:r>
              <a:rPr lang="en-US" sz="2800" dirty="0"/>
              <a:t>activities</a:t>
            </a:r>
          </a:p>
          <a:p>
            <a:pPr marL="1428750" lvl="2" indent="-514350">
              <a:buClr>
                <a:schemeClr val="tx1"/>
              </a:buClr>
              <a:buFont typeface="Arial" panose="020B0604020202020204" pitchFamily="34" charset="0"/>
              <a:buChar char="•"/>
            </a:pPr>
            <a:r>
              <a:rPr lang="en-US" sz="2800" dirty="0"/>
              <a:t>This is an activity which benefits all residents in a particular area, where at least </a:t>
            </a:r>
            <a:r>
              <a:rPr lang="en-US" sz="2800" dirty="0">
                <a:solidFill>
                  <a:schemeClr val="tx1">
                    <a:lumMod val="95000"/>
                  </a:schemeClr>
                </a:solidFill>
              </a:rPr>
              <a:t>51% </a:t>
            </a:r>
            <a:r>
              <a:rPr lang="en-US" sz="2800" dirty="0"/>
              <a:t>of the residents are LMI persons.</a:t>
            </a:r>
          </a:p>
          <a:p>
            <a:pPr marL="971550" lvl="1" indent="-514350">
              <a:lnSpc>
                <a:spcPct val="150000"/>
              </a:lnSpc>
              <a:buFont typeface="+mj-lt"/>
              <a:buAutoNum type="alphaLcParenR"/>
            </a:pPr>
            <a:endParaRPr lang="en-US" sz="2800" dirty="0"/>
          </a:p>
        </p:txBody>
      </p:sp>
      <p:sp>
        <p:nvSpPr>
          <p:cNvPr id="4" name="Slide Number Placeholder 3"/>
          <p:cNvSpPr>
            <a:spLocks noGrp="1"/>
          </p:cNvSpPr>
          <p:nvPr>
            <p:ph type="sldNum" sz="quarter" idx="12"/>
          </p:nvPr>
        </p:nvSpPr>
        <p:spPr/>
        <p:txBody>
          <a:bodyPr/>
          <a:lstStyle/>
          <a:p>
            <a:fld id="{500A7A85-B75E-4D15-8271-3E80641739A6}" type="slidenum">
              <a:rPr lang="en-US" smtClean="0"/>
              <a:t>10</a:t>
            </a:fld>
            <a:endParaRPr lang="en-US" dirty="0"/>
          </a:p>
        </p:txBody>
      </p:sp>
    </p:spTree>
    <p:extLst>
      <p:ext uri="{BB962C8B-B14F-4D97-AF65-F5344CB8AC3E}">
        <p14:creationId xmlns:p14="http://schemas.microsoft.com/office/powerpoint/2010/main" val="1429803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B1E53C-D525-478A-9D08-C0C88FFCA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29" y="136122"/>
            <a:ext cx="8552696" cy="6608902"/>
          </a:xfrm>
          <a:prstGeom prst="rect">
            <a:avLst/>
          </a:prstGeom>
        </p:spPr>
      </p:pic>
      <p:sp>
        <p:nvSpPr>
          <p:cNvPr id="5" name="Slide Number Placeholder 4"/>
          <p:cNvSpPr>
            <a:spLocks noGrp="1"/>
          </p:cNvSpPr>
          <p:nvPr>
            <p:ph type="sldNum" sz="quarter" idx="12"/>
          </p:nvPr>
        </p:nvSpPr>
        <p:spPr/>
        <p:txBody>
          <a:bodyPr/>
          <a:lstStyle/>
          <a:p>
            <a:fld id="{500A7A85-B75E-4D15-8271-3E80641739A6}" type="slidenum">
              <a:rPr lang="en-US" smtClean="0"/>
              <a:t>11</a:t>
            </a:fld>
            <a:endParaRPr lang="en-US" dirty="0"/>
          </a:p>
        </p:txBody>
      </p:sp>
      <p:sp>
        <p:nvSpPr>
          <p:cNvPr id="7" name="TextBox 6"/>
          <p:cNvSpPr txBox="1"/>
          <p:nvPr/>
        </p:nvSpPr>
        <p:spPr>
          <a:xfrm>
            <a:off x="8495538" y="2176945"/>
            <a:ext cx="3552833" cy="1754326"/>
          </a:xfrm>
          <a:prstGeom prst="rect">
            <a:avLst/>
          </a:prstGeom>
          <a:noFill/>
          <a:ln w="15875">
            <a:noFill/>
          </a:ln>
        </p:spPr>
        <p:txBody>
          <a:bodyPr wrap="square" rtlCol="0">
            <a:spAutoFit/>
          </a:bodyPr>
          <a:lstStyle/>
          <a:p>
            <a:pPr algn="ctr"/>
            <a:r>
              <a:rPr lang="en-US" sz="4000" b="1" dirty="0">
                <a:solidFill>
                  <a:schemeClr val="accent1"/>
                </a:solidFill>
              </a:rPr>
              <a:t>Evansville’s LMI</a:t>
            </a:r>
          </a:p>
          <a:p>
            <a:pPr algn="ctr"/>
            <a:r>
              <a:rPr lang="en-US" sz="4000" b="1" dirty="0">
                <a:solidFill>
                  <a:schemeClr val="accent1"/>
                </a:solidFill>
              </a:rPr>
              <a:t>Census Tracts</a:t>
            </a:r>
          </a:p>
          <a:p>
            <a:pPr algn="ctr"/>
            <a:r>
              <a:rPr lang="en-US" sz="2400" b="1" dirty="0"/>
              <a:t>(2020 Census)</a:t>
            </a:r>
            <a:endParaRPr lang="en-US" sz="1400" b="1" dirty="0"/>
          </a:p>
        </p:txBody>
      </p:sp>
    </p:spTree>
    <p:extLst>
      <p:ext uri="{BB962C8B-B14F-4D97-AF65-F5344CB8AC3E}">
        <p14:creationId xmlns:p14="http://schemas.microsoft.com/office/powerpoint/2010/main" val="2465481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FAC0CCE-594C-86E0-4FEA-15FE963386E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2883FE9-4525-00C7-FF58-E9CA8F481F50}"/>
              </a:ext>
            </a:extLst>
          </p:cNvPr>
          <p:cNvSpPr txBox="1"/>
          <p:nvPr/>
        </p:nvSpPr>
        <p:spPr>
          <a:xfrm>
            <a:off x="668594" y="869101"/>
            <a:ext cx="7077706" cy="830997"/>
          </a:xfrm>
          <a:prstGeom prst="rect">
            <a:avLst/>
          </a:prstGeom>
          <a:noFill/>
          <a:ln w="15875">
            <a:noFill/>
          </a:ln>
        </p:spPr>
        <p:txBody>
          <a:bodyPr wrap="square" rtlCol="0">
            <a:spAutoFit/>
          </a:bodyPr>
          <a:lstStyle/>
          <a:p>
            <a:r>
              <a:rPr lang="en-US" sz="4800" b="1" dirty="0">
                <a:solidFill>
                  <a:schemeClr val="accent1"/>
                </a:solidFill>
              </a:rPr>
              <a:t>CDBG</a:t>
            </a:r>
            <a:endParaRPr lang="en-US" sz="3000" b="1" dirty="0">
              <a:solidFill>
                <a:schemeClr val="accent1"/>
              </a:solidFill>
            </a:endParaRPr>
          </a:p>
        </p:txBody>
      </p:sp>
      <p:sp>
        <p:nvSpPr>
          <p:cNvPr id="7" name="TextBox 6">
            <a:extLst>
              <a:ext uri="{FF2B5EF4-FFF2-40B4-BE49-F238E27FC236}">
                <a16:creationId xmlns:a16="http://schemas.microsoft.com/office/drawing/2014/main" id="{5B034002-57A7-B8B6-1B2D-94D1D2119120}"/>
              </a:ext>
            </a:extLst>
          </p:cNvPr>
          <p:cNvSpPr txBox="1"/>
          <p:nvPr/>
        </p:nvSpPr>
        <p:spPr>
          <a:xfrm>
            <a:off x="668594" y="2062144"/>
            <a:ext cx="11142406" cy="2308324"/>
          </a:xfrm>
          <a:prstGeom prst="rect">
            <a:avLst/>
          </a:prstGeom>
          <a:noFill/>
        </p:spPr>
        <p:txBody>
          <a:bodyPr wrap="square" rtlCol="0">
            <a:spAutoFit/>
          </a:bodyPr>
          <a:lstStyle/>
          <a:p>
            <a:r>
              <a:rPr lang="en-US" sz="3200" b="1" dirty="0">
                <a:ln>
                  <a:solidFill>
                    <a:schemeClr val="tx1"/>
                  </a:solidFill>
                </a:ln>
                <a:solidFill>
                  <a:schemeClr val="bg1"/>
                </a:solidFill>
              </a:rPr>
              <a:t>National Objectives</a:t>
            </a:r>
            <a:endParaRPr lang="en-US" sz="2800" dirty="0">
              <a:ln>
                <a:solidFill>
                  <a:schemeClr val="tx1"/>
                </a:solidFill>
              </a:ln>
              <a:solidFill>
                <a:schemeClr val="bg1"/>
              </a:solidFill>
            </a:endParaRPr>
          </a:p>
          <a:p>
            <a:pPr marL="514350" indent="-514350">
              <a:buFont typeface="+mj-lt"/>
              <a:buAutoNum type="arabicPeriod"/>
            </a:pPr>
            <a:r>
              <a:rPr lang="en-US" sz="3200" dirty="0">
                <a:ln>
                  <a:solidFill>
                    <a:schemeClr val="tx1"/>
                  </a:solidFill>
                </a:ln>
                <a:solidFill>
                  <a:schemeClr val="bg1"/>
                </a:solidFill>
              </a:rPr>
              <a:t>Benefit low-and moderate-income (LMI) persons/ households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200" dirty="0">
              <a:solidFill>
                <a:schemeClr val="bg1"/>
              </a:solidFill>
              <a:latin typeface="Century Gothic" panose="020B0502020202020204"/>
            </a:endParaRPr>
          </a:p>
          <a:p>
            <a:pPr lvl="1">
              <a:defRPr/>
            </a:pPr>
            <a:r>
              <a:rPr lang="en-US" sz="2800" b="1" dirty="0">
                <a:solidFill>
                  <a:schemeClr val="accent1"/>
                </a:solidFill>
                <a:latin typeface="Century Gothic" panose="020B0502020202020204"/>
              </a:rPr>
              <a:t>b</a:t>
            </a:r>
            <a:r>
              <a:rPr kumimoji="0" lang="en-US" sz="2800" b="1" i="0" u="none" strike="noStrike" kern="1200" cap="none" spc="0" normalizeH="0" baseline="0" noProof="0" dirty="0">
                <a:ln>
                  <a:noFill/>
                </a:ln>
                <a:solidFill>
                  <a:schemeClr val="accent1"/>
                </a:solidFill>
                <a:uLnTx/>
                <a:uFillTx/>
                <a:latin typeface="Century Gothic" panose="020B0502020202020204"/>
                <a:ea typeface="+mn-ea"/>
                <a:cs typeface="+mn-cs"/>
              </a:rPr>
              <a:t>) </a:t>
            </a:r>
            <a:r>
              <a:rPr lang="en-US" sz="2800" b="1" dirty="0">
                <a:solidFill>
                  <a:schemeClr val="accent1"/>
                </a:solidFill>
              </a:rPr>
              <a:t>Limited Clientele </a:t>
            </a:r>
            <a:r>
              <a:rPr lang="en-US" sz="2800" dirty="0"/>
              <a:t>(LMC) </a:t>
            </a:r>
            <a:r>
              <a:rPr lang="en-US" sz="2800" dirty="0">
                <a:solidFill>
                  <a:schemeClr val="tx1">
                    <a:lumMod val="95000"/>
                  </a:schemeClr>
                </a:solidFill>
              </a:rPr>
              <a:t>51% </a:t>
            </a:r>
            <a:r>
              <a:rPr lang="en-US" sz="2800" dirty="0"/>
              <a:t>LMI</a:t>
            </a:r>
          </a:p>
          <a:p>
            <a:pPr lvl="2"/>
            <a:r>
              <a:rPr lang="en-US" sz="2000" dirty="0"/>
              <a:t>Presumed Benefit (LMC/PB) - Must serve certain clientele exclusively:</a:t>
            </a:r>
          </a:p>
        </p:txBody>
      </p:sp>
      <p:sp>
        <p:nvSpPr>
          <p:cNvPr id="4" name="Slide Number Placeholder 3">
            <a:extLst>
              <a:ext uri="{FF2B5EF4-FFF2-40B4-BE49-F238E27FC236}">
                <a16:creationId xmlns:a16="http://schemas.microsoft.com/office/drawing/2014/main" id="{E0A3EE83-3CE9-3AAD-8B46-A065D6B3283D}"/>
              </a:ext>
            </a:extLst>
          </p:cNvPr>
          <p:cNvSpPr>
            <a:spLocks noGrp="1"/>
          </p:cNvSpPr>
          <p:nvPr>
            <p:ph type="sldNum" sz="quarter" idx="12"/>
          </p:nvPr>
        </p:nvSpPr>
        <p:spPr/>
        <p:txBody>
          <a:bodyPr/>
          <a:lstStyle/>
          <a:p>
            <a:fld id="{500A7A85-B75E-4D15-8271-3E80641739A6}" type="slidenum">
              <a:rPr lang="en-US" smtClean="0"/>
              <a:t>12</a:t>
            </a:fld>
            <a:endParaRPr lang="en-US" dirty="0"/>
          </a:p>
        </p:txBody>
      </p:sp>
      <p:sp>
        <p:nvSpPr>
          <p:cNvPr id="8" name="TextBox 7">
            <a:extLst>
              <a:ext uri="{FF2B5EF4-FFF2-40B4-BE49-F238E27FC236}">
                <a16:creationId xmlns:a16="http://schemas.microsoft.com/office/drawing/2014/main" id="{3FB461E6-FD2F-20DD-2E41-ACFDDA9BA6DD}"/>
              </a:ext>
            </a:extLst>
          </p:cNvPr>
          <p:cNvSpPr txBox="1"/>
          <p:nvPr/>
        </p:nvSpPr>
        <p:spPr>
          <a:xfrm>
            <a:off x="1380745" y="4429645"/>
            <a:ext cx="9456588" cy="1938992"/>
          </a:xfrm>
          <a:prstGeom prst="rect">
            <a:avLst/>
          </a:prstGeom>
          <a:noFill/>
        </p:spPr>
        <p:txBody>
          <a:bodyPr wrap="square" numCol="2">
            <a:spAutoFit/>
          </a:bodyPr>
          <a:lstStyle/>
          <a:p>
            <a:pPr marL="971550" lvl="1" indent="-514350">
              <a:buFont typeface="Arial" panose="020B0604020202020204" pitchFamily="34" charset="0"/>
              <a:buChar char="•"/>
            </a:pPr>
            <a:r>
              <a:rPr lang="en-US" sz="2000" dirty="0"/>
              <a:t>Abused children</a:t>
            </a:r>
          </a:p>
          <a:p>
            <a:pPr marL="971550" lvl="1" indent="-514350">
              <a:buFont typeface="Arial" panose="020B0604020202020204" pitchFamily="34" charset="0"/>
              <a:buChar char="•"/>
            </a:pPr>
            <a:r>
              <a:rPr lang="en-US" sz="2000" dirty="0"/>
              <a:t>Elderly (62 years or older)</a:t>
            </a:r>
          </a:p>
          <a:p>
            <a:pPr marL="971550" lvl="1" indent="-514350">
              <a:buFont typeface="Arial" panose="020B0604020202020204" pitchFamily="34" charset="0"/>
              <a:buChar char="•"/>
            </a:pPr>
            <a:r>
              <a:rPr lang="en-US" sz="2000" dirty="0"/>
              <a:t>Battered spouses</a:t>
            </a:r>
          </a:p>
          <a:p>
            <a:pPr marL="971550" lvl="1" indent="-514350">
              <a:buFont typeface="Arial" panose="020B0604020202020204" pitchFamily="34" charset="0"/>
              <a:buChar char="•"/>
            </a:pPr>
            <a:r>
              <a:rPr lang="en-US" sz="2000" dirty="0"/>
              <a:t>Severely disabled adults</a:t>
            </a:r>
          </a:p>
          <a:p>
            <a:pPr marL="971550" lvl="1" indent="-514350">
              <a:buFont typeface="Arial" panose="020B0604020202020204" pitchFamily="34" charset="0"/>
              <a:buChar char="•"/>
            </a:pPr>
            <a:endParaRPr lang="en-US" sz="2000" dirty="0"/>
          </a:p>
          <a:p>
            <a:pPr lvl="1"/>
            <a:endParaRPr lang="en-US" sz="2000" dirty="0"/>
          </a:p>
          <a:p>
            <a:pPr marL="971550" lvl="1" indent="-514350">
              <a:buFont typeface="Arial" panose="020B0604020202020204" pitchFamily="34" charset="0"/>
              <a:buChar char="•"/>
            </a:pPr>
            <a:r>
              <a:rPr lang="en-US" sz="2000" dirty="0"/>
              <a:t>Illiterate adults</a:t>
            </a:r>
          </a:p>
          <a:p>
            <a:pPr marL="971550" lvl="1" indent="-514350">
              <a:buFont typeface="Arial" panose="020B0604020202020204" pitchFamily="34" charset="0"/>
              <a:buChar char="•"/>
            </a:pPr>
            <a:r>
              <a:rPr lang="en-US" sz="2000" dirty="0"/>
              <a:t>Persons living with HIV/AIDS</a:t>
            </a:r>
          </a:p>
          <a:p>
            <a:pPr marL="971550" lvl="1" indent="-514350">
              <a:buFont typeface="Arial" panose="020B0604020202020204" pitchFamily="34" charset="0"/>
              <a:buChar char="•"/>
            </a:pPr>
            <a:r>
              <a:rPr lang="en-US" sz="2000" dirty="0"/>
              <a:t>Migrant farm workers</a:t>
            </a:r>
          </a:p>
          <a:p>
            <a:pPr marL="971550" lvl="1" indent="-514350">
              <a:buFont typeface="Arial" panose="020B0604020202020204" pitchFamily="34" charset="0"/>
              <a:buChar char="•"/>
            </a:pPr>
            <a:r>
              <a:rPr lang="en-US" sz="2000" dirty="0"/>
              <a:t>Homeless persons</a:t>
            </a:r>
            <a:endParaRPr lang="en-US" sz="2800" dirty="0"/>
          </a:p>
        </p:txBody>
      </p:sp>
    </p:spTree>
    <p:extLst>
      <p:ext uri="{BB962C8B-B14F-4D97-AF65-F5344CB8AC3E}">
        <p14:creationId xmlns:p14="http://schemas.microsoft.com/office/powerpoint/2010/main" val="1480273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986C243-172E-6231-6A77-4B23E947EC0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518F1AB-B710-5E80-3E26-D4BC1752CAB3}"/>
              </a:ext>
            </a:extLst>
          </p:cNvPr>
          <p:cNvSpPr txBox="1"/>
          <p:nvPr/>
        </p:nvSpPr>
        <p:spPr>
          <a:xfrm>
            <a:off x="619432" y="869101"/>
            <a:ext cx="7126868" cy="830997"/>
          </a:xfrm>
          <a:prstGeom prst="rect">
            <a:avLst/>
          </a:prstGeom>
          <a:noFill/>
          <a:ln w="15875">
            <a:noFill/>
          </a:ln>
        </p:spPr>
        <p:txBody>
          <a:bodyPr wrap="square" rtlCol="0">
            <a:spAutoFit/>
          </a:bodyPr>
          <a:lstStyle/>
          <a:p>
            <a:r>
              <a:rPr lang="en-US" sz="4800" b="1" dirty="0">
                <a:solidFill>
                  <a:schemeClr val="accent1"/>
                </a:solidFill>
              </a:rPr>
              <a:t>CDBG</a:t>
            </a:r>
            <a:endParaRPr lang="en-US" sz="3000" b="1" dirty="0">
              <a:solidFill>
                <a:schemeClr val="accent1"/>
              </a:solidFill>
            </a:endParaRPr>
          </a:p>
        </p:txBody>
      </p:sp>
      <p:sp>
        <p:nvSpPr>
          <p:cNvPr id="7" name="TextBox 6">
            <a:extLst>
              <a:ext uri="{FF2B5EF4-FFF2-40B4-BE49-F238E27FC236}">
                <a16:creationId xmlns:a16="http://schemas.microsoft.com/office/drawing/2014/main" id="{08B44944-9D4C-62F2-78E5-F1CAAF4C9A8D}"/>
              </a:ext>
            </a:extLst>
          </p:cNvPr>
          <p:cNvSpPr txBox="1"/>
          <p:nvPr/>
        </p:nvSpPr>
        <p:spPr>
          <a:xfrm>
            <a:off x="619432" y="2062144"/>
            <a:ext cx="11191568" cy="3877985"/>
          </a:xfrm>
          <a:prstGeom prst="rect">
            <a:avLst/>
          </a:prstGeom>
          <a:noFill/>
        </p:spPr>
        <p:txBody>
          <a:bodyPr wrap="square" rtlCol="0">
            <a:spAutoFit/>
          </a:bodyPr>
          <a:lstStyle/>
          <a:p>
            <a:r>
              <a:rPr lang="en-US" sz="3200" b="1" dirty="0">
                <a:ln>
                  <a:solidFill>
                    <a:schemeClr val="tx1"/>
                  </a:solidFill>
                </a:ln>
                <a:solidFill>
                  <a:schemeClr val="bg1"/>
                </a:solidFill>
              </a:rPr>
              <a:t>National Objectives</a:t>
            </a:r>
            <a:endParaRPr lang="en-US" sz="2800" dirty="0">
              <a:ln>
                <a:solidFill>
                  <a:schemeClr val="tx1"/>
                </a:solidFill>
              </a:ln>
              <a:solidFill>
                <a:schemeClr val="bg1"/>
              </a:solidFill>
            </a:endParaRPr>
          </a:p>
          <a:p>
            <a:pPr marL="514350" indent="-514350">
              <a:buFont typeface="+mj-lt"/>
              <a:buAutoNum type="arabicPeriod"/>
            </a:pPr>
            <a:r>
              <a:rPr lang="en-US" sz="3200" dirty="0">
                <a:ln>
                  <a:solidFill>
                    <a:schemeClr val="tx1"/>
                  </a:solidFill>
                </a:ln>
                <a:solidFill>
                  <a:schemeClr val="bg1"/>
                </a:solidFill>
              </a:rPr>
              <a:t>Benefit low-and moderate-income (LMI) persons/ households</a:t>
            </a:r>
          </a:p>
          <a:p>
            <a:endParaRPr lang="en-US" sz="2800" dirty="0">
              <a:solidFill>
                <a:schemeClr val="bg1"/>
              </a:solidFill>
            </a:endParaRPr>
          </a:p>
          <a:p>
            <a:pPr lvl="1"/>
            <a:r>
              <a:rPr lang="en-US" sz="2800" b="1" dirty="0">
                <a:solidFill>
                  <a:schemeClr val="accent1"/>
                </a:solidFill>
              </a:rPr>
              <a:t>c) Housing Benefit </a:t>
            </a:r>
            <a:r>
              <a:rPr lang="en-US" sz="2800" dirty="0"/>
              <a:t>(LMH)</a:t>
            </a:r>
          </a:p>
          <a:p>
            <a:pPr marL="1428750" lvl="2" indent="-514350">
              <a:buFont typeface="Arial" panose="020B0604020202020204" pitchFamily="34" charset="0"/>
              <a:buChar char="•"/>
            </a:pPr>
            <a:r>
              <a:rPr lang="en-US" sz="2800" dirty="0"/>
              <a:t>Single Family – 100% LMI</a:t>
            </a:r>
          </a:p>
          <a:p>
            <a:pPr marL="1428750" lvl="2" indent="-514350">
              <a:buFont typeface="Arial" panose="020B0604020202020204" pitchFamily="34" charset="0"/>
              <a:buChar char="•"/>
            </a:pPr>
            <a:r>
              <a:rPr lang="en-US" sz="2800" dirty="0"/>
              <a:t>Multi-Family – 51% LMI</a:t>
            </a:r>
            <a:endParaRPr lang="en-US" sz="2800" b="1" dirty="0"/>
          </a:p>
          <a:p>
            <a:pPr lvl="1">
              <a:lnSpc>
                <a:spcPct val="150000"/>
              </a:lnSpc>
            </a:pPr>
            <a:r>
              <a:rPr lang="en-US" sz="2800" b="1" dirty="0">
                <a:solidFill>
                  <a:schemeClr val="accent1"/>
                </a:solidFill>
              </a:rPr>
              <a:t>d) Job Creation/Retention </a:t>
            </a:r>
            <a:r>
              <a:rPr lang="en-US" sz="2800" dirty="0"/>
              <a:t>(LMJ)</a:t>
            </a:r>
          </a:p>
          <a:p>
            <a:pPr marL="1428750" lvl="2" indent="-514350">
              <a:buFont typeface="Arial" panose="020B0604020202020204" pitchFamily="34" charset="0"/>
              <a:buChar char="•"/>
            </a:pPr>
            <a:r>
              <a:rPr lang="en-US" sz="2800" dirty="0"/>
              <a:t>51% of jobs are taken by or made available to LMI persons</a:t>
            </a:r>
          </a:p>
        </p:txBody>
      </p:sp>
      <p:sp>
        <p:nvSpPr>
          <p:cNvPr id="4" name="Slide Number Placeholder 3">
            <a:extLst>
              <a:ext uri="{FF2B5EF4-FFF2-40B4-BE49-F238E27FC236}">
                <a16:creationId xmlns:a16="http://schemas.microsoft.com/office/drawing/2014/main" id="{7F936E53-A0B3-00AB-BDE9-B21858933B9F}"/>
              </a:ext>
            </a:extLst>
          </p:cNvPr>
          <p:cNvSpPr>
            <a:spLocks noGrp="1"/>
          </p:cNvSpPr>
          <p:nvPr>
            <p:ph type="sldNum" sz="quarter" idx="12"/>
          </p:nvPr>
        </p:nvSpPr>
        <p:spPr/>
        <p:txBody>
          <a:bodyPr/>
          <a:lstStyle/>
          <a:p>
            <a:fld id="{500A7A85-B75E-4D15-8271-3E80641739A6}" type="slidenum">
              <a:rPr lang="en-US" smtClean="0"/>
              <a:t>13</a:t>
            </a:fld>
            <a:endParaRPr lang="en-US" dirty="0"/>
          </a:p>
        </p:txBody>
      </p:sp>
    </p:spTree>
    <p:extLst>
      <p:ext uri="{BB962C8B-B14F-4D97-AF65-F5344CB8AC3E}">
        <p14:creationId xmlns:p14="http://schemas.microsoft.com/office/powerpoint/2010/main" val="4125774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FF4ACACA-CB9D-B1DF-42C5-6A8B250D6514}"/>
              </a:ext>
            </a:extLst>
          </p:cNvPr>
          <p:cNvSpPr>
            <a:spLocks noChangeArrowheads="1"/>
          </p:cNvSpPr>
          <p:nvPr/>
        </p:nvSpPr>
        <p:spPr bwMode="auto">
          <a:xfrm>
            <a:off x="7744968" y="585216"/>
            <a:ext cx="4066032" cy="55869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45720" tIns="45720" rIns="45720" bIns="45720" numCol="1" rtlCol="0" anchor="ctr" anchorCtr="0" compatLnSpc="1">
            <a:prstTxWarp prst="textNoShape">
              <a:avLst/>
            </a:prstTxWarp>
            <a:normAutofit/>
          </a:bodyPr>
          <a:lstStyle/>
          <a:p>
            <a:pPr marL="0" marR="0" lvl="0" indent="0" algn="ctr" defTabSz="914400" fontAlgn="base">
              <a:lnSpc>
                <a:spcPct val="90000"/>
              </a:lnSpc>
              <a:spcBef>
                <a:spcPct val="0"/>
              </a:spcBef>
              <a:spcAft>
                <a:spcPts val="600"/>
              </a:spcAft>
              <a:buClr>
                <a:schemeClr val="accent1"/>
              </a:buClr>
              <a:buSzTx/>
              <a:buFontTx/>
              <a:buNone/>
              <a:tabLst/>
            </a:pPr>
            <a:r>
              <a:rPr lang="en-US" altLang="en-US" sz="2400" b="1" dirty="0">
                <a:solidFill>
                  <a:srgbClr val="FFFFFF"/>
                </a:solidFill>
              </a:rPr>
              <a:t>2025 HUD Income Guidelines</a:t>
            </a:r>
          </a:p>
          <a:p>
            <a:pPr marL="0" marR="0" lvl="0" indent="0" algn="ctr" defTabSz="914400" fontAlgn="base">
              <a:lnSpc>
                <a:spcPct val="90000"/>
              </a:lnSpc>
              <a:spcBef>
                <a:spcPct val="0"/>
              </a:spcBef>
              <a:spcAft>
                <a:spcPts val="600"/>
              </a:spcAft>
              <a:buClr>
                <a:schemeClr val="accent1"/>
              </a:buClr>
              <a:buSzTx/>
              <a:buFontTx/>
              <a:buNone/>
              <a:tabLst/>
            </a:pPr>
            <a:r>
              <a:rPr lang="en-US" altLang="en-US" sz="2400" b="1" dirty="0">
                <a:solidFill>
                  <a:srgbClr val="FFFFFF"/>
                </a:solidFill>
              </a:rPr>
              <a:t>For the Evansville Metropolitan Statistical Area</a:t>
            </a:r>
          </a:p>
          <a:p>
            <a:pPr marL="0" marR="0" lvl="0" indent="0" algn="ctr" defTabSz="914400" fontAlgn="base">
              <a:lnSpc>
                <a:spcPct val="90000"/>
              </a:lnSpc>
              <a:spcBef>
                <a:spcPct val="0"/>
              </a:spcBef>
              <a:spcAft>
                <a:spcPts val="600"/>
              </a:spcAft>
              <a:buClr>
                <a:schemeClr val="accent1"/>
              </a:buClr>
              <a:buSzTx/>
              <a:buFontTx/>
              <a:buNone/>
              <a:tabLst/>
            </a:pPr>
            <a:endParaRPr lang="en-US" altLang="en-US" sz="2400" b="1" dirty="0">
              <a:solidFill>
                <a:srgbClr val="FFFFFF"/>
              </a:solidFill>
            </a:endParaRPr>
          </a:p>
          <a:p>
            <a:pPr marL="0" marR="0" lvl="0" indent="0" algn="ctr" defTabSz="914400" fontAlgn="base">
              <a:lnSpc>
                <a:spcPct val="90000"/>
              </a:lnSpc>
              <a:spcBef>
                <a:spcPct val="0"/>
              </a:spcBef>
              <a:spcAft>
                <a:spcPts val="600"/>
              </a:spcAft>
              <a:buClr>
                <a:schemeClr val="accent1"/>
              </a:buClr>
              <a:buSzTx/>
              <a:buFontTx/>
              <a:buNone/>
              <a:tabLst/>
            </a:pPr>
            <a:r>
              <a:rPr lang="en-US" altLang="en-US" sz="2400" b="1" dirty="0">
                <a:solidFill>
                  <a:srgbClr val="FFFFFF"/>
                </a:solidFill>
              </a:rPr>
              <a:t>Median Income – $93,900</a:t>
            </a:r>
          </a:p>
          <a:p>
            <a:pPr marL="0" marR="0" lvl="0" indent="0" algn="ctr" defTabSz="914400" fontAlgn="base">
              <a:lnSpc>
                <a:spcPct val="90000"/>
              </a:lnSpc>
              <a:spcBef>
                <a:spcPct val="0"/>
              </a:spcBef>
              <a:spcAft>
                <a:spcPts val="600"/>
              </a:spcAft>
              <a:buClr>
                <a:schemeClr val="accent1"/>
              </a:buClr>
              <a:buSzTx/>
              <a:buFontTx/>
              <a:buNone/>
              <a:tabLst/>
            </a:pPr>
            <a:r>
              <a:rPr lang="en-US" altLang="en-US" sz="2400" b="1" dirty="0">
                <a:solidFill>
                  <a:srgbClr val="FFFFFF"/>
                </a:solidFill>
              </a:rPr>
              <a:t>As of June 1, 2025</a:t>
            </a:r>
          </a:p>
          <a:p>
            <a:pPr marL="0" marR="0" lvl="0" indent="0" defTabSz="914400" fontAlgn="base">
              <a:lnSpc>
                <a:spcPct val="90000"/>
              </a:lnSpc>
              <a:spcBef>
                <a:spcPct val="0"/>
              </a:spcBef>
              <a:spcAft>
                <a:spcPts val="600"/>
              </a:spcAft>
              <a:buClr>
                <a:schemeClr val="accent1"/>
              </a:buClr>
              <a:buSzTx/>
              <a:buFontTx/>
              <a:buNone/>
              <a:tabLst/>
            </a:pPr>
            <a:endParaRPr kumimoji="0" lang="en-US" altLang="en-US" sz="2000" b="0" i="0" u="none" strike="noStrike" cap="none" normalizeH="0" baseline="0" dirty="0">
              <a:ln>
                <a:noFill/>
              </a:ln>
              <a:solidFill>
                <a:srgbClr val="FFFFFF"/>
              </a:solidFill>
              <a:effectLst/>
            </a:endParaRPr>
          </a:p>
        </p:txBody>
      </p:sp>
      <p:sp>
        <p:nvSpPr>
          <p:cNvPr id="5" name="Slide Number Placeholder 4"/>
          <p:cNvSpPr>
            <a:spLocks noGrp="1"/>
          </p:cNvSpPr>
          <p:nvPr>
            <p:ph type="sldNum" sz="quarter" idx="12"/>
          </p:nvPr>
        </p:nvSpPr>
        <p:spPr>
          <a:xfrm>
            <a:off x="10837333" y="6470704"/>
            <a:ext cx="973667" cy="274320"/>
          </a:xfrm>
        </p:spPr>
        <p:txBody>
          <a:bodyPr vert="horz" lIns="91440" tIns="45720" rIns="91440" bIns="45720" rtlCol="0" anchor="ctr">
            <a:normAutofit/>
          </a:bodyPr>
          <a:lstStyle/>
          <a:p>
            <a:pPr defTabSz="914400">
              <a:spcAft>
                <a:spcPts val="600"/>
              </a:spcAft>
            </a:pPr>
            <a:fld id="{500A7A85-B75E-4D15-8271-3E80641739A6}" type="slidenum">
              <a:rPr lang="en-US" smtClean="0"/>
              <a:pPr defTabSz="914400">
                <a:spcAft>
                  <a:spcPts val="600"/>
                </a:spcAft>
              </a:pPr>
              <a:t>14</a:t>
            </a:fld>
            <a:endParaRPr lang="en-US"/>
          </a:p>
        </p:txBody>
      </p:sp>
      <p:graphicFrame>
        <p:nvGraphicFramePr>
          <p:cNvPr id="3" name="Table 2">
            <a:extLst>
              <a:ext uri="{FF2B5EF4-FFF2-40B4-BE49-F238E27FC236}">
                <a16:creationId xmlns:a16="http://schemas.microsoft.com/office/drawing/2014/main" id="{2DB618FB-C0F0-7B2C-9A49-FBBBF9241507}"/>
              </a:ext>
            </a:extLst>
          </p:cNvPr>
          <p:cNvGraphicFramePr>
            <a:graphicFrameLocks noGrp="1"/>
          </p:cNvGraphicFramePr>
          <p:nvPr>
            <p:extLst>
              <p:ext uri="{D42A27DB-BD31-4B8C-83A1-F6EECF244321}">
                <p14:modId xmlns:p14="http://schemas.microsoft.com/office/powerpoint/2010/main" val="277493435"/>
              </p:ext>
            </p:extLst>
          </p:nvPr>
        </p:nvGraphicFramePr>
        <p:xfrm>
          <a:off x="512064" y="809625"/>
          <a:ext cx="6739128" cy="5106541"/>
        </p:xfrm>
        <a:graphic>
          <a:graphicData uri="http://schemas.openxmlformats.org/drawingml/2006/table">
            <a:tbl>
              <a:tblPr firstRow="1" firstCol="1" bandRow="1">
                <a:tableStyleId>{5C22544A-7EE6-4342-B048-85BDC9FD1C3A}</a:tableStyleId>
              </a:tblPr>
              <a:tblGrid>
                <a:gridCol w="1684782">
                  <a:extLst>
                    <a:ext uri="{9D8B030D-6E8A-4147-A177-3AD203B41FA5}">
                      <a16:colId xmlns:a16="http://schemas.microsoft.com/office/drawing/2014/main" val="1405978045"/>
                    </a:ext>
                  </a:extLst>
                </a:gridCol>
                <a:gridCol w="1684782">
                  <a:extLst>
                    <a:ext uri="{9D8B030D-6E8A-4147-A177-3AD203B41FA5}">
                      <a16:colId xmlns:a16="http://schemas.microsoft.com/office/drawing/2014/main" val="2055211151"/>
                    </a:ext>
                  </a:extLst>
                </a:gridCol>
                <a:gridCol w="1684782">
                  <a:extLst>
                    <a:ext uri="{9D8B030D-6E8A-4147-A177-3AD203B41FA5}">
                      <a16:colId xmlns:a16="http://schemas.microsoft.com/office/drawing/2014/main" val="6838833"/>
                    </a:ext>
                  </a:extLst>
                </a:gridCol>
                <a:gridCol w="1684782">
                  <a:extLst>
                    <a:ext uri="{9D8B030D-6E8A-4147-A177-3AD203B41FA5}">
                      <a16:colId xmlns:a16="http://schemas.microsoft.com/office/drawing/2014/main" val="3509210785"/>
                    </a:ext>
                  </a:extLst>
                </a:gridCol>
              </a:tblGrid>
              <a:tr h="1470957">
                <a:tc>
                  <a:txBody>
                    <a:bodyPr/>
                    <a:lstStyle/>
                    <a:p>
                      <a:pPr marL="0" marR="0" algn="ctr" fontAlgn="base">
                        <a:lnSpc>
                          <a:spcPct val="107000"/>
                        </a:lnSpc>
                        <a:spcBef>
                          <a:spcPts val="0"/>
                        </a:spcBef>
                        <a:spcAft>
                          <a:spcPts val="0"/>
                        </a:spcAft>
                      </a:pPr>
                      <a:r>
                        <a:rPr lang="en-US" sz="1600" dirty="0">
                          <a:effectLst/>
                        </a:rPr>
                        <a:t>Number in Household</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1709" marR="81709" marT="0" marB="0" anchor="ctr"/>
                </a:tc>
                <a:tc>
                  <a:txBody>
                    <a:bodyPr/>
                    <a:lstStyle/>
                    <a:p>
                      <a:pPr marL="0" marR="0" algn="ctr" fontAlgn="base">
                        <a:lnSpc>
                          <a:spcPct val="107000"/>
                        </a:lnSpc>
                        <a:spcBef>
                          <a:spcPts val="0"/>
                        </a:spcBef>
                        <a:spcAft>
                          <a:spcPts val="0"/>
                        </a:spcAft>
                      </a:pPr>
                      <a:r>
                        <a:rPr lang="en-US" sz="1600" dirty="0">
                          <a:effectLst/>
                        </a:rPr>
                        <a:t>30%</a:t>
                      </a:r>
                      <a:endParaRPr lang="en-US" sz="1300" dirty="0">
                        <a:effectLst/>
                      </a:endParaRPr>
                    </a:p>
                    <a:p>
                      <a:pPr marL="0" marR="0" algn="ctr" fontAlgn="base">
                        <a:lnSpc>
                          <a:spcPct val="107000"/>
                        </a:lnSpc>
                        <a:spcBef>
                          <a:spcPts val="0"/>
                        </a:spcBef>
                        <a:spcAft>
                          <a:spcPts val="0"/>
                        </a:spcAft>
                      </a:pPr>
                      <a:r>
                        <a:rPr lang="en-US" sz="1600" dirty="0">
                          <a:effectLst/>
                        </a:rPr>
                        <a:t>of Median</a:t>
                      </a:r>
                      <a:endParaRPr lang="en-US" sz="1300" dirty="0">
                        <a:effectLst/>
                      </a:endParaRPr>
                    </a:p>
                    <a:p>
                      <a:pPr marL="0" marR="0" algn="ctr" fontAlgn="base">
                        <a:lnSpc>
                          <a:spcPct val="107000"/>
                        </a:lnSpc>
                        <a:spcBef>
                          <a:spcPts val="0"/>
                        </a:spcBef>
                        <a:spcAft>
                          <a:spcPts val="0"/>
                        </a:spcAft>
                      </a:pPr>
                      <a:r>
                        <a:rPr lang="en-US" sz="1600" dirty="0">
                          <a:effectLst/>
                        </a:rPr>
                        <a:t>(Extremely Low Income)</a:t>
                      </a:r>
                      <a:endParaRPr lang="en-US" sz="1300" dirty="0">
                        <a:effectLst/>
                      </a:endParaRPr>
                    </a:p>
                  </a:txBody>
                  <a:tcPr marL="81709" marR="81709" marT="0" marB="0" anchor="ctr"/>
                </a:tc>
                <a:tc>
                  <a:txBody>
                    <a:bodyPr/>
                    <a:lstStyle/>
                    <a:p>
                      <a:pPr marL="0" marR="0" algn="ctr" fontAlgn="base">
                        <a:lnSpc>
                          <a:spcPct val="107000"/>
                        </a:lnSpc>
                        <a:spcBef>
                          <a:spcPts val="0"/>
                        </a:spcBef>
                        <a:spcAft>
                          <a:spcPts val="0"/>
                        </a:spcAft>
                      </a:pPr>
                      <a:r>
                        <a:rPr lang="en-US" sz="1600" dirty="0">
                          <a:effectLst/>
                        </a:rPr>
                        <a:t>50%</a:t>
                      </a:r>
                      <a:endParaRPr lang="en-US" sz="1300" dirty="0">
                        <a:effectLst/>
                      </a:endParaRPr>
                    </a:p>
                    <a:p>
                      <a:pPr marL="0" marR="0" algn="ctr" fontAlgn="base">
                        <a:lnSpc>
                          <a:spcPct val="107000"/>
                        </a:lnSpc>
                        <a:spcBef>
                          <a:spcPts val="0"/>
                        </a:spcBef>
                        <a:spcAft>
                          <a:spcPts val="0"/>
                        </a:spcAft>
                      </a:pPr>
                      <a:r>
                        <a:rPr lang="en-US" sz="1600" dirty="0">
                          <a:effectLst/>
                        </a:rPr>
                        <a:t>of Median</a:t>
                      </a:r>
                      <a:endParaRPr lang="en-US" sz="1300" dirty="0">
                        <a:effectLst/>
                      </a:endParaRPr>
                    </a:p>
                    <a:p>
                      <a:pPr marL="0" marR="0" algn="ctr" fontAlgn="base">
                        <a:lnSpc>
                          <a:spcPct val="107000"/>
                        </a:lnSpc>
                        <a:spcBef>
                          <a:spcPts val="0"/>
                        </a:spcBef>
                        <a:spcAft>
                          <a:spcPts val="0"/>
                        </a:spcAft>
                      </a:pPr>
                      <a:r>
                        <a:rPr lang="en-US" sz="1600" dirty="0">
                          <a:effectLst/>
                        </a:rPr>
                        <a:t>(Low Income)</a:t>
                      </a:r>
                    </a:p>
                  </a:txBody>
                  <a:tcPr marL="81709" marR="81709" marT="0" marB="0" anchor="ctr"/>
                </a:tc>
                <a:tc>
                  <a:txBody>
                    <a:bodyPr/>
                    <a:lstStyle/>
                    <a:p>
                      <a:pPr marL="0" marR="0" algn="ctr" fontAlgn="base">
                        <a:lnSpc>
                          <a:spcPct val="107000"/>
                        </a:lnSpc>
                        <a:spcBef>
                          <a:spcPts val="0"/>
                        </a:spcBef>
                        <a:spcAft>
                          <a:spcPts val="0"/>
                        </a:spcAft>
                      </a:pPr>
                      <a:r>
                        <a:rPr lang="en-US" sz="1600" dirty="0">
                          <a:effectLst/>
                        </a:rPr>
                        <a:t>80%</a:t>
                      </a:r>
                      <a:endParaRPr lang="en-US" sz="1300" dirty="0">
                        <a:effectLst/>
                      </a:endParaRPr>
                    </a:p>
                    <a:p>
                      <a:pPr marL="0" marR="0" algn="ctr" fontAlgn="base">
                        <a:lnSpc>
                          <a:spcPct val="107000"/>
                        </a:lnSpc>
                        <a:spcBef>
                          <a:spcPts val="0"/>
                        </a:spcBef>
                        <a:spcAft>
                          <a:spcPts val="0"/>
                        </a:spcAft>
                      </a:pPr>
                      <a:r>
                        <a:rPr lang="en-US" sz="1600" dirty="0">
                          <a:effectLst/>
                        </a:rPr>
                        <a:t>of Median</a:t>
                      </a:r>
                      <a:endParaRPr lang="en-US" sz="1300" dirty="0">
                        <a:effectLst/>
                      </a:endParaRPr>
                    </a:p>
                    <a:p>
                      <a:pPr marL="0" marR="0" algn="ctr" fontAlgn="base">
                        <a:lnSpc>
                          <a:spcPct val="107000"/>
                        </a:lnSpc>
                        <a:spcBef>
                          <a:spcPts val="0"/>
                        </a:spcBef>
                        <a:spcAft>
                          <a:spcPts val="0"/>
                        </a:spcAft>
                      </a:pPr>
                      <a:r>
                        <a:rPr lang="en-US" sz="1600" dirty="0">
                          <a:effectLst/>
                        </a:rPr>
                        <a:t>(Moderate Income)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1709" marR="81709" marT="0" marB="0" anchor="ctr"/>
                </a:tc>
                <a:extLst>
                  <a:ext uri="{0D108BD9-81ED-4DB2-BD59-A6C34878D82A}">
                    <a16:rowId xmlns:a16="http://schemas.microsoft.com/office/drawing/2014/main" val="728398549"/>
                  </a:ext>
                </a:extLst>
              </a:tr>
              <a:tr h="454448">
                <a:tc>
                  <a:txBody>
                    <a:bodyPr/>
                    <a:lstStyle/>
                    <a:p>
                      <a:pPr marL="0" marR="0" algn="ctr">
                        <a:lnSpc>
                          <a:spcPct val="107000"/>
                        </a:lnSpc>
                        <a:spcBef>
                          <a:spcPts val="0"/>
                        </a:spcBef>
                        <a:spcAft>
                          <a:spcPts val="0"/>
                        </a:spcAft>
                      </a:pPr>
                      <a:r>
                        <a:rPr lang="en-US" sz="1600">
                          <a:effectLst/>
                        </a:rPr>
                        <a:t>1 Person</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1709" marR="81709" marT="0" marB="0" anchor="ctr"/>
                </a:tc>
                <a:tc>
                  <a:txBody>
                    <a:bodyPr/>
                    <a:lstStyle/>
                    <a:p>
                      <a:pPr marL="0" marR="0" algn="ctr">
                        <a:lnSpc>
                          <a:spcPct val="107000"/>
                        </a:lnSpc>
                        <a:spcAft>
                          <a:spcPts val="800"/>
                        </a:spcAft>
                        <a:buNone/>
                      </a:pPr>
                      <a:r>
                        <a:rPr lang="en-US" b="0" dirty="0"/>
                        <a:t>$19,050</a:t>
                      </a:r>
                    </a:p>
                  </a:txBody>
                  <a:tcPr marL="68580" marR="68580" marT="0" marB="0" anchor="ctr"/>
                </a:tc>
                <a:tc>
                  <a:txBody>
                    <a:bodyPr/>
                    <a:lstStyle/>
                    <a:p>
                      <a:pPr marL="0" marR="0" algn="ctr">
                        <a:lnSpc>
                          <a:spcPct val="107000"/>
                        </a:lnSpc>
                        <a:spcAft>
                          <a:spcPts val="800"/>
                        </a:spcAft>
                        <a:buNone/>
                      </a:pPr>
                      <a:r>
                        <a:rPr lang="en-US" b="0"/>
                        <a:t>$31,750</a:t>
                      </a:r>
                    </a:p>
                  </a:txBody>
                  <a:tcPr marL="68580" marR="68580" marT="0" marB="0" anchor="ctr"/>
                </a:tc>
                <a:tc>
                  <a:txBody>
                    <a:bodyPr/>
                    <a:lstStyle/>
                    <a:p>
                      <a:pPr marL="0" marR="0" algn="ctr">
                        <a:lnSpc>
                          <a:spcPct val="107000"/>
                        </a:lnSpc>
                        <a:spcAft>
                          <a:spcPts val="800"/>
                        </a:spcAft>
                        <a:buNone/>
                      </a:pPr>
                      <a:r>
                        <a:rPr lang="en-US" b="0"/>
                        <a:t>$50,750</a:t>
                      </a:r>
                    </a:p>
                  </a:txBody>
                  <a:tcPr marL="68580" marR="68580" marT="0" marB="0" anchor="ctr"/>
                </a:tc>
                <a:extLst>
                  <a:ext uri="{0D108BD9-81ED-4DB2-BD59-A6C34878D82A}">
                    <a16:rowId xmlns:a16="http://schemas.microsoft.com/office/drawing/2014/main" val="222633031"/>
                  </a:ext>
                </a:extLst>
              </a:tr>
              <a:tr h="454448">
                <a:tc>
                  <a:txBody>
                    <a:bodyPr/>
                    <a:lstStyle/>
                    <a:p>
                      <a:pPr marL="0" marR="0" algn="ctr">
                        <a:lnSpc>
                          <a:spcPct val="107000"/>
                        </a:lnSpc>
                        <a:spcBef>
                          <a:spcPts val="0"/>
                        </a:spcBef>
                        <a:spcAft>
                          <a:spcPts val="0"/>
                        </a:spcAft>
                      </a:pPr>
                      <a:r>
                        <a:rPr lang="en-US" sz="1600">
                          <a:effectLst/>
                        </a:rPr>
                        <a:t>2 Persons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1709" marR="81709" marT="0" marB="0" anchor="ctr"/>
                </a:tc>
                <a:tc>
                  <a:txBody>
                    <a:bodyPr/>
                    <a:lstStyle/>
                    <a:p>
                      <a:pPr marL="0" marR="0" algn="ctr">
                        <a:lnSpc>
                          <a:spcPct val="107000"/>
                        </a:lnSpc>
                        <a:spcAft>
                          <a:spcPts val="800"/>
                        </a:spcAft>
                        <a:buNone/>
                      </a:pPr>
                      <a:r>
                        <a:rPr lang="en-US" b="0" dirty="0"/>
                        <a:t>$21,800</a:t>
                      </a:r>
                    </a:p>
                  </a:txBody>
                  <a:tcPr marL="68580" marR="68580" marT="0" marB="0" anchor="ctr"/>
                </a:tc>
                <a:tc>
                  <a:txBody>
                    <a:bodyPr/>
                    <a:lstStyle/>
                    <a:p>
                      <a:pPr marL="0" marR="0" algn="ctr">
                        <a:lnSpc>
                          <a:spcPct val="107000"/>
                        </a:lnSpc>
                        <a:spcAft>
                          <a:spcPts val="800"/>
                        </a:spcAft>
                        <a:buNone/>
                      </a:pPr>
                      <a:r>
                        <a:rPr lang="en-US" b="0"/>
                        <a:t>$36,250</a:t>
                      </a:r>
                    </a:p>
                  </a:txBody>
                  <a:tcPr marL="68580" marR="68580" marT="0" marB="0" anchor="ctr"/>
                </a:tc>
                <a:tc>
                  <a:txBody>
                    <a:bodyPr/>
                    <a:lstStyle/>
                    <a:p>
                      <a:pPr marL="0" marR="0" algn="ctr">
                        <a:lnSpc>
                          <a:spcPct val="107000"/>
                        </a:lnSpc>
                        <a:spcAft>
                          <a:spcPts val="800"/>
                        </a:spcAft>
                        <a:buNone/>
                      </a:pPr>
                      <a:r>
                        <a:rPr lang="en-US" b="0"/>
                        <a:t>$58,000</a:t>
                      </a:r>
                    </a:p>
                  </a:txBody>
                  <a:tcPr marL="68580" marR="68580" marT="0" marB="0" anchor="ctr"/>
                </a:tc>
                <a:extLst>
                  <a:ext uri="{0D108BD9-81ED-4DB2-BD59-A6C34878D82A}">
                    <a16:rowId xmlns:a16="http://schemas.microsoft.com/office/drawing/2014/main" val="3254212698"/>
                  </a:ext>
                </a:extLst>
              </a:tr>
              <a:tr h="454448">
                <a:tc>
                  <a:txBody>
                    <a:bodyPr/>
                    <a:lstStyle/>
                    <a:p>
                      <a:pPr marL="0" marR="0" algn="ctr">
                        <a:lnSpc>
                          <a:spcPct val="107000"/>
                        </a:lnSpc>
                        <a:spcBef>
                          <a:spcPts val="0"/>
                        </a:spcBef>
                        <a:spcAft>
                          <a:spcPts val="0"/>
                        </a:spcAft>
                      </a:pPr>
                      <a:r>
                        <a:rPr lang="en-US" sz="1600">
                          <a:effectLst/>
                        </a:rPr>
                        <a:t>3 Persons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1709" marR="81709" marT="0" marB="0" anchor="ctr"/>
                </a:tc>
                <a:tc>
                  <a:txBody>
                    <a:bodyPr/>
                    <a:lstStyle/>
                    <a:p>
                      <a:pPr marL="0" marR="0" algn="ctr">
                        <a:lnSpc>
                          <a:spcPct val="107000"/>
                        </a:lnSpc>
                        <a:spcAft>
                          <a:spcPts val="800"/>
                        </a:spcAft>
                        <a:buNone/>
                      </a:pPr>
                      <a:r>
                        <a:rPr lang="en-US" b="0" dirty="0"/>
                        <a:t>$24,500</a:t>
                      </a:r>
                    </a:p>
                  </a:txBody>
                  <a:tcPr marL="68580" marR="68580" marT="0" marB="0" anchor="ctr"/>
                </a:tc>
                <a:tc>
                  <a:txBody>
                    <a:bodyPr/>
                    <a:lstStyle/>
                    <a:p>
                      <a:pPr marL="0" marR="0" algn="ctr">
                        <a:lnSpc>
                          <a:spcPct val="107000"/>
                        </a:lnSpc>
                        <a:spcAft>
                          <a:spcPts val="800"/>
                        </a:spcAft>
                        <a:buNone/>
                      </a:pPr>
                      <a:r>
                        <a:rPr lang="en-US" b="0" dirty="0"/>
                        <a:t>$40,750</a:t>
                      </a:r>
                    </a:p>
                  </a:txBody>
                  <a:tcPr marL="68580" marR="68580" marT="0" marB="0" anchor="ctr"/>
                </a:tc>
                <a:tc>
                  <a:txBody>
                    <a:bodyPr/>
                    <a:lstStyle/>
                    <a:p>
                      <a:pPr marL="0" marR="0" algn="ctr">
                        <a:lnSpc>
                          <a:spcPct val="107000"/>
                        </a:lnSpc>
                        <a:spcAft>
                          <a:spcPts val="800"/>
                        </a:spcAft>
                        <a:buNone/>
                      </a:pPr>
                      <a:r>
                        <a:rPr lang="en-US" b="0"/>
                        <a:t>$65,250</a:t>
                      </a:r>
                    </a:p>
                  </a:txBody>
                  <a:tcPr marL="68580" marR="68580" marT="0" marB="0" anchor="ctr"/>
                </a:tc>
                <a:extLst>
                  <a:ext uri="{0D108BD9-81ED-4DB2-BD59-A6C34878D82A}">
                    <a16:rowId xmlns:a16="http://schemas.microsoft.com/office/drawing/2014/main" val="1660705118"/>
                  </a:ext>
                </a:extLst>
              </a:tr>
              <a:tr h="454448">
                <a:tc>
                  <a:txBody>
                    <a:bodyPr/>
                    <a:lstStyle/>
                    <a:p>
                      <a:pPr marL="0" marR="0" algn="ctr">
                        <a:lnSpc>
                          <a:spcPct val="107000"/>
                        </a:lnSpc>
                        <a:spcBef>
                          <a:spcPts val="0"/>
                        </a:spcBef>
                        <a:spcAft>
                          <a:spcPts val="0"/>
                        </a:spcAft>
                      </a:pPr>
                      <a:r>
                        <a:rPr lang="en-US" sz="1600">
                          <a:effectLst/>
                        </a:rPr>
                        <a:t>4 Persons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1709" marR="81709" marT="0" marB="0" anchor="ctr"/>
                </a:tc>
                <a:tc>
                  <a:txBody>
                    <a:bodyPr/>
                    <a:lstStyle/>
                    <a:p>
                      <a:pPr marL="0" marR="0" algn="ctr">
                        <a:lnSpc>
                          <a:spcPct val="107000"/>
                        </a:lnSpc>
                        <a:spcAft>
                          <a:spcPts val="800"/>
                        </a:spcAft>
                        <a:buNone/>
                      </a:pPr>
                      <a:r>
                        <a:rPr lang="en-US" b="0"/>
                        <a:t>$27,200</a:t>
                      </a:r>
                    </a:p>
                  </a:txBody>
                  <a:tcPr marL="68580" marR="68580" marT="0" marB="0" anchor="ctr"/>
                </a:tc>
                <a:tc>
                  <a:txBody>
                    <a:bodyPr/>
                    <a:lstStyle/>
                    <a:p>
                      <a:pPr marL="0" marR="0" algn="ctr">
                        <a:lnSpc>
                          <a:spcPct val="107000"/>
                        </a:lnSpc>
                        <a:spcAft>
                          <a:spcPts val="800"/>
                        </a:spcAft>
                        <a:buNone/>
                      </a:pPr>
                      <a:r>
                        <a:rPr lang="en-US" b="0" dirty="0"/>
                        <a:t>$45,300</a:t>
                      </a:r>
                    </a:p>
                  </a:txBody>
                  <a:tcPr marL="68580" marR="68580" marT="0" marB="0" anchor="ctr"/>
                </a:tc>
                <a:tc>
                  <a:txBody>
                    <a:bodyPr/>
                    <a:lstStyle/>
                    <a:p>
                      <a:pPr marL="0" marR="0" algn="ctr">
                        <a:lnSpc>
                          <a:spcPct val="107000"/>
                        </a:lnSpc>
                        <a:spcAft>
                          <a:spcPts val="800"/>
                        </a:spcAft>
                        <a:buNone/>
                      </a:pPr>
                      <a:r>
                        <a:rPr lang="en-US" b="0"/>
                        <a:t>$72,500</a:t>
                      </a:r>
                    </a:p>
                  </a:txBody>
                  <a:tcPr marL="68580" marR="68580" marT="0" marB="0" anchor="ctr"/>
                </a:tc>
                <a:extLst>
                  <a:ext uri="{0D108BD9-81ED-4DB2-BD59-A6C34878D82A}">
                    <a16:rowId xmlns:a16="http://schemas.microsoft.com/office/drawing/2014/main" val="2905997756"/>
                  </a:ext>
                </a:extLst>
              </a:tr>
              <a:tr h="454448">
                <a:tc>
                  <a:txBody>
                    <a:bodyPr/>
                    <a:lstStyle/>
                    <a:p>
                      <a:pPr marL="0" marR="0" algn="ctr">
                        <a:lnSpc>
                          <a:spcPct val="107000"/>
                        </a:lnSpc>
                        <a:spcBef>
                          <a:spcPts val="0"/>
                        </a:spcBef>
                        <a:spcAft>
                          <a:spcPts val="0"/>
                        </a:spcAft>
                      </a:pPr>
                      <a:r>
                        <a:rPr lang="en-US" sz="1600">
                          <a:effectLst/>
                        </a:rPr>
                        <a:t>5 Persons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1709" marR="81709" marT="0" marB="0" anchor="ctr"/>
                </a:tc>
                <a:tc>
                  <a:txBody>
                    <a:bodyPr/>
                    <a:lstStyle/>
                    <a:p>
                      <a:pPr marL="0" marR="0" algn="ctr">
                        <a:lnSpc>
                          <a:spcPct val="107000"/>
                        </a:lnSpc>
                        <a:spcAft>
                          <a:spcPts val="800"/>
                        </a:spcAft>
                        <a:buNone/>
                      </a:pPr>
                      <a:r>
                        <a:rPr lang="en-US" b="0"/>
                        <a:t>$29,400</a:t>
                      </a:r>
                    </a:p>
                  </a:txBody>
                  <a:tcPr marL="68580" marR="68580" marT="0" marB="0" anchor="ctr"/>
                </a:tc>
                <a:tc>
                  <a:txBody>
                    <a:bodyPr/>
                    <a:lstStyle/>
                    <a:p>
                      <a:pPr marL="0" marR="0" algn="ctr">
                        <a:lnSpc>
                          <a:spcPct val="107000"/>
                        </a:lnSpc>
                        <a:spcAft>
                          <a:spcPts val="800"/>
                        </a:spcAft>
                        <a:buNone/>
                      </a:pPr>
                      <a:r>
                        <a:rPr lang="en-US" b="0" dirty="0"/>
                        <a:t>$48,950</a:t>
                      </a:r>
                    </a:p>
                  </a:txBody>
                  <a:tcPr marL="68580" marR="68580" marT="0" marB="0" anchor="ctr"/>
                </a:tc>
                <a:tc>
                  <a:txBody>
                    <a:bodyPr/>
                    <a:lstStyle/>
                    <a:p>
                      <a:pPr marL="0" marR="0" algn="ctr">
                        <a:lnSpc>
                          <a:spcPct val="107000"/>
                        </a:lnSpc>
                        <a:spcAft>
                          <a:spcPts val="800"/>
                        </a:spcAft>
                        <a:buNone/>
                      </a:pPr>
                      <a:r>
                        <a:rPr lang="en-US" b="0" dirty="0"/>
                        <a:t>$78,300</a:t>
                      </a:r>
                    </a:p>
                  </a:txBody>
                  <a:tcPr marL="68580" marR="68580" marT="0" marB="0" anchor="ctr"/>
                </a:tc>
                <a:extLst>
                  <a:ext uri="{0D108BD9-81ED-4DB2-BD59-A6C34878D82A}">
                    <a16:rowId xmlns:a16="http://schemas.microsoft.com/office/drawing/2014/main" val="1854197304"/>
                  </a:ext>
                </a:extLst>
              </a:tr>
              <a:tr h="454448">
                <a:tc>
                  <a:txBody>
                    <a:bodyPr/>
                    <a:lstStyle/>
                    <a:p>
                      <a:pPr marL="0" marR="0" algn="ctr">
                        <a:lnSpc>
                          <a:spcPct val="107000"/>
                        </a:lnSpc>
                        <a:spcBef>
                          <a:spcPts val="0"/>
                        </a:spcBef>
                        <a:spcAft>
                          <a:spcPts val="0"/>
                        </a:spcAft>
                      </a:pPr>
                      <a:r>
                        <a:rPr lang="en-US" sz="1600">
                          <a:effectLst/>
                        </a:rPr>
                        <a:t>6 Persons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1709" marR="81709" marT="0" marB="0" anchor="ctr"/>
                </a:tc>
                <a:tc>
                  <a:txBody>
                    <a:bodyPr/>
                    <a:lstStyle/>
                    <a:p>
                      <a:pPr marL="0" marR="0" algn="ctr">
                        <a:lnSpc>
                          <a:spcPct val="107000"/>
                        </a:lnSpc>
                        <a:spcAft>
                          <a:spcPts val="800"/>
                        </a:spcAft>
                        <a:buNone/>
                      </a:pPr>
                      <a:r>
                        <a:rPr lang="en-US" b="0"/>
                        <a:t>$31,600</a:t>
                      </a:r>
                    </a:p>
                  </a:txBody>
                  <a:tcPr marL="68580" marR="68580" marT="0" marB="0" anchor="ctr"/>
                </a:tc>
                <a:tc>
                  <a:txBody>
                    <a:bodyPr/>
                    <a:lstStyle/>
                    <a:p>
                      <a:pPr marL="0" marR="0" algn="ctr">
                        <a:lnSpc>
                          <a:spcPct val="107000"/>
                        </a:lnSpc>
                        <a:spcAft>
                          <a:spcPts val="800"/>
                        </a:spcAft>
                        <a:buNone/>
                      </a:pPr>
                      <a:r>
                        <a:rPr lang="en-US" b="0"/>
                        <a:t>$52,550</a:t>
                      </a:r>
                    </a:p>
                  </a:txBody>
                  <a:tcPr marL="68580" marR="68580" marT="0" marB="0" anchor="ctr"/>
                </a:tc>
                <a:tc>
                  <a:txBody>
                    <a:bodyPr/>
                    <a:lstStyle/>
                    <a:p>
                      <a:pPr marL="0" marR="0" algn="ctr">
                        <a:lnSpc>
                          <a:spcPct val="107000"/>
                        </a:lnSpc>
                        <a:spcAft>
                          <a:spcPts val="800"/>
                        </a:spcAft>
                        <a:buNone/>
                      </a:pPr>
                      <a:r>
                        <a:rPr lang="en-US" b="0" dirty="0"/>
                        <a:t>$84,100</a:t>
                      </a:r>
                    </a:p>
                  </a:txBody>
                  <a:tcPr marL="68580" marR="68580" marT="0" marB="0" anchor="ctr"/>
                </a:tc>
                <a:extLst>
                  <a:ext uri="{0D108BD9-81ED-4DB2-BD59-A6C34878D82A}">
                    <a16:rowId xmlns:a16="http://schemas.microsoft.com/office/drawing/2014/main" val="3594897678"/>
                  </a:ext>
                </a:extLst>
              </a:tr>
              <a:tr h="454448">
                <a:tc>
                  <a:txBody>
                    <a:bodyPr/>
                    <a:lstStyle/>
                    <a:p>
                      <a:pPr marL="0" marR="0" algn="ctr">
                        <a:lnSpc>
                          <a:spcPct val="107000"/>
                        </a:lnSpc>
                        <a:spcBef>
                          <a:spcPts val="0"/>
                        </a:spcBef>
                        <a:spcAft>
                          <a:spcPts val="0"/>
                        </a:spcAft>
                      </a:pPr>
                      <a:r>
                        <a:rPr lang="en-US" sz="1600">
                          <a:effectLst/>
                        </a:rPr>
                        <a:t>7 Persons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1709" marR="81709" marT="0" marB="0" anchor="ctr"/>
                </a:tc>
                <a:tc>
                  <a:txBody>
                    <a:bodyPr/>
                    <a:lstStyle/>
                    <a:p>
                      <a:pPr marL="0" marR="0" algn="ctr">
                        <a:lnSpc>
                          <a:spcPct val="107000"/>
                        </a:lnSpc>
                        <a:spcAft>
                          <a:spcPts val="800"/>
                        </a:spcAft>
                        <a:buNone/>
                      </a:pPr>
                      <a:r>
                        <a:rPr lang="en-US" b="0"/>
                        <a:t>$33,750</a:t>
                      </a:r>
                    </a:p>
                  </a:txBody>
                  <a:tcPr marL="68580" marR="68580" marT="0" marB="0" anchor="ctr"/>
                </a:tc>
                <a:tc>
                  <a:txBody>
                    <a:bodyPr/>
                    <a:lstStyle/>
                    <a:p>
                      <a:pPr marL="0" marR="0" algn="ctr">
                        <a:lnSpc>
                          <a:spcPct val="107000"/>
                        </a:lnSpc>
                        <a:spcAft>
                          <a:spcPts val="800"/>
                        </a:spcAft>
                        <a:buNone/>
                      </a:pPr>
                      <a:r>
                        <a:rPr lang="en-US" b="0"/>
                        <a:t>$56,200</a:t>
                      </a:r>
                    </a:p>
                  </a:txBody>
                  <a:tcPr marL="68580" marR="68580" marT="0" marB="0" anchor="ctr"/>
                </a:tc>
                <a:tc>
                  <a:txBody>
                    <a:bodyPr/>
                    <a:lstStyle/>
                    <a:p>
                      <a:pPr marL="0" marR="0" algn="ctr">
                        <a:lnSpc>
                          <a:spcPct val="107000"/>
                        </a:lnSpc>
                        <a:spcAft>
                          <a:spcPts val="800"/>
                        </a:spcAft>
                        <a:buNone/>
                      </a:pPr>
                      <a:r>
                        <a:rPr lang="en-US" b="0" dirty="0"/>
                        <a:t>$89,900</a:t>
                      </a:r>
                    </a:p>
                  </a:txBody>
                  <a:tcPr marL="68580" marR="68580" marT="0" marB="0" anchor="ctr"/>
                </a:tc>
                <a:extLst>
                  <a:ext uri="{0D108BD9-81ED-4DB2-BD59-A6C34878D82A}">
                    <a16:rowId xmlns:a16="http://schemas.microsoft.com/office/drawing/2014/main" val="1034308271"/>
                  </a:ext>
                </a:extLst>
              </a:tr>
              <a:tr h="454448">
                <a:tc>
                  <a:txBody>
                    <a:bodyPr/>
                    <a:lstStyle/>
                    <a:p>
                      <a:pPr marL="0" marR="0" algn="ctr">
                        <a:lnSpc>
                          <a:spcPct val="107000"/>
                        </a:lnSpc>
                        <a:spcBef>
                          <a:spcPts val="0"/>
                        </a:spcBef>
                        <a:spcAft>
                          <a:spcPts val="0"/>
                        </a:spcAft>
                      </a:pPr>
                      <a:r>
                        <a:rPr lang="en-US" sz="1600">
                          <a:effectLst/>
                        </a:rPr>
                        <a:t>8 Persons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1709" marR="81709" marT="0" marB="0" anchor="ctr"/>
                </a:tc>
                <a:tc>
                  <a:txBody>
                    <a:bodyPr/>
                    <a:lstStyle/>
                    <a:p>
                      <a:pPr marL="0" marR="0" algn="ctr">
                        <a:lnSpc>
                          <a:spcPct val="107000"/>
                        </a:lnSpc>
                        <a:spcAft>
                          <a:spcPts val="800"/>
                        </a:spcAft>
                        <a:buNone/>
                      </a:pPr>
                      <a:r>
                        <a:rPr lang="en-US" b="0"/>
                        <a:t>$35,950</a:t>
                      </a:r>
                    </a:p>
                  </a:txBody>
                  <a:tcPr marL="68580" marR="68580" marT="0" marB="0" anchor="ctr"/>
                </a:tc>
                <a:tc>
                  <a:txBody>
                    <a:bodyPr/>
                    <a:lstStyle/>
                    <a:p>
                      <a:pPr marL="0" marR="0" algn="ctr">
                        <a:lnSpc>
                          <a:spcPct val="107000"/>
                        </a:lnSpc>
                        <a:spcAft>
                          <a:spcPts val="800"/>
                        </a:spcAft>
                        <a:buNone/>
                      </a:pPr>
                      <a:r>
                        <a:rPr lang="en-US" b="0"/>
                        <a:t>$59,800</a:t>
                      </a:r>
                    </a:p>
                  </a:txBody>
                  <a:tcPr marL="68580" marR="68580" marT="0" marB="0" anchor="ctr"/>
                </a:tc>
                <a:tc>
                  <a:txBody>
                    <a:bodyPr/>
                    <a:lstStyle/>
                    <a:p>
                      <a:pPr marL="0" marR="0" algn="ctr">
                        <a:lnSpc>
                          <a:spcPct val="107000"/>
                        </a:lnSpc>
                        <a:spcAft>
                          <a:spcPts val="800"/>
                        </a:spcAft>
                        <a:buNone/>
                      </a:pPr>
                      <a:r>
                        <a:rPr lang="en-US" b="0" dirty="0"/>
                        <a:t>$95,700</a:t>
                      </a:r>
                    </a:p>
                  </a:txBody>
                  <a:tcPr marL="68580" marR="68580" marT="0" marB="0" anchor="ctr"/>
                </a:tc>
                <a:extLst>
                  <a:ext uri="{0D108BD9-81ED-4DB2-BD59-A6C34878D82A}">
                    <a16:rowId xmlns:a16="http://schemas.microsoft.com/office/drawing/2014/main" val="2998225767"/>
                  </a:ext>
                </a:extLst>
              </a:tr>
            </a:tbl>
          </a:graphicData>
        </a:graphic>
      </p:graphicFrame>
    </p:spTree>
    <p:extLst>
      <p:ext uri="{BB962C8B-B14F-4D97-AF65-F5344CB8AC3E}">
        <p14:creationId xmlns:p14="http://schemas.microsoft.com/office/powerpoint/2010/main" val="101782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4140F63-33EE-9BE4-DD00-515AF327CF2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4189919-D960-B694-3CC4-9C41E9BD6112}"/>
              </a:ext>
            </a:extLst>
          </p:cNvPr>
          <p:cNvSpPr txBox="1"/>
          <p:nvPr/>
        </p:nvSpPr>
        <p:spPr>
          <a:xfrm>
            <a:off x="414232" y="869101"/>
            <a:ext cx="7332068" cy="830997"/>
          </a:xfrm>
          <a:prstGeom prst="rect">
            <a:avLst/>
          </a:prstGeom>
          <a:noFill/>
          <a:ln w="15875">
            <a:noFill/>
          </a:ln>
        </p:spPr>
        <p:txBody>
          <a:bodyPr wrap="square" rtlCol="0">
            <a:spAutoFit/>
          </a:bodyPr>
          <a:lstStyle/>
          <a:p>
            <a:r>
              <a:rPr lang="en-US" sz="4800" b="1" dirty="0">
                <a:solidFill>
                  <a:schemeClr val="accent1"/>
                </a:solidFill>
              </a:rPr>
              <a:t>CDBG - ELIGIBLE ACTIVITIES</a:t>
            </a:r>
            <a:endParaRPr lang="en-US" sz="3000" b="1" dirty="0">
              <a:solidFill>
                <a:schemeClr val="accent1"/>
              </a:solidFill>
            </a:endParaRPr>
          </a:p>
        </p:txBody>
      </p:sp>
      <p:sp>
        <p:nvSpPr>
          <p:cNvPr id="4" name="Slide Number Placeholder 3">
            <a:extLst>
              <a:ext uri="{FF2B5EF4-FFF2-40B4-BE49-F238E27FC236}">
                <a16:creationId xmlns:a16="http://schemas.microsoft.com/office/drawing/2014/main" id="{F2E22696-C1B0-8348-156D-41851A982E75}"/>
              </a:ext>
            </a:extLst>
          </p:cNvPr>
          <p:cNvSpPr>
            <a:spLocks noGrp="1"/>
          </p:cNvSpPr>
          <p:nvPr>
            <p:ph type="sldNum" sz="quarter" idx="12"/>
          </p:nvPr>
        </p:nvSpPr>
        <p:spPr/>
        <p:txBody>
          <a:bodyPr/>
          <a:lstStyle/>
          <a:p>
            <a:fld id="{500A7A85-B75E-4D15-8271-3E80641739A6}" type="slidenum">
              <a:rPr lang="en-US" smtClean="0"/>
              <a:t>15</a:t>
            </a:fld>
            <a:endParaRPr lang="en-US" dirty="0"/>
          </a:p>
        </p:txBody>
      </p:sp>
      <p:graphicFrame>
        <p:nvGraphicFramePr>
          <p:cNvPr id="9" name="TextBox 6">
            <a:extLst>
              <a:ext uri="{FF2B5EF4-FFF2-40B4-BE49-F238E27FC236}">
                <a16:creationId xmlns:a16="http://schemas.microsoft.com/office/drawing/2014/main" id="{D27023C0-0C4C-F6B3-5415-D94CA86F6ADA}"/>
              </a:ext>
            </a:extLst>
          </p:cNvPr>
          <p:cNvGraphicFramePr/>
          <p:nvPr>
            <p:extLst>
              <p:ext uri="{D42A27DB-BD31-4B8C-83A1-F6EECF244321}">
                <p14:modId xmlns:p14="http://schemas.microsoft.com/office/powerpoint/2010/main" val="1780268395"/>
              </p:ext>
            </p:extLst>
          </p:nvPr>
        </p:nvGraphicFramePr>
        <p:xfrm>
          <a:off x="414233" y="2047874"/>
          <a:ext cx="11396767" cy="3648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100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14C6256-F272-8F59-8390-0A394AE0FC5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9A4CECE-4F57-E3C8-204F-45492FE834D5}"/>
              </a:ext>
            </a:extLst>
          </p:cNvPr>
          <p:cNvSpPr txBox="1"/>
          <p:nvPr/>
        </p:nvSpPr>
        <p:spPr>
          <a:xfrm>
            <a:off x="414232" y="869101"/>
            <a:ext cx="7970816" cy="830997"/>
          </a:xfrm>
          <a:prstGeom prst="rect">
            <a:avLst/>
          </a:prstGeom>
          <a:noFill/>
          <a:ln w="15875">
            <a:noFill/>
          </a:ln>
        </p:spPr>
        <p:txBody>
          <a:bodyPr wrap="square" rtlCol="0">
            <a:spAutoFit/>
          </a:bodyPr>
          <a:lstStyle/>
          <a:p>
            <a:r>
              <a:rPr lang="en-US" sz="4800" b="1" dirty="0">
                <a:solidFill>
                  <a:schemeClr val="accent1"/>
                </a:solidFill>
              </a:rPr>
              <a:t>CDBG - INELIGIBLE ACTIVITIES</a:t>
            </a:r>
            <a:endParaRPr lang="en-US" sz="3000" b="1" dirty="0">
              <a:solidFill>
                <a:schemeClr val="accent1"/>
              </a:solidFill>
            </a:endParaRPr>
          </a:p>
        </p:txBody>
      </p:sp>
      <p:sp>
        <p:nvSpPr>
          <p:cNvPr id="4" name="Slide Number Placeholder 3">
            <a:extLst>
              <a:ext uri="{FF2B5EF4-FFF2-40B4-BE49-F238E27FC236}">
                <a16:creationId xmlns:a16="http://schemas.microsoft.com/office/drawing/2014/main" id="{1BCEC9FD-2D4B-0B12-6661-2BEB6DAA5130}"/>
              </a:ext>
            </a:extLst>
          </p:cNvPr>
          <p:cNvSpPr>
            <a:spLocks noGrp="1"/>
          </p:cNvSpPr>
          <p:nvPr>
            <p:ph type="sldNum" sz="quarter" idx="12"/>
          </p:nvPr>
        </p:nvSpPr>
        <p:spPr/>
        <p:txBody>
          <a:bodyPr/>
          <a:lstStyle/>
          <a:p>
            <a:fld id="{500A7A85-B75E-4D15-8271-3E80641739A6}" type="slidenum">
              <a:rPr lang="en-US" smtClean="0"/>
              <a:t>16</a:t>
            </a:fld>
            <a:endParaRPr lang="en-US" dirty="0"/>
          </a:p>
        </p:txBody>
      </p:sp>
      <p:sp>
        <p:nvSpPr>
          <p:cNvPr id="3" name="TextBox 2">
            <a:extLst>
              <a:ext uri="{FF2B5EF4-FFF2-40B4-BE49-F238E27FC236}">
                <a16:creationId xmlns:a16="http://schemas.microsoft.com/office/drawing/2014/main" id="{5A070249-7DA8-F9BB-8248-5D0CF4183105}"/>
              </a:ext>
            </a:extLst>
          </p:cNvPr>
          <p:cNvSpPr txBox="1"/>
          <p:nvPr/>
        </p:nvSpPr>
        <p:spPr>
          <a:xfrm>
            <a:off x="414232" y="2127630"/>
            <a:ext cx="10423101" cy="3046988"/>
          </a:xfrm>
          <a:prstGeom prst="rect">
            <a:avLst/>
          </a:prstGeom>
          <a:noFill/>
        </p:spPr>
        <p:txBody>
          <a:bodyPr wrap="square">
            <a:spAutoFit/>
          </a:bodyPr>
          <a:lstStyle/>
          <a:p>
            <a:pPr lvl="0"/>
            <a:r>
              <a:rPr lang="en-US" sz="3200" dirty="0"/>
              <a:t>The following activities may not be assisted with CDBG funds under any circumstance:</a:t>
            </a:r>
          </a:p>
          <a:p>
            <a:pPr marL="914400" lvl="1" indent="-457200">
              <a:buFont typeface="Arial" panose="020B0604020202020204" pitchFamily="34" charset="0"/>
              <a:buChar char="•"/>
            </a:pPr>
            <a:r>
              <a:rPr lang="en-US" sz="3200" dirty="0"/>
              <a:t>Buildings or portions thereof, used for the general conduct of government</a:t>
            </a:r>
          </a:p>
          <a:p>
            <a:pPr marL="914400" lvl="1" indent="-457200">
              <a:buFont typeface="Arial" panose="020B0604020202020204" pitchFamily="34" charset="0"/>
              <a:buChar char="•"/>
            </a:pPr>
            <a:r>
              <a:rPr lang="en-US" sz="3200" dirty="0"/>
              <a:t>General government expenses</a:t>
            </a:r>
          </a:p>
          <a:p>
            <a:pPr marL="914400" lvl="1" indent="-457200">
              <a:buFont typeface="Arial" panose="020B0604020202020204" pitchFamily="34" charset="0"/>
              <a:buChar char="•"/>
            </a:pPr>
            <a:r>
              <a:rPr lang="en-US" sz="3200" dirty="0"/>
              <a:t>Political activities</a:t>
            </a:r>
          </a:p>
        </p:txBody>
      </p:sp>
    </p:spTree>
    <p:extLst>
      <p:ext uri="{BB962C8B-B14F-4D97-AF65-F5344CB8AC3E}">
        <p14:creationId xmlns:p14="http://schemas.microsoft.com/office/powerpoint/2010/main" val="4000784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9317F4F-1A32-BEE8-BEAF-C471C8A8B07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D5BC3C2-4264-A0EE-388A-D1C350BE4DF0}"/>
              </a:ext>
            </a:extLst>
          </p:cNvPr>
          <p:cNvSpPr txBox="1"/>
          <p:nvPr/>
        </p:nvSpPr>
        <p:spPr>
          <a:xfrm>
            <a:off x="414232" y="613462"/>
            <a:ext cx="7970816" cy="830997"/>
          </a:xfrm>
          <a:prstGeom prst="rect">
            <a:avLst/>
          </a:prstGeom>
          <a:noFill/>
          <a:ln w="15875">
            <a:noFill/>
          </a:ln>
        </p:spPr>
        <p:txBody>
          <a:bodyPr wrap="square" rtlCol="0">
            <a:spAutoFit/>
          </a:bodyPr>
          <a:lstStyle/>
          <a:p>
            <a:r>
              <a:rPr lang="en-US" sz="4800" b="1" dirty="0">
                <a:solidFill>
                  <a:schemeClr val="accent1"/>
                </a:solidFill>
              </a:rPr>
              <a:t>CDBG - INELIGIBLE ACTIVITIES</a:t>
            </a:r>
            <a:endParaRPr lang="en-US" sz="3000" b="1" dirty="0">
              <a:solidFill>
                <a:schemeClr val="accent1"/>
              </a:solidFill>
            </a:endParaRPr>
          </a:p>
        </p:txBody>
      </p:sp>
      <p:sp>
        <p:nvSpPr>
          <p:cNvPr id="4" name="Slide Number Placeholder 3">
            <a:extLst>
              <a:ext uri="{FF2B5EF4-FFF2-40B4-BE49-F238E27FC236}">
                <a16:creationId xmlns:a16="http://schemas.microsoft.com/office/drawing/2014/main" id="{D8A6FEAE-B653-F2BF-6B55-AA1E4F1DEB41}"/>
              </a:ext>
            </a:extLst>
          </p:cNvPr>
          <p:cNvSpPr>
            <a:spLocks noGrp="1"/>
          </p:cNvSpPr>
          <p:nvPr>
            <p:ph type="sldNum" sz="quarter" idx="12"/>
          </p:nvPr>
        </p:nvSpPr>
        <p:spPr/>
        <p:txBody>
          <a:bodyPr/>
          <a:lstStyle/>
          <a:p>
            <a:fld id="{500A7A85-B75E-4D15-8271-3E80641739A6}" type="slidenum">
              <a:rPr lang="en-US" smtClean="0"/>
              <a:t>17</a:t>
            </a:fld>
            <a:endParaRPr lang="en-US" dirty="0"/>
          </a:p>
        </p:txBody>
      </p:sp>
      <p:sp>
        <p:nvSpPr>
          <p:cNvPr id="3" name="TextBox 2">
            <a:extLst>
              <a:ext uri="{FF2B5EF4-FFF2-40B4-BE49-F238E27FC236}">
                <a16:creationId xmlns:a16="http://schemas.microsoft.com/office/drawing/2014/main" id="{1E6FEC1A-CF5B-65BF-3E37-BF43ACD3DB90}"/>
              </a:ext>
            </a:extLst>
          </p:cNvPr>
          <p:cNvSpPr txBox="1"/>
          <p:nvPr/>
        </p:nvSpPr>
        <p:spPr>
          <a:xfrm>
            <a:off x="414232" y="1574378"/>
            <a:ext cx="10423101" cy="2862322"/>
          </a:xfrm>
          <a:prstGeom prst="rect">
            <a:avLst/>
          </a:prstGeom>
          <a:noFill/>
        </p:spPr>
        <p:txBody>
          <a:bodyPr wrap="square">
            <a:spAutoFit/>
          </a:bodyPr>
          <a:lstStyle/>
          <a:p>
            <a:r>
              <a:rPr lang="en-US" sz="3200" dirty="0"/>
              <a:t>The following activities may not be assisted with CDBG funds </a:t>
            </a:r>
            <a:r>
              <a:rPr lang="en-US" sz="3200" i="1" dirty="0">
                <a:solidFill>
                  <a:schemeClr val="accent1"/>
                </a:solidFill>
              </a:rPr>
              <a:t>except under the following circumstances:</a:t>
            </a:r>
            <a:endParaRPr lang="en-US" sz="1600" dirty="0">
              <a:solidFill>
                <a:srgbClr val="FFFF00"/>
              </a:solidFill>
            </a:endParaRPr>
          </a:p>
          <a:p>
            <a:pPr marL="914400" lvl="1" indent="-457200">
              <a:buFont typeface="+mj-lt"/>
              <a:buAutoNum type="arabicPeriod"/>
            </a:pPr>
            <a:r>
              <a:rPr lang="en-US" sz="2800" dirty="0">
                <a:solidFill>
                  <a:schemeClr val="bg1"/>
                </a:solidFill>
              </a:rPr>
              <a:t>authorized as Special Economic Development Activities under </a:t>
            </a:r>
            <a:r>
              <a:rPr lang="en-US" sz="2800" b="1" dirty="0">
                <a:solidFill>
                  <a:schemeClr val="accent1"/>
                </a:solidFill>
              </a:rPr>
              <a:t>§570.203</a:t>
            </a:r>
            <a:r>
              <a:rPr lang="en-US" sz="2800" dirty="0">
                <a:solidFill>
                  <a:schemeClr val="bg1"/>
                </a:solidFill>
              </a:rPr>
              <a:t>; or </a:t>
            </a:r>
          </a:p>
          <a:p>
            <a:pPr marL="914400" lvl="1" indent="-457200">
              <a:buFont typeface="+mj-lt"/>
              <a:buAutoNum type="arabicPeriod"/>
            </a:pPr>
            <a:r>
              <a:rPr lang="en-US" sz="2800" dirty="0">
                <a:solidFill>
                  <a:schemeClr val="bg1"/>
                </a:solidFill>
              </a:rPr>
              <a:t>when carried out by a Community Based Development Organization (CBDO) under the provisions of </a:t>
            </a:r>
            <a:r>
              <a:rPr lang="en-US" sz="2800" b="1" dirty="0">
                <a:solidFill>
                  <a:schemeClr val="accent1"/>
                </a:solidFill>
              </a:rPr>
              <a:t>§570.204</a:t>
            </a:r>
            <a:r>
              <a:rPr lang="en-US" sz="3200" dirty="0">
                <a:solidFill>
                  <a:schemeClr val="bg1"/>
                </a:solidFill>
              </a:rPr>
              <a:t>.</a:t>
            </a:r>
            <a:endParaRPr lang="en-US" sz="3200" dirty="0"/>
          </a:p>
        </p:txBody>
      </p:sp>
      <p:sp>
        <p:nvSpPr>
          <p:cNvPr id="5" name="TextBox 4">
            <a:extLst>
              <a:ext uri="{FF2B5EF4-FFF2-40B4-BE49-F238E27FC236}">
                <a16:creationId xmlns:a16="http://schemas.microsoft.com/office/drawing/2014/main" id="{CA4B28ED-BC4D-5767-50B3-203471564D5A}"/>
              </a:ext>
            </a:extLst>
          </p:cNvPr>
          <p:cNvSpPr txBox="1"/>
          <p:nvPr/>
        </p:nvSpPr>
        <p:spPr>
          <a:xfrm>
            <a:off x="901065" y="4436700"/>
            <a:ext cx="9936268" cy="2308324"/>
          </a:xfrm>
          <a:prstGeom prst="rect">
            <a:avLst/>
          </a:prstGeom>
          <a:noFill/>
        </p:spPr>
        <p:txBody>
          <a:bodyPr wrap="square" numCol="2">
            <a:spAutoFit/>
          </a:bodyPr>
          <a:lstStyle/>
          <a:p>
            <a:pPr marL="914400" lvl="1" indent="-457200">
              <a:buFont typeface="Arial" panose="020B0604020202020204" pitchFamily="34" charset="0"/>
              <a:buChar char="•"/>
            </a:pPr>
            <a:r>
              <a:rPr lang="en-US" sz="2400" dirty="0"/>
              <a:t>Purchase of equipment</a:t>
            </a:r>
          </a:p>
          <a:p>
            <a:pPr marL="914400" lvl="1" indent="-457200">
              <a:buFont typeface="Arial" panose="020B0604020202020204" pitchFamily="34" charset="0"/>
              <a:buChar char="•"/>
            </a:pPr>
            <a:r>
              <a:rPr lang="en-US" sz="2400" dirty="0"/>
              <a:t>Construction equipment</a:t>
            </a:r>
          </a:p>
          <a:p>
            <a:pPr marL="914400" lvl="1" indent="-457200">
              <a:buFont typeface="Arial" panose="020B0604020202020204" pitchFamily="34" charset="0"/>
              <a:buChar char="•"/>
            </a:pPr>
            <a:r>
              <a:rPr lang="en-US" sz="2400" dirty="0"/>
              <a:t>Fire protection equipment</a:t>
            </a:r>
          </a:p>
          <a:p>
            <a:pPr marL="914400" lvl="1" indent="-457200">
              <a:buFont typeface="Arial" panose="020B0604020202020204" pitchFamily="34" charset="0"/>
              <a:buChar char="•"/>
            </a:pPr>
            <a:r>
              <a:rPr lang="en-US" sz="2400" dirty="0"/>
              <a:t>Furnishings and personal property</a:t>
            </a:r>
          </a:p>
          <a:p>
            <a:pPr lvl="1"/>
            <a:endParaRPr lang="en-US" sz="2400" dirty="0"/>
          </a:p>
          <a:p>
            <a:pPr marL="914400" lvl="1" indent="-457200">
              <a:buFont typeface="Arial" panose="020B0604020202020204" pitchFamily="34" charset="0"/>
              <a:buChar char="•"/>
            </a:pPr>
            <a:r>
              <a:rPr lang="en-US" sz="2400" dirty="0"/>
              <a:t>Operating and maintenance expenses</a:t>
            </a:r>
          </a:p>
          <a:p>
            <a:pPr marL="914400" lvl="1" indent="-457200">
              <a:buFont typeface="Arial" panose="020B0604020202020204" pitchFamily="34" charset="0"/>
              <a:buChar char="•"/>
            </a:pPr>
            <a:r>
              <a:rPr lang="en-US" sz="2400" dirty="0"/>
              <a:t>New housing construction</a:t>
            </a:r>
          </a:p>
          <a:p>
            <a:pPr marL="914400" lvl="1" indent="-457200">
              <a:buFont typeface="Arial" panose="020B0604020202020204" pitchFamily="34" charset="0"/>
              <a:buChar char="•"/>
            </a:pPr>
            <a:r>
              <a:rPr lang="en-US" sz="2400" dirty="0"/>
              <a:t>Income payments</a:t>
            </a:r>
          </a:p>
        </p:txBody>
      </p:sp>
    </p:spTree>
    <p:extLst>
      <p:ext uri="{BB962C8B-B14F-4D97-AF65-F5344CB8AC3E}">
        <p14:creationId xmlns:p14="http://schemas.microsoft.com/office/powerpoint/2010/main" val="39500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F473870-DD11-1424-6C1D-76900E3E864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E8F0158-FA9E-72D0-1261-DC397D7B1AB6}"/>
              </a:ext>
            </a:extLst>
          </p:cNvPr>
          <p:cNvSpPr txBox="1"/>
          <p:nvPr/>
        </p:nvSpPr>
        <p:spPr>
          <a:xfrm>
            <a:off x="414232" y="869101"/>
            <a:ext cx="7970816" cy="830997"/>
          </a:xfrm>
          <a:prstGeom prst="rect">
            <a:avLst/>
          </a:prstGeom>
          <a:noFill/>
          <a:ln w="15875">
            <a:noFill/>
          </a:ln>
        </p:spPr>
        <p:txBody>
          <a:bodyPr wrap="square" rtlCol="0">
            <a:spAutoFit/>
          </a:bodyPr>
          <a:lstStyle/>
          <a:p>
            <a:r>
              <a:rPr lang="en-US" sz="4800" b="1" dirty="0">
                <a:solidFill>
                  <a:schemeClr val="accent1"/>
                </a:solidFill>
              </a:rPr>
              <a:t>CDBG - SUMMARY</a:t>
            </a:r>
            <a:endParaRPr lang="en-US" sz="3000" b="1" dirty="0">
              <a:solidFill>
                <a:schemeClr val="accent1"/>
              </a:solidFill>
            </a:endParaRPr>
          </a:p>
        </p:txBody>
      </p:sp>
      <p:sp>
        <p:nvSpPr>
          <p:cNvPr id="4" name="Slide Number Placeholder 3">
            <a:extLst>
              <a:ext uri="{FF2B5EF4-FFF2-40B4-BE49-F238E27FC236}">
                <a16:creationId xmlns:a16="http://schemas.microsoft.com/office/drawing/2014/main" id="{4B674AA6-9B4B-C083-3F4F-3A6363495828}"/>
              </a:ext>
            </a:extLst>
          </p:cNvPr>
          <p:cNvSpPr>
            <a:spLocks noGrp="1"/>
          </p:cNvSpPr>
          <p:nvPr>
            <p:ph type="sldNum" sz="quarter" idx="12"/>
          </p:nvPr>
        </p:nvSpPr>
        <p:spPr/>
        <p:txBody>
          <a:bodyPr/>
          <a:lstStyle/>
          <a:p>
            <a:fld id="{500A7A85-B75E-4D15-8271-3E80641739A6}" type="slidenum">
              <a:rPr lang="en-US" smtClean="0"/>
              <a:t>18</a:t>
            </a:fld>
            <a:endParaRPr lang="en-US" dirty="0"/>
          </a:p>
        </p:txBody>
      </p:sp>
      <p:sp>
        <p:nvSpPr>
          <p:cNvPr id="3" name="TextBox 2">
            <a:extLst>
              <a:ext uri="{FF2B5EF4-FFF2-40B4-BE49-F238E27FC236}">
                <a16:creationId xmlns:a16="http://schemas.microsoft.com/office/drawing/2014/main" id="{4750ACB0-4F84-E6AD-DF3D-B3C272C923C3}"/>
              </a:ext>
            </a:extLst>
          </p:cNvPr>
          <p:cNvSpPr txBox="1"/>
          <p:nvPr/>
        </p:nvSpPr>
        <p:spPr>
          <a:xfrm>
            <a:off x="414232" y="2090172"/>
            <a:ext cx="10423101" cy="3539430"/>
          </a:xfrm>
          <a:prstGeom prst="rect">
            <a:avLst/>
          </a:prstGeom>
          <a:noFill/>
        </p:spPr>
        <p:txBody>
          <a:bodyPr wrap="square">
            <a:spAutoFit/>
          </a:bodyPr>
          <a:lstStyle/>
          <a:p>
            <a:pPr marL="0" lvl="0" indent="0">
              <a:spcBef>
                <a:spcPts val="0"/>
              </a:spcBef>
              <a:spcAft>
                <a:spcPts val="0"/>
              </a:spcAft>
              <a:buClrTx/>
              <a:buSzTx/>
              <a:buNone/>
            </a:pPr>
            <a:r>
              <a:rPr lang="en-US" sz="2800" dirty="0"/>
              <a:t>Eligible activities are so broad that it is easy to forget that some things cannot be done under the program!</a:t>
            </a:r>
          </a:p>
          <a:p>
            <a:pPr marL="0" lvl="0" indent="0">
              <a:spcBef>
                <a:spcPts val="0"/>
              </a:spcBef>
              <a:spcAft>
                <a:spcPts val="0"/>
              </a:spcAft>
              <a:buClrTx/>
              <a:buSzTx/>
              <a:buNone/>
            </a:pPr>
            <a:endParaRPr lang="en-US" sz="2800" dirty="0"/>
          </a:p>
          <a:p>
            <a:pPr marL="0" lvl="0" indent="0">
              <a:spcBef>
                <a:spcPts val="0"/>
              </a:spcBef>
              <a:spcAft>
                <a:spcPts val="0"/>
              </a:spcAft>
              <a:buClrTx/>
              <a:buSzTx/>
              <a:buNone/>
            </a:pPr>
            <a:r>
              <a:rPr lang="en-US" sz="2800" dirty="0"/>
              <a:t>Technical Assistance: </a:t>
            </a:r>
          </a:p>
          <a:p>
            <a:pPr lvl="1"/>
            <a:r>
              <a:rPr lang="en-US" sz="2800" dirty="0"/>
              <a:t>All activities will require an eligibility review during the proposal review process. CD Staff will provide guidance in determining the eligibility of the activities associated with housing and community development. </a:t>
            </a:r>
          </a:p>
        </p:txBody>
      </p:sp>
    </p:spTree>
    <p:extLst>
      <p:ext uri="{BB962C8B-B14F-4D97-AF65-F5344CB8AC3E}">
        <p14:creationId xmlns:p14="http://schemas.microsoft.com/office/powerpoint/2010/main" val="937092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98542064"/>
              </p:ext>
            </p:extLst>
          </p:nvPr>
        </p:nvGraphicFramePr>
        <p:xfrm>
          <a:off x="1652016" y="475488"/>
          <a:ext cx="8887968" cy="5907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500A7A85-B75E-4D15-8271-3E80641739A6}" type="slidenum">
              <a:rPr lang="en-US" smtClean="0"/>
              <a:t>19</a:t>
            </a:fld>
            <a:endParaRPr lang="en-US" dirty="0"/>
          </a:p>
        </p:txBody>
      </p:sp>
    </p:spTree>
    <p:extLst>
      <p:ext uri="{BB962C8B-B14F-4D97-AF65-F5344CB8AC3E}">
        <p14:creationId xmlns:p14="http://schemas.microsoft.com/office/powerpoint/2010/main" val="85132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C4E0BA-40D0-0529-E97C-EA7842518948}"/>
              </a:ext>
            </a:extLst>
          </p:cNvPr>
          <p:cNvSpPr>
            <a:spLocks noGrp="1"/>
          </p:cNvSpPr>
          <p:nvPr>
            <p:ph type="title"/>
          </p:nvPr>
        </p:nvSpPr>
        <p:spPr>
          <a:xfrm>
            <a:off x="310039" y="640080"/>
            <a:ext cx="3429855" cy="2857264"/>
          </a:xfrm>
        </p:spPr>
        <p:txBody>
          <a:bodyPr anchor="ctr">
            <a:normAutofit/>
          </a:bodyPr>
          <a:lstStyle/>
          <a:p>
            <a:pPr algn="ctr"/>
            <a:r>
              <a:rPr lang="en-US" cap="none" dirty="0">
                <a:solidFill>
                  <a:srgbClr val="FFFFFF"/>
                </a:solidFill>
              </a:rPr>
              <a:t>Introduction to the Department Of Metropolitan Development </a:t>
            </a:r>
          </a:p>
        </p:txBody>
      </p:sp>
      <p:sp>
        <p:nvSpPr>
          <p:cNvPr id="3" name="Content Placeholder 2">
            <a:extLst>
              <a:ext uri="{FF2B5EF4-FFF2-40B4-BE49-F238E27FC236}">
                <a16:creationId xmlns:a16="http://schemas.microsoft.com/office/drawing/2014/main" id="{9D4EA3E3-F11D-6822-CF52-1FECBBADCA69}"/>
              </a:ext>
            </a:extLst>
          </p:cNvPr>
          <p:cNvSpPr>
            <a:spLocks noGrp="1"/>
          </p:cNvSpPr>
          <p:nvPr>
            <p:ph idx="1"/>
          </p:nvPr>
        </p:nvSpPr>
        <p:spPr>
          <a:xfrm>
            <a:off x="4699818" y="301752"/>
            <a:ext cx="7172138" cy="6080760"/>
          </a:xfrm>
        </p:spPr>
        <p:txBody>
          <a:bodyPr>
            <a:normAutofit/>
          </a:bodyPr>
          <a:lstStyle/>
          <a:p>
            <a:pPr algn="ctr">
              <a:lnSpc>
                <a:spcPct val="110000"/>
              </a:lnSpc>
              <a:spcBef>
                <a:spcPts val="0"/>
              </a:spcBef>
            </a:pPr>
            <a:r>
              <a:rPr lang="en-US" sz="1800" dirty="0"/>
              <a:t>Room 306, Civic Center Complex</a:t>
            </a:r>
          </a:p>
          <a:p>
            <a:pPr algn="ctr">
              <a:lnSpc>
                <a:spcPct val="110000"/>
              </a:lnSpc>
              <a:spcBef>
                <a:spcPts val="0"/>
              </a:spcBef>
            </a:pPr>
            <a:r>
              <a:rPr lang="en-US" sz="1800" dirty="0"/>
              <a:t>1 N.W. Martin Luther King Jr. Blvd.</a:t>
            </a:r>
          </a:p>
          <a:p>
            <a:pPr algn="ctr">
              <a:lnSpc>
                <a:spcPct val="110000"/>
              </a:lnSpc>
              <a:spcBef>
                <a:spcPts val="0"/>
              </a:spcBef>
            </a:pPr>
            <a:r>
              <a:rPr lang="en-US" sz="1800" dirty="0"/>
              <a:t>Evansville, IN 47708</a:t>
            </a:r>
          </a:p>
          <a:p>
            <a:pPr algn="ctr">
              <a:lnSpc>
                <a:spcPct val="110000"/>
              </a:lnSpc>
              <a:spcBef>
                <a:spcPts val="0"/>
              </a:spcBef>
            </a:pPr>
            <a:r>
              <a:rPr lang="en-US" sz="1800" dirty="0"/>
              <a:t>812-436-7823</a:t>
            </a:r>
          </a:p>
          <a:p>
            <a:r>
              <a:rPr lang="en-US" sz="2000" u="sng" dirty="0"/>
              <a:t>DMD Staff</a:t>
            </a:r>
          </a:p>
          <a:p>
            <a:r>
              <a:rPr lang="en-US" sz="2000" dirty="0"/>
              <a:t>Kolbi Jackson – Executive Director</a:t>
            </a:r>
          </a:p>
          <a:p>
            <a:r>
              <a:rPr lang="en-US" sz="2000" dirty="0"/>
              <a:t>Lana Abel – Deputy Director</a:t>
            </a:r>
          </a:p>
          <a:p>
            <a:r>
              <a:rPr lang="en-US" sz="2000" dirty="0"/>
              <a:t>Brian Pace – Finance Manager*</a:t>
            </a:r>
          </a:p>
          <a:p>
            <a:r>
              <a:rPr lang="en-US" sz="2000" dirty="0"/>
              <a:t>Lisa Foster – Contracts Manager*</a:t>
            </a:r>
          </a:p>
          <a:p>
            <a:r>
              <a:rPr lang="en-US" sz="2000" dirty="0"/>
              <a:t>Kory Kempf – Housing Administrator</a:t>
            </a:r>
          </a:p>
          <a:p>
            <a:r>
              <a:rPr lang="en-US" sz="2000" dirty="0"/>
              <a:t>Haley Hale – Community Development Coordinator</a:t>
            </a:r>
          </a:p>
          <a:p>
            <a:r>
              <a:rPr lang="en-US" sz="2000" dirty="0"/>
              <a:t>Gayl Killough – Community Development Specialist</a:t>
            </a:r>
          </a:p>
          <a:p>
            <a:r>
              <a:rPr lang="en-US" sz="2000" dirty="0"/>
              <a:t>Erin Phillips – Community Development Specialist</a:t>
            </a:r>
          </a:p>
          <a:p>
            <a:r>
              <a:rPr lang="en-US" sz="2000" dirty="0"/>
              <a:t>Glenn Schoenbaechler – </a:t>
            </a:r>
            <a:r>
              <a:rPr kumimoji="0" lang="en-US" sz="2000" b="0" i="0" u="none" strike="noStrike" kern="1200" cap="none" spc="0" normalizeH="0" baseline="0" noProof="0" dirty="0">
                <a:ln>
                  <a:noFill/>
                </a:ln>
                <a:effectLst/>
                <a:uLnTx/>
                <a:uFillTx/>
                <a:ea typeface="+mn-ea"/>
                <a:cs typeface="+mn-cs"/>
              </a:rPr>
              <a:t>Community Development </a:t>
            </a:r>
            <a:r>
              <a:rPr lang="en-US" sz="2000" dirty="0"/>
              <a:t>Inspector</a:t>
            </a:r>
          </a:p>
        </p:txBody>
      </p:sp>
      <p:pic>
        <p:nvPicPr>
          <p:cNvPr id="5" name="Picture 4">
            <a:extLst>
              <a:ext uri="{FF2B5EF4-FFF2-40B4-BE49-F238E27FC236}">
                <a16:creationId xmlns:a16="http://schemas.microsoft.com/office/drawing/2014/main" id="{C6A38FA8-8E44-F68A-F85B-ADBF50CB5D3C}"/>
              </a:ext>
            </a:extLst>
          </p:cNvPr>
          <p:cNvPicPr>
            <a:picLocks noChangeAspect="1"/>
          </p:cNvPicPr>
          <p:nvPr/>
        </p:nvPicPr>
        <p:blipFill>
          <a:blip r:embed="rId2"/>
          <a:stretch>
            <a:fillRect/>
          </a:stretch>
        </p:blipFill>
        <p:spPr>
          <a:xfrm>
            <a:off x="995277" y="3645893"/>
            <a:ext cx="2059378" cy="2054191"/>
          </a:xfrm>
          <a:prstGeom prst="rect">
            <a:avLst/>
          </a:prstGeom>
        </p:spPr>
      </p:pic>
      <p:sp>
        <p:nvSpPr>
          <p:cNvPr id="4" name="Slide Number Placeholder 3">
            <a:extLst>
              <a:ext uri="{FF2B5EF4-FFF2-40B4-BE49-F238E27FC236}">
                <a16:creationId xmlns:a16="http://schemas.microsoft.com/office/drawing/2014/main" id="{DC428445-79A7-004A-337C-1BC7906758CF}"/>
              </a:ext>
            </a:extLst>
          </p:cNvPr>
          <p:cNvSpPr>
            <a:spLocks noGrp="1"/>
          </p:cNvSpPr>
          <p:nvPr>
            <p:ph type="sldNum" sz="quarter" idx="12"/>
          </p:nvPr>
        </p:nvSpPr>
        <p:spPr>
          <a:xfrm>
            <a:off x="10837333" y="6470704"/>
            <a:ext cx="973667" cy="274320"/>
          </a:xfrm>
        </p:spPr>
        <p:txBody>
          <a:bodyPr>
            <a:normAutofit/>
          </a:bodyPr>
          <a:lstStyle/>
          <a:p>
            <a:pPr>
              <a:spcAft>
                <a:spcPts val="600"/>
              </a:spcAft>
            </a:pPr>
            <a:fld id="{500A7A85-B75E-4D15-8271-3E80641739A6}" type="slidenum">
              <a:rPr lang="en-US" smtClean="0"/>
              <a:pPr>
                <a:spcAft>
                  <a:spcPts val="600"/>
                </a:spcAft>
              </a:pPr>
              <a:t>2</a:t>
            </a:fld>
            <a:endParaRPr lang="en-US" dirty="0"/>
          </a:p>
        </p:txBody>
      </p:sp>
    </p:spTree>
    <p:extLst>
      <p:ext uri="{BB962C8B-B14F-4D97-AF65-F5344CB8AC3E}">
        <p14:creationId xmlns:p14="http://schemas.microsoft.com/office/powerpoint/2010/main" val="1953664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5571066"/>
          </a:xfrm>
        </p:spPr>
        <p:txBody>
          <a:bodyPr>
            <a:normAutofit/>
          </a:bodyPr>
          <a:lstStyle/>
          <a:p>
            <a:r>
              <a:rPr lang="en-US" b="1" dirty="0">
                <a:solidFill>
                  <a:srgbClr val="FFFFFF"/>
                </a:solidFill>
                <a:effectLst>
                  <a:outerShdw blurRad="38100" dist="38100" dir="2700000" algn="tl">
                    <a:srgbClr val="000000">
                      <a:alpha val="43137"/>
                    </a:srgbClr>
                  </a:outerShdw>
                </a:effectLst>
              </a:rPr>
              <a:t>Emergency Solutions Grant (ESG)</a:t>
            </a:r>
          </a:p>
        </p:txBody>
      </p:sp>
      <p:sp>
        <p:nvSpPr>
          <p:cNvPr id="6" name="Slide Number Placeholder 5"/>
          <p:cNvSpPr>
            <a:spLocks noGrp="1"/>
          </p:cNvSpPr>
          <p:nvPr>
            <p:ph type="sldNum" sz="quarter" idx="12"/>
          </p:nvPr>
        </p:nvSpPr>
        <p:spPr>
          <a:xfrm>
            <a:off x="10837333" y="6470704"/>
            <a:ext cx="973667" cy="274320"/>
          </a:xfrm>
        </p:spPr>
        <p:txBody>
          <a:bodyPr>
            <a:normAutofit/>
          </a:bodyPr>
          <a:lstStyle/>
          <a:p>
            <a:pPr>
              <a:spcAft>
                <a:spcPts val="600"/>
              </a:spcAft>
            </a:pPr>
            <a:fld id="{500A7A85-B75E-4D15-8271-3E80641739A6}" type="slidenum">
              <a:rPr lang="en-US" smtClean="0"/>
              <a:pPr>
                <a:spcAft>
                  <a:spcPts val="600"/>
                </a:spcAft>
              </a:pPr>
              <a:t>20</a:t>
            </a:fld>
            <a:endParaRPr lang="en-US"/>
          </a:p>
        </p:txBody>
      </p:sp>
      <p:graphicFrame>
        <p:nvGraphicFramePr>
          <p:cNvPr id="8" name="Content Placeholder 2">
            <a:extLst>
              <a:ext uri="{FF2B5EF4-FFF2-40B4-BE49-F238E27FC236}">
                <a16:creationId xmlns:a16="http://schemas.microsoft.com/office/drawing/2014/main" id="{30F67EC5-F54D-20D9-F927-A5666D74793E}"/>
              </a:ext>
            </a:extLst>
          </p:cNvPr>
          <p:cNvGraphicFramePr>
            <a:graphicFrameLocks noGrp="1"/>
          </p:cNvGraphicFramePr>
          <p:nvPr>
            <p:ph idx="1"/>
            <p:extLst>
              <p:ext uri="{D42A27DB-BD31-4B8C-83A1-F6EECF244321}">
                <p14:modId xmlns:p14="http://schemas.microsoft.com/office/powerpoint/2010/main" val="2853488275"/>
              </p:ext>
            </p:extLst>
          </p:nvPr>
        </p:nvGraphicFramePr>
        <p:xfrm>
          <a:off x="4648200" y="301658"/>
          <a:ext cx="7162800" cy="6169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6110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92A4B0-FC2E-24CC-E9C1-527353C61300}"/>
              </a:ext>
            </a:extLst>
          </p:cNvPr>
          <p:cNvSpPr>
            <a:spLocks noGrp="1"/>
          </p:cNvSpPr>
          <p:nvPr>
            <p:ph type="sldNum" sz="quarter" idx="12"/>
          </p:nvPr>
        </p:nvSpPr>
        <p:spPr/>
        <p:txBody>
          <a:bodyPr/>
          <a:lstStyle/>
          <a:p>
            <a:fld id="{500A7A85-B75E-4D15-8271-3E80641739A6}" type="slidenum">
              <a:rPr lang="en-US" smtClean="0"/>
              <a:t>21</a:t>
            </a:fld>
            <a:endParaRPr lang="en-US"/>
          </a:p>
        </p:txBody>
      </p:sp>
      <p:sp>
        <p:nvSpPr>
          <p:cNvPr id="6" name="Title 1">
            <a:extLst>
              <a:ext uri="{FF2B5EF4-FFF2-40B4-BE49-F238E27FC236}">
                <a16:creationId xmlns:a16="http://schemas.microsoft.com/office/drawing/2014/main" id="{37659DED-0656-4FBE-8CB5-F176D9783022}"/>
              </a:ext>
            </a:extLst>
          </p:cNvPr>
          <p:cNvSpPr>
            <a:spLocks noGrp="1"/>
          </p:cNvSpPr>
          <p:nvPr>
            <p:ph type="title" idx="4294967295"/>
          </p:nvPr>
        </p:nvSpPr>
        <p:spPr>
          <a:xfrm>
            <a:off x="556554" y="669925"/>
            <a:ext cx="9674884" cy="1000125"/>
          </a:xfrm>
        </p:spPr>
        <p:txBody>
          <a:bodyPr>
            <a:normAutofit/>
          </a:bodyPr>
          <a:lstStyle/>
          <a:p>
            <a:r>
              <a:rPr lang="en-US" sz="4800" b="1" cap="none" dirty="0">
                <a:ln>
                  <a:noFill/>
                </a:ln>
                <a:solidFill>
                  <a:schemeClr val="accent1"/>
                </a:solidFill>
                <a:ea typeface="+mn-ea"/>
                <a:cs typeface="+mn-cs"/>
              </a:rPr>
              <a:t>ESG - TARGET POPULATIONS</a:t>
            </a:r>
            <a:endParaRPr lang="en-US" dirty="0">
              <a:solidFill>
                <a:schemeClr val="accent1"/>
              </a:solidFill>
            </a:endParaRPr>
          </a:p>
        </p:txBody>
      </p:sp>
      <p:graphicFrame>
        <p:nvGraphicFramePr>
          <p:cNvPr id="10" name="Content Placeholder 2">
            <a:extLst>
              <a:ext uri="{FF2B5EF4-FFF2-40B4-BE49-F238E27FC236}">
                <a16:creationId xmlns:a16="http://schemas.microsoft.com/office/drawing/2014/main" id="{A0426C50-FE29-4DFF-F477-72AEBB56F2C1}"/>
              </a:ext>
            </a:extLst>
          </p:cNvPr>
          <p:cNvGraphicFramePr>
            <a:graphicFrameLocks noGrp="1"/>
          </p:cNvGraphicFramePr>
          <p:nvPr>
            <p:ph idx="4294967295"/>
            <p:extLst>
              <p:ext uri="{D42A27DB-BD31-4B8C-83A1-F6EECF244321}">
                <p14:modId xmlns:p14="http://schemas.microsoft.com/office/powerpoint/2010/main" val="1669853472"/>
              </p:ext>
            </p:extLst>
          </p:nvPr>
        </p:nvGraphicFramePr>
        <p:xfrm>
          <a:off x="556554" y="2733675"/>
          <a:ext cx="9261475"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AD29DB6C-1FD2-45AA-8ECA-EF5C22851724}"/>
              </a:ext>
            </a:extLst>
          </p:cNvPr>
          <p:cNvSpPr/>
          <p:nvPr/>
        </p:nvSpPr>
        <p:spPr>
          <a:xfrm>
            <a:off x="556554" y="1847882"/>
            <a:ext cx="10231438" cy="954107"/>
          </a:xfrm>
          <a:prstGeom prst="rect">
            <a:avLst/>
          </a:prstGeom>
        </p:spPr>
        <p:txBody>
          <a:bodyPr wrap="square">
            <a:spAutoFit/>
          </a:bodyPr>
          <a:lstStyle/>
          <a:p>
            <a:r>
              <a:rPr lang="en-US" sz="2800" b="1" dirty="0">
                <a:solidFill>
                  <a:schemeClr val="bg1"/>
                </a:solidFill>
              </a:rPr>
              <a:t>There are </a:t>
            </a:r>
            <a:r>
              <a:rPr lang="en-US" sz="2800" b="1" dirty="0">
                <a:solidFill>
                  <a:schemeClr val="accent1"/>
                </a:solidFill>
              </a:rPr>
              <a:t>4 Categories of Homelessness</a:t>
            </a:r>
            <a:r>
              <a:rPr lang="en-US" sz="2800" b="1" dirty="0">
                <a:solidFill>
                  <a:schemeClr val="bg1"/>
                </a:solidFill>
              </a:rPr>
              <a:t>,</a:t>
            </a:r>
            <a:r>
              <a:rPr lang="en-US" sz="2800" b="1" dirty="0">
                <a:solidFill>
                  <a:schemeClr val="accent1"/>
                </a:solidFill>
              </a:rPr>
              <a:t> </a:t>
            </a:r>
            <a:r>
              <a:rPr lang="en-US" sz="2800" b="1" dirty="0">
                <a:solidFill>
                  <a:schemeClr val="bg1"/>
                </a:solidFill>
              </a:rPr>
              <a:t>according to CoC and ESG regulatory definitions:</a:t>
            </a:r>
            <a:endParaRPr lang="en-US" sz="2800" dirty="0"/>
          </a:p>
        </p:txBody>
      </p:sp>
    </p:spTree>
    <p:extLst>
      <p:ext uri="{BB962C8B-B14F-4D97-AF65-F5344CB8AC3E}">
        <p14:creationId xmlns:p14="http://schemas.microsoft.com/office/powerpoint/2010/main" val="4040064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E24C32-82B1-7079-2E63-61F6852B24F5}"/>
              </a:ext>
            </a:extLst>
          </p:cNvPr>
          <p:cNvSpPr>
            <a:spLocks noGrp="1"/>
          </p:cNvSpPr>
          <p:nvPr>
            <p:ph type="sldNum" sz="quarter" idx="12"/>
          </p:nvPr>
        </p:nvSpPr>
        <p:spPr/>
        <p:txBody>
          <a:bodyPr/>
          <a:lstStyle/>
          <a:p>
            <a:fld id="{500A7A85-B75E-4D15-8271-3E80641739A6}" type="slidenum">
              <a:rPr lang="en-US" smtClean="0"/>
              <a:t>22</a:t>
            </a:fld>
            <a:endParaRPr lang="en-US"/>
          </a:p>
        </p:txBody>
      </p:sp>
      <p:sp>
        <p:nvSpPr>
          <p:cNvPr id="10" name="TextBox 9">
            <a:extLst>
              <a:ext uri="{FF2B5EF4-FFF2-40B4-BE49-F238E27FC236}">
                <a16:creationId xmlns:a16="http://schemas.microsoft.com/office/drawing/2014/main" id="{28907A22-095A-B32D-3F9D-E2C535546D5B}"/>
              </a:ext>
            </a:extLst>
          </p:cNvPr>
          <p:cNvSpPr txBox="1"/>
          <p:nvPr/>
        </p:nvSpPr>
        <p:spPr>
          <a:xfrm>
            <a:off x="520065" y="549062"/>
            <a:ext cx="6094476" cy="830997"/>
          </a:xfrm>
          <a:prstGeom prst="rect">
            <a:avLst/>
          </a:prstGeom>
          <a:noFill/>
        </p:spPr>
        <p:txBody>
          <a:bodyPr wrap="square">
            <a:spAutoFit/>
          </a:bodyPr>
          <a:lstStyle/>
          <a:p>
            <a:r>
              <a:rPr kumimoji="0" lang="en-US" sz="4800" b="1" i="0" u="none" strike="noStrike" kern="1200" cap="all" spc="100" normalizeH="0" baseline="0" noProof="0" dirty="0">
                <a:ln>
                  <a:noFill/>
                </a:ln>
                <a:solidFill>
                  <a:schemeClr val="accent2"/>
                </a:solidFill>
                <a:uLnTx/>
                <a:uFillTx/>
                <a:latin typeface="Tw Cen MT Condensed" panose="020B0606020104020203"/>
                <a:ea typeface="+mj-ea"/>
                <a:cs typeface="+mj-cs"/>
              </a:rPr>
              <a:t>ESG - REGION 12 GOALS</a:t>
            </a:r>
            <a:endParaRPr lang="en-US" dirty="0">
              <a:solidFill>
                <a:schemeClr val="accent2"/>
              </a:solidFill>
            </a:endParaRPr>
          </a:p>
        </p:txBody>
      </p:sp>
      <p:sp>
        <p:nvSpPr>
          <p:cNvPr id="12" name="TextBox 11">
            <a:extLst>
              <a:ext uri="{FF2B5EF4-FFF2-40B4-BE49-F238E27FC236}">
                <a16:creationId xmlns:a16="http://schemas.microsoft.com/office/drawing/2014/main" id="{F016DEA3-9194-E4B5-C36B-7D94F29D5C17}"/>
              </a:ext>
            </a:extLst>
          </p:cNvPr>
          <p:cNvSpPr txBox="1"/>
          <p:nvPr/>
        </p:nvSpPr>
        <p:spPr>
          <a:xfrm>
            <a:off x="520065" y="1742694"/>
            <a:ext cx="9933220" cy="4031873"/>
          </a:xfrm>
          <a:prstGeom prst="rect">
            <a:avLst/>
          </a:prstGeom>
          <a:noFill/>
        </p:spPr>
        <p:txBody>
          <a:bodyPr wrap="square">
            <a:spAutoFit/>
          </a:bodyPr>
          <a:lstStyle/>
          <a:p>
            <a:r>
              <a:rPr lang="en-US" sz="2800" dirty="0">
                <a:solidFill>
                  <a:schemeClr val="tx1"/>
                </a:solidFill>
              </a:rPr>
              <a:t>The Region 12 Charter, adopted on 12/14/2012, included 11 goals.</a:t>
            </a:r>
          </a:p>
          <a:p>
            <a:endParaRPr lang="en-US" sz="2800" dirty="0">
              <a:solidFill>
                <a:schemeClr val="tx1"/>
              </a:solidFill>
            </a:endParaRPr>
          </a:p>
          <a:p>
            <a:r>
              <a:rPr lang="en-US" sz="2800" dirty="0">
                <a:solidFill>
                  <a:schemeClr val="tx1"/>
                </a:solidFill>
              </a:rPr>
              <a:t>Since then, these 11 goals have been consolidated to the following:</a:t>
            </a:r>
          </a:p>
          <a:p>
            <a:pPr lvl="1">
              <a:buFont typeface="Arial" panose="020B0604020202020204" pitchFamily="34" charset="0"/>
              <a:buChar char="•"/>
            </a:pPr>
            <a:r>
              <a:rPr lang="en-US" sz="2400" b="1" dirty="0">
                <a:solidFill>
                  <a:schemeClr val="bg1"/>
                </a:solidFill>
              </a:rPr>
              <a:t>Support the availability of </a:t>
            </a:r>
            <a:r>
              <a:rPr lang="en-US" sz="2400" b="1" dirty="0">
                <a:solidFill>
                  <a:schemeClr val="accent2"/>
                </a:solidFill>
              </a:rPr>
              <a:t>public services </a:t>
            </a:r>
          </a:p>
          <a:p>
            <a:pPr lvl="1">
              <a:buFont typeface="Arial" panose="020B0604020202020204" pitchFamily="34" charset="0"/>
              <a:buChar char="•"/>
            </a:pPr>
            <a:r>
              <a:rPr lang="en-US" sz="2400" b="1" dirty="0">
                <a:solidFill>
                  <a:schemeClr val="bg1"/>
                </a:solidFill>
              </a:rPr>
              <a:t>Support </a:t>
            </a:r>
            <a:r>
              <a:rPr lang="en-US" sz="2400" b="1" dirty="0">
                <a:solidFill>
                  <a:schemeClr val="accent2"/>
                </a:solidFill>
              </a:rPr>
              <a:t>rapid re-housing</a:t>
            </a:r>
          </a:p>
          <a:p>
            <a:pPr lvl="1">
              <a:buFont typeface="Arial" panose="020B0604020202020204" pitchFamily="34" charset="0"/>
              <a:buChar char="•"/>
            </a:pPr>
            <a:r>
              <a:rPr lang="en-US" sz="2400" b="1" dirty="0">
                <a:solidFill>
                  <a:schemeClr val="bg1"/>
                </a:solidFill>
              </a:rPr>
              <a:t>Support the </a:t>
            </a:r>
            <a:r>
              <a:rPr lang="en-US" sz="2400" b="1" dirty="0">
                <a:solidFill>
                  <a:schemeClr val="accent2"/>
                </a:solidFill>
              </a:rPr>
              <a:t>coordinated entry </a:t>
            </a:r>
            <a:r>
              <a:rPr lang="en-US" sz="2400" b="1" dirty="0">
                <a:solidFill>
                  <a:schemeClr val="bg1"/>
                </a:solidFill>
              </a:rPr>
              <a:t>system</a:t>
            </a:r>
          </a:p>
          <a:p>
            <a:pPr lvl="1">
              <a:buFont typeface="Arial" panose="020B0604020202020204" pitchFamily="34" charset="0"/>
              <a:buChar char="•"/>
            </a:pPr>
            <a:r>
              <a:rPr lang="en-US" sz="2400" b="1" dirty="0">
                <a:solidFill>
                  <a:schemeClr val="bg1"/>
                </a:solidFill>
              </a:rPr>
              <a:t>Support </a:t>
            </a:r>
            <a:r>
              <a:rPr lang="en-US" sz="2400" b="1" dirty="0">
                <a:solidFill>
                  <a:schemeClr val="accent2"/>
                </a:solidFill>
              </a:rPr>
              <a:t>re-entry</a:t>
            </a:r>
          </a:p>
          <a:p>
            <a:endParaRPr lang="en-US" sz="2400" b="1" dirty="0">
              <a:solidFill>
                <a:srgbClr val="FFFF00"/>
              </a:solidFill>
            </a:endParaRPr>
          </a:p>
          <a:p>
            <a:r>
              <a:rPr lang="en-US" sz="2400" dirty="0">
                <a:solidFill>
                  <a:schemeClr val="tx1"/>
                </a:solidFill>
              </a:rPr>
              <a:t>Homeless goals support the overall annual goals of the City of Evansville. </a:t>
            </a:r>
          </a:p>
        </p:txBody>
      </p:sp>
    </p:spTree>
    <p:extLst>
      <p:ext uri="{BB962C8B-B14F-4D97-AF65-F5344CB8AC3E}">
        <p14:creationId xmlns:p14="http://schemas.microsoft.com/office/powerpoint/2010/main" val="2538621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5CDED3A-F9EB-2D88-331F-05D23612261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885F0B-3F59-B7EA-64B6-06CE88D4BB0F}"/>
              </a:ext>
            </a:extLst>
          </p:cNvPr>
          <p:cNvSpPr>
            <a:spLocks noGrp="1"/>
          </p:cNvSpPr>
          <p:nvPr>
            <p:ph type="sldNum" sz="quarter" idx="12"/>
          </p:nvPr>
        </p:nvSpPr>
        <p:spPr/>
        <p:txBody>
          <a:bodyPr/>
          <a:lstStyle/>
          <a:p>
            <a:fld id="{500A7A85-B75E-4D15-8271-3E80641739A6}" type="slidenum">
              <a:rPr lang="en-US" smtClean="0"/>
              <a:t>23</a:t>
            </a:fld>
            <a:endParaRPr lang="en-US"/>
          </a:p>
        </p:txBody>
      </p:sp>
      <p:sp>
        <p:nvSpPr>
          <p:cNvPr id="10" name="TextBox 9">
            <a:extLst>
              <a:ext uri="{FF2B5EF4-FFF2-40B4-BE49-F238E27FC236}">
                <a16:creationId xmlns:a16="http://schemas.microsoft.com/office/drawing/2014/main" id="{9649467E-A811-8756-3B30-78819A7C4CBF}"/>
              </a:ext>
            </a:extLst>
          </p:cNvPr>
          <p:cNvSpPr txBox="1"/>
          <p:nvPr/>
        </p:nvSpPr>
        <p:spPr>
          <a:xfrm>
            <a:off x="556641" y="576415"/>
            <a:ext cx="6094476" cy="830997"/>
          </a:xfrm>
          <a:prstGeom prst="rect">
            <a:avLst/>
          </a:prstGeom>
          <a:noFill/>
        </p:spPr>
        <p:txBody>
          <a:bodyPr wrap="square">
            <a:spAutoFit/>
          </a:bodyPr>
          <a:lstStyle/>
          <a:p>
            <a:r>
              <a:rPr kumimoji="0" lang="en-US" sz="4800" b="1" i="0" u="none" strike="noStrike" kern="1200" cap="all" spc="100" normalizeH="0" baseline="0" noProof="0" dirty="0">
                <a:ln>
                  <a:noFill/>
                </a:ln>
                <a:solidFill>
                  <a:schemeClr val="accent2"/>
                </a:solidFill>
                <a:uLnTx/>
                <a:uFillTx/>
                <a:latin typeface="Tw Cen MT Condensed" panose="020B0606020104020203"/>
                <a:ea typeface="+mj-ea"/>
                <a:cs typeface="+mj-cs"/>
              </a:rPr>
              <a:t>ESG</a:t>
            </a:r>
            <a:endParaRPr lang="en-US" dirty="0">
              <a:solidFill>
                <a:schemeClr val="accent2"/>
              </a:solidFill>
            </a:endParaRPr>
          </a:p>
        </p:txBody>
      </p:sp>
      <p:sp>
        <p:nvSpPr>
          <p:cNvPr id="12" name="TextBox 11">
            <a:extLst>
              <a:ext uri="{FF2B5EF4-FFF2-40B4-BE49-F238E27FC236}">
                <a16:creationId xmlns:a16="http://schemas.microsoft.com/office/drawing/2014/main" id="{49858329-83F5-3C1E-6A92-78F97B629504}"/>
              </a:ext>
            </a:extLst>
          </p:cNvPr>
          <p:cNvSpPr txBox="1"/>
          <p:nvPr/>
        </p:nvSpPr>
        <p:spPr>
          <a:xfrm>
            <a:off x="556641" y="1550670"/>
            <a:ext cx="9933220" cy="4524315"/>
          </a:xfrm>
          <a:prstGeom prst="rect">
            <a:avLst/>
          </a:prstGeom>
          <a:noFill/>
        </p:spPr>
        <p:txBody>
          <a:bodyPr wrap="square">
            <a:spAutoFit/>
          </a:bodyPr>
          <a:lstStyle/>
          <a:p>
            <a:pPr marR="0" lvl="0" algn="l" defTabSz="914400" rtl="0" eaLnBrk="1" fontAlgn="auto" latinLnBrk="0" hangingPunct="1">
              <a:buClr>
                <a:srgbClr val="0066FF"/>
              </a:buClr>
              <a:buSzPct val="100000"/>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HEARTH Act, passed in 2009, stands for the Homeless Emergency and Rapid Transition to Housing Act. Emergency Solutions Grant (ESG) is authorized by the HEARTH Act.</a:t>
            </a:r>
          </a:p>
          <a:p>
            <a:pPr marR="0" lvl="0" algn="l" defTabSz="914400" rtl="0" eaLnBrk="1" fontAlgn="auto" latinLnBrk="0" hangingPunct="1">
              <a:buClr>
                <a:srgbClr val="0066FF"/>
              </a:buClr>
              <a:buSzPct val="100000"/>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R="0" lvl="0" algn="l" defTabSz="914400" rtl="0" eaLnBrk="1" fontAlgn="auto" latinLnBrk="0" hangingPunct="1">
              <a:buClr>
                <a:srgbClr val="0066FF"/>
              </a:buClr>
              <a:buSzPct val="100000"/>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The current interim rule of the Emergency Solutions Grant took effect January 2012.</a:t>
            </a:r>
          </a:p>
          <a:p>
            <a:pPr marR="0" lvl="0" algn="l" defTabSz="914400" rtl="0" eaLnBrk="1" fontAlgn="auto" latinLnBrk="0" hangingPunct="1">
              <a:buClr>
                <a:srgbClr val="0066FF"/>
              </a:buClr>
              <a:buSzPct val="100000"/>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R="0" lvl="0" algn="l" defTabSz="914400" rtl="0" eaLnBrk="1" fontAlgn="auto" latinLnBrk="0" hangingPunct="1">
              <a:buClr>
                <a:srgbClr val="0066FF"/>
              </a:buClr>
              <a:buSzPct val="100000"/>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Emergency Solutions Grant (ESG) program completely replaced the Emergency Shelter Grant program of the late 1970s. The current ESG is roughly equivalent to 60% of the old ESG.</a:t>
            </a:r>
          </a:p>
          <a:p>
            <a:pPr marR="0" lvl="0" algn="l" defTabSz="914400" rtl="0" eaLnBrk="1" fontAlgn="auto" latinLnBrk="0" hangingPunct="1">
              <a:buClr>
                <a:srgbClr val="0066FF"/>
              </a:buClr>
              <a:buSzPct val="100000"/>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defTabSz="914400">
              <a:buClr>
                <a:srgbClr val="0066FF"/>
              </a:buClr>
              <a:buSzPct val="100000"/>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ESG has very strict requirements. CDBG is a lot more flexible comparatively. </a:t>
            </a:r>
          </a:p>
        </p:txBody>
      </p:sp>
    </p:spTree>
    <p:extLst>
      <p:ext uri="{BB962C8B-B14F-4D97-AF65-F5344CB8AC3E}">
        <p14:creationId xmlns:p14="http://schemas.microsoft.com/office/powerpoint/2010/main" val="754625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D2434B9-2044-BC22-7CD9-95A55E00D17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557AAA-7A9E-B9EB-0AC7-94F95072A1A7}"/>
              </a:ext>
            </a:extLst>
          </p:cNvPr>
          <p:cNvSpPr>
            <a:spLocks noGrp="1"/>
          </p:cNvSpPr>
          <p:nvPr>
            <p:ph type="sldNum" sz="quarter" idx="12"/>
          </p:nvPr>
        </p:nvSpPr>
        <p:spPr/>
        <p:txBody>
          <a:bodyPr/>
          <a:lstStyle/>
          <a:p>
            <a:fld id="{500A7A85-B75E-4D15-8271-3E80641739A6}" type="slidenum">
              <a:rPr lang="en-US" smtClean="0"/>
              <a:t>24</a:t>
            </a:fld>
            <a:endParaRPr lang="en-US"/>
          </a:p>
        </p:txBody>
      </p:sp>
      <p:sp>
        <p:nvSpPr>
          <p:cNvPr id="10" name="TextBox 9">
            <a:extLst>
              <a:ext uri="{FF2B5EF4-FFF2-40B4-BE49-F238E27FC236}">
                <a16:creationId xmlns:a16="http://schemas.microsoft.com/office/drawing/2014/main" id="{50D81D16-F169-9298-71AB-026D8EA3B590}"/>
              </a:ext>
            </a:extLst>
          </p:cNvPr>
          <p:cNvSpPr txBox="1"/>
          <p:nvPr/>
        </p:nvSpPr>
        <p:spPr>
          <a:xfrm>
            <a:off x="550151" y="564451"/>
            <a:ext cx="6094476" cy="830997"/>
          </a:xfrm>
          <a:prstGeom prst="rect">
            <a:avLst/>
          </a:prstGeom>
          <a:noFill/>
        </p:spPr>
        <p:txBody>
          <a:bodyPr wrap="square">
            <a:spAutoFit/>
          </a:bodyPr>
          <a:lstStyle/>
          <a:p>
            <a:r>
              <a:rPr kumimoji="0" lang="en-US" sz="4800" b="1" i="0" u="none" strike="noStrike" kern="1200" cap="all" spc="100" normalizeH="0" baseline="0" noProof="0" dirty="0">
                <a:ln>
                  <a:noFill/>
                </a:ln>
                <a:solidFill>
                  <a:schemeClr val="accent2"/>
                </a:solidFill>
                <a:uLnTx/>
                <a:uFillTx/>
                <a:latin typeface="Tw Cen MT Condensed" panose="020B0606020104020203"/>
                <a:ea typeface="+mj-ea"/>
                <a:cs typeface="+mj-cs"/>
              </a:rPr>
              <a:t>ESG</a:t>
            </a:r>
            <a:endParaRPr lang="en-US" dirty="0">
              <a:solidFill>
                <a:schemeClr val="accent2"/>
              </a:solidFill>
            </a:endParaRPr>
          </a:p>
        </p:txBody>
      </p:sp>
      <p:sp>
        <p:nvSpPr>
          <p:cNvPr id="12" name="TextBox 11">
            <a:extLst>
              <a:ext uri="{FF2B5EF4-FFF2-40B4-BE49-F238E27FC236}">
                <a16:creationId xmlns:a16="http://schemas.microsoft.com/office/drawing/2014/main" id="{246A4181-17C8-B7AA-26D8-637598B7AFDA}"/>
              </a:ext>
            </a:extLst>
          </p:cNvPr>
          <p:cNvSpPr txBox="1"/>
          <p:nvPr/>
        </p:nvSpPr>
        <p:spPr>
          <a:xfrm>
            <a:off x="550151" y="1861566"/>
            <a:ext cx="9933220" cy="3600986"/>
          </a:xfrm>
          <a:prstGeom prst="rect">
            <a:avLst/>
          </a:prstGeom>
          <a:noFill/>
        </p:spPr>
        <p:txBody>
          <a:bodyPr wrap="square">
            <a:spAutoFit/>
          </a:bodyPr>
          <a:lstStyle/>
          <a:p>
            <a:pPr marL="0" indent="0">
              <a:buNone/>
            </a:pPr>
            <a:r>
              <a:rPr lang="en-US" sz="2400" dirty="0">
                <a:solidFill>
                  <a:schemeClr val="tx1"/>
                </a:solidFill>
              </a:rPr>
              <a:t>ESG Regulatory minimums and maximums:</a:t>
            </a:r>
          </a:p>
          <a:p>
            <a:pPr marL="0" indent="0">
              <a:buNone/>
            </a:pPr>
            <a:endParaRPr lang="en-US" sz="2400" dirty="0">
              <a:solidFill>
                <a:schemeClr val="tx1"/>
              </a:solidFill>
            </a:endParaRPr>
          </a:p>
          <a:p>
            <a:pPr marL="800100" lvl="1" indent="-342900">
              <a:buFont typeface="Arial" panose="020B0604020202020204" pitchFamily="34" charset="0"/>
              <a:buChar char="•"/>
            </a:pPr>
            <a:r>
              <a:rPr lang="en-US" sz="2000" dirty="0">
                <a:solidFill>
                  <a:schemeClr val="tx1"/>
                </a:solidFill>
              </a:rPr>
              <a:t>The City estimates approximately $230,000 of ESG funds annually, based on prior allocations.</a:t>
            </a:r>
          </a:p>
          <a:p>
            <a:pPr lvl="1"/>
            <a:endParaRPr lang="en-US" sz="2000" dirty="0">
              <a:solidFill>
                <a:schemeClr val="tx1"/>
              </a:solidFill>
            </a:endParaRPr>
          </a:p>
          <a:p>
            <a:pPr marL="1257300" lvl="2" indent="-342900">
              <a:buFont typeface="Arial" panose="020B0604020202020204" pitchFamily="34" charset="0"/>
              <a:buChar char="•"/>
            </a:pPr>
            <a:r>
              <a:rPr lang="en-US" sz="2000" b="1" dirty="0">
                <a:solidFill>
                  <a:schemeClr val="accent1"/>
                </a:solidFill>
              </a:rPr>
              <a:t>No more than $129,963 </a:t>
            </a:r>
            <a:r>
              <a:rPr lang="en-US" sz="2000" dirty="0">
                <a:solidFill>
                  <a:schemeClr val="tx1"/>
                </a:solidFill>
              </a:rPr>
              <a:t>of the ESG amount may be allocated to Homeless Assistance </a:t>
            </a:r>
            <a:r>
              <a:rPr lang="en-US" sz="2000" b="1" dirty="0">
                <a:solidFill>
                  <a:schemeClr val="accent1"/>
                </a:solidFill>
              </a:rPr>
              <a:t>(Street Outreach, Emergency Shelter)</a:t>
            </a:r>
          </a:p>
          <a:p>
            <a:pPr lvl="1"/>
            <a:endParaRPr lang="en-US" sz="2000" dirty="0">
              <a:solidFill>
                <a:schemeClr val="tx1"/>
              </a:solidFill>
            </a:endParaRPr>
          </a:p>
          <a:p>
            <a:pPr marL="1257300" lvl="2" indent="-342900">
              <a:buFont typeface="Arial" panose="020B0604020202020204" pitchFamily="34" charset="0"/>
              <a:buChar char="•"/>
            </a:pPr>
            <a:r>
              <a:rPr lang="en-US" sz="2000" b="1" dirty="0">
                <a:solidFill>
                  <a:schemeClr val="accent1"/>
                </a:solidFill>
              </a:rPr>
              <a:t>Rapid Re-Housing </a:t>
            </a:r>
            <a:r>
              <a:rPr lang="en-US" sz="2000" dirty="0">
                <a:solidFill>
                  <a:schemeClr val="tx1"/>
                </a:solidFill>
              </a:rPr>
              <a:t>must receive an ESG allocation each grant year; this is usually the amount remaining after Homeless Assistance programs are allocated but could be as much as 100% of the ESG budget.</a:t>
            </a:r>
          </a:p>
        </p:txBody>
      </p:sp>
    </p:spTree>
    <p:extLst>
      <p:ext uri="{BB962C8B-B14F-4D97-AF65-F5344CB8AC3E}">
        <p14:creationId xmlns:p14="http://schemas.microsoft.com/office/powerpoint/2010/main" val="3927674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FBAA4A-D4BC-0FFC-C17D-027EA9C66737}"/>
              </a:ext>
            </a:extLst>
          </p:cNvPr>
          <p:cNvSpPr>
            <a:spLocks noGrp="1"/>
          </p:cNvSpPr>
          <p:nvPr>
            <p:ph type="title"/>
          </p:nvPr>
        </p:nvSpPr>
        <p:spPr>
          <a:xfrm>
            <a:off x="715039" y="585216"/>
            <a:ext cx="6554441" cy="1499616"/>
          </a:xfrm>
          <a:solidFill>
            <a:schemeClr val="bg1"/>
          </a:solidFill>
        </p:spPr>
        <p:txBody>
          <a:bodyPr vert="horz" lIns="91440" tIns="45720" rIns="91440" bIns="45720" rtlCol="0" anchor="ctr">
            <a:normAutofit/>
          </a:bodyPr>
          <a:lstStyle/>
          <a:p>
            <a:r>
              <a:rPr lang="en-US" b="1" dirty="0">
                <a:solidFill>
                  <a:schemeClr val="accent2"/>
                </a:solidFill>
              </a:rPr>
              <a:t>ESG - Eligible activities</a:t>
            </a:r>
          </a:p>
        </p:txBody>
      </p:sp>
      <p:sp>
        <p:nvSpPr>
          <p:cNvPr id="14" name="Rectangle 13">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7"/>
          <p:cNvSpPr txBox="1"/>
          <p:nvPr/>
        </p:nvSpPr>
        <p:spPr>
          <a:xfrm>
            <a:off x="7799832" y="2084832"/>
            <a:ext cx="4011168" cy="3890576"/>
          </a:xfrm>
          <a:prstGeom prst="rect">
            <a:avLst/>
          </a:prstGeom>
        </p:spPr>
        <p:txBody>
          <a:bodyPr vert="horz" lIns="45720" tIns="45720" rIns="45720" bIns="45720" rtlCol="0" anchor="ctr">
            <a:normAutofit/>
          </a:bodyPr>
          <a:lstStyle/>
          <a:p>
            <a:pPr marL="12700" algn="ctr" defTabSz="914400">
              <a:lnSpc>
                <a:spcPct val="90000"/>
              </a:lnSpc>
              <a:spcAft>
                <a:spcPts val="600"/>
              </a:spcAft>
              <a:buClr>
                <a:schemeClr val="accent1"/>
              </a:buClr>
            </a:pPr>
            <a:r>
              <a:rPr lang="en-US" sz="2800" b="1" spc="-5" dirty="0">
                <a:ln>
                  <a:solidFill>
                    <a:schemeClr val="bg2"/>
                  </a:solidFill>
                </a:ln>
                <a:solidFill>
                  <a:srgbClr val="FFFFFF"/>
                </a:solidFill>
              </a:rPr>
              <a:t>Deta</a:t>
            </a:r>
            <a:r>
              <a:rPr lang="en-US" sz="2800" b="1" spc="-10" dirty="0">
                <a:ln>
                  <a:solidFill>
                    <a:schemeClr val="bg2"/>
                  </a:solidFill>
                </a:ln>
                <a:solidFill>
                  <a:srgbClr val="FFFFFF"/>
                </a:solidFill>
              </a:rPr>
              <a:t>i</a:t>
            </a:r>
            <a:r>
              <a:rPr lang="en-US" sz="2800" b="1" spc="-5" dirty="0">
                <a:ln>
                  <a:solidFill>
                    <a:schemeClr val="bg2"/>
                  </a:solidFill>
                </a:ln>
                <a:solidFill>
                  <a:srgbClr val="FFFFFF"/>
                </a:solidFill>
              </a:rPr>
              <a:t>l</a:t>
            </a:r>
            <a:r>
              <a:rPr lang="en-US" sz="2800" b="1" dirty="0">
                <a:ln>
                  <a:solidFill>
                    <a:schemeClr val="bg2"/>
                  </a:solidFill>
                </a:ln>
                <a:solidFill>
                  <a:srgbClr val="FFFFFF"/>
                </a:solidFill>
              </a:rPr>
              <a:t>s</a:t>
            </a:r>
            <a:r>
              <a:rPr lang="en-US" sz="2800" b="1" spc="15" dirty="0">
                <a:ln>
                  <a:solidFill>
                    <a:schemeClr val="bg2"/>
                  </a:solidFill>
                </a:ln>
                <a:solidFill>
                  <a:srgbClr val="FFFFFF"/>
                </a:solidFill>
              </a:rPr>
              <a:t> </a:t>
            </a:r>
            <a:r>
              <a:rPr lang="en-US" sz="2800" b="1" dirty="0">
                <a:ln>
                  <a:solidFill>
                    <a:schemeClr val="bg2"/>
                  </a:solidFill>
                </a:ln>
                <a:solidFill>
                  <a:srgbClr val="FFFFFF"/>
                </a:solidFill>
              </a:rPr>
              <a:t>and</a:t>
            </a:r>
            <a:r>
              <a:rPr lang="en-US" sz="2800" b="1" spc="-20" dirty="0">
                <a:ln>
                  <a:solidFill>
                    <a:schemeClr val="bg2"/>
                  </a:solidFill>
                </a:ln>
                <a:solidFill>
                  <a:srgbClr val="FFFFFF"/>
                </a:solidFill>
              </a:rPr>
              <a:t> </a:t>
            </a:r>
            <a:r>
              <a:rPr lang="en-US" sz="2800" b="1" spc="-5" dirty="0">
                <a:ln>
                  <a:solidFill>
                    <a:schemeClr val="bg2"/>
                  </a:solidFill>
                </a:ln>
                <a:solidFill>
                  <a:srgbClr val="FFFFFF"/>
                </a:solidFill>
              </a:rPr>
              <a:t>ins</a:t>
            </a:r>
            <a:r>
              <a:rPr lang="en-US" sz="2800" b="1" dirty="0">
                <a:ln>
                  <a:solidFill>
                    <a:schemeClr val="bg2"/>
                  </a:solidFill>
                </a:ln>
                <a:solidFill>
                  <a:srgbClr val="FFFFFF"/>
                </a:solidFill>
              </a:rPr>
              <a:t>tr</a:t>
            </a:r>
            <a:r>
              <a:rPr lang="en-US" sz="2800" b="1" spc="-5" dirty="0">
                <a:ln>
                  <a:solidFill>
                    <a:schemeClr val="bg2"/>
                  </a:solidFill>
                </a:ln>
                <a:solidFill>
                  <a:srgbClr val="FFFFFF"/>
                </a:solidFill>
              </a:rPr>
              <a:t>uc</a:t>
            </a:r>
            <a:r>
              <a:rPr lang="en-US" sz="2800" b="1" dirty="0">
                <a:ln>
                  <a:solidFill>
                    <a:schemeClr val="bg2"/>
                  </a:solidFill>
                </a:ln>
                <a:solidFill>
                  <a:srgbClr val="FFFFFF"/>
                </a:solidFill>
              </a:rPr>
              <a:t>t</a:t>
            </a:r>
            <a:r>
              <a:rPr lang="en-US" sz="2800" b="1" spc="-5" dirty="0">
                <a:ln>
                  <a:solidFill>
                    <a:schemeClr val="bg2"/>
                  </a:solidFill>
                </a:ln>
                <a:solidFill>
                  <a:srgbClr val="FFFFFF"/>
                </a:solidFill>
              </a:rPr>
              <a:t>ion</a:t>
            </a:r>
            <a:r>
              <a:rPr lang="en-US" sz="2800" b="1" dirty="0">
                <a:ln>
                  <a:solidFill>
                    <a:schemeClr val="bg2"/>
                  </a:solidFill>
                </a:ln>
                <a:solidFill>
                  <a:srgbClr val="FFFFFF"/>
                </a:solidFill>
              </a:rPr>
              <a:t>s are </a:t>
            </a:r>
            <a:r>
              <a:rPr lang="en-US" sz="2800" b="1" spc="-5" dirty="0">
                <a:ln>
                  <a:solidFill>
                    <a:schemeClr val="bg2"/>
                  </a:solidFill>
                </a:ln>
                <a:solidFill>
                  <a:srgbClr val="FFFFFF"/>
                </a:solidFill>
              </a:rPr>
              <a:t>locat</a:t>
            </a:r>
            <a:r>
              <a:rPr lang="en-US" sz="2800" b="1" spc="-10" dirty="0">
                <a:ln>
                  <a:solidFill>
                    <a:schemeClr val="bg2"/>
                  </a:solidFill>
                </a:ln>
                <a:solidFill>
                  <a:srgbClr val="FFFFFF"/>
                </a:solidFill>
              </a:rPr>
              <a:t>e</a:t>
            </a:r>
            <a:r>
              <a:rPr lang="en-US" sz="2800" b="1" dirty="0">
                <a:ln>
                  <a:solidFill>
                    <a:schemeClr val="bg2"/>
                  </a:solidFill>
                </a:ln>
                <a:solidFill>
                  <a:srgbClr val="FFFFFF"/>
                </a:solidFill>
              </a:rPr>
              <a:t>d at:</a:t>
            </a:r>
            <a:r>
              <a:rPr lang="en-US" sz="2800" b="1" spc="-5" dirty="0">
                <a:ln>
                  <a:solidFill>
                    <a:schemeClr val="bg2"/>
                  </a:solidFill>
                </a:ln>
                <a:solidFill>
                  <a:srgbClr val="FFFFFF"/>
                </a:solidFill>
              </a:rPr>
              <a:t> </a:t>
            </a:r>
          </a:p>
          <a:p>
            <a:pPr marL="12700" algn="ctr" defTabSz="914400">
              <a:lnSpc>
                <a:spcPct val="90000"/>
              </a:lnSpc>
              <a:spcAft>
                <a:spcPts val="600"/>
              </a:spcAft>
              <a:buClr>
                <a:schemeClr val="accent1"/>
              </a:buClr>
            </a:pPr>
            <a:r>
              <a:rPr lang="en-US" sz="2800" b="1" spc="-10" dirty="0">
                <a:ln>
                  <a:solidFill>
                    <a:schemeClr val="tx1"/>
                  </a:solidFill>
                </a:ln>
                <a:solidFill>
                  <a:srgbClr val="FFFFFF"/>
                </a:solidFill>
              </a:rPr>
              <a:t>2</a:t>
            </a:r>
            <a:r>
              <a:rPr lang="en-US" sz="2800" b="1" dirty="0">
                <a:ln>
                  <a:solidFill>
                    <a:schemeClr val="tx1"/>
                  </a:solidFill>
                </a:ln>
                <a:solidFill>
                  <a:srgbClr val="FFFFFF"/>
                </a:solidFill>
              </a:rPr>
              <a:t>4</a:t>
            </a:r>
            <a:r>
              <a:rPr lang="en-US" sz="2800" b="1" spc="-10" dirty="0">
                <a:ln>
                  <a:solidFill>
                    <a:schemeClr val="tx1"/>
                  </a:solidFill>
                </a:ln>
                <a:solidFill>
                  <a:srgbClr val="FFFFFF"/>
                </a:solidFill>
              </a:rPr>
              <a:t> C</a:t>
            </a:r>
            <a:r>
              <a:rPr lang="en-US" sz="2800" b="1" spc="-5" dirty="0">
                <a:ln>
                  <a:solidFill>
                    <a:schemeClr val="tx1"/>
                  </a:solidFill>
                </a:ln>
                <a:solidFill>
                  <a:srgbClr val="FFFFFF"/>
                </a:solidFill>
              </a:rPr>
              <a:t>F</a:t>
            </a:r>
            <a:r>
              <a:rPr lang="en-US" sz="2800" b="1" dirty="0">
                <a:ln>
                  <a:solidFill>
                    <a:schemeClr val="tx1"/>
                  </a:solidFill>
                </a:ln>
                <a:solidFill>
                  <a:srgbClr val="FFFFFF"/>
                </a:solidFill>
              </a:rPr>
              <a:t>R</a:t>
            </a:r>
            <a:r>
              <a:rPr lang="en-US" sz="2800" b="1" spc="-5" dirty="0">
                <a:ln>
                  <a:solidFill>
                    <a:schemeClr val="tx1"/>
                  </a:solidFill>
                </a:ln>
                <a:solidFill>
                  <a:srgbClr val="FFFFFF"/>
                </a:solidFill>
              </a:rPr>
              <a:t> </a:t>
            </a:r>
            <a:r>
              <a:rPr lang="en-US" sz="2800" b="1" spc="-10" dirty="0">
                <a:ln>
                  <a:solidFill>
                    <a:schemeClr val="tx1"/>
                  </a:solidFill>
                </a:ln>
                <a:solidFill>
                  <a:srgbClr val="FFFFFF"/>
                </a:solidFill>
              </a:rPr>
              <a:t>57</a:t>
            </a:r>
            <a:r>
              <a:rPr lang="en-US" sz="2800" b="1" dirty="0">
                <a:ln>
                  <a:solidFill>
                    <a:schemeClr val="tx1"/>
                  </a:solidFill>
                </a:ln>
                <a:solidFill>
                  <a:srgbClr val="FFFFFF"/>
                </a:solidFill>
              </a:rPr>
              <a:t>6 –</a:t>
            </a:r>
            <a:r>
              <a:rPr lang="en-US" sz="2800" b="1" spc="-10" dirty="0">
                <a:ln>
                  <a:solidFill>
                    <a:schemeClr val="tx1"/>
                  </a:solidFill>
                </a:ln>
                <a:solidFill>
                  <a:srgbClr val="FFFFFF"/>
                </a:solidFill>
              </a:rPr>
              <a:t> </a:t>
            </a:r>
            <a:r>
              <a:rPr lang="en-US" sz="2800" b="1" spc="-5" dirty="0">
                <a:ln>
                  <a:solidFill>
                    <a:schemeClr val="tx1"/>
                  </a:solidFill>
                </a:ln>
                <a:solidFill>
                  <a:srgbClr val="FFFFFF"/>
                </a:solidFill>
              </a:rPr>
              <a:t>Subpar</a:t>
            </a:r>
            <a:r>
              <a:rPr lang="en-US" sz="2800" b="1" dirty="0">
                <a:ln>
                  <a:solidFill>
                    <a:schemeClr val="tx1"/>
                  </a:solidFill>
                </a:ln>
                <a:solidFill>
                  <a:srgbClr val="FFFFFF"/>
                </a:solidFill>
              </a:rPr>
              <a:t>t</a:t>
            </a:r>
            <a:r>
              <a:rPr lang="en-US" sz="2800" b="1" spc="-10" dirty="0">
                <a:ln>
                  <a:solidFill>
                    <a:schemeClr val="tx1"/>
                  </a:solidFill>
                </a:ln>
                <a:solidFill>
                  <a:srgbClr val="FFFFFF"/>
                </a:solidFill>
              </a:rPr>
              <a:t> </a:t>
            </a:r>
            <a:r>
              <a:rPr lang="en-US" sz="2800" b="1" dirty="0">
                <a:ln>
                  <a:solidFill>
                    <a:schemeClr val="tx1"/>
                  </a:solidFill>
                </a:ln>
                <a:solidFill>
                  <a:srgbClr val="FFFFFF"/>
                </a:solidFill>
              </a:rPr>
              <a:t>B</a:t>
            </a:r>
            <a:r>
              <a:rPr lang="en-US" sz="2800" b="1" spc="5" dirty="0">
                <a:ln>
                  <a:solidFill>
                    <a:schemeClr val="bg2"/>
                  </a:solidFill>
                </a:ln>
                <a:solidFill>
                  <a:srgbClr val="FFFFFF"/>
                </a:solidFill>
              </a:rPr>
              <a:t>,</a:t>
            </a:r>
            <a:endParaRPr lang="en-US" sz="2800" dirty="0">
              <a:ln>
                <a:solidFill>
                  <a:schemeClr val="bg2"/>
                </a:solidFill>
              </a:ln>
              <a:solidFill>
                <a:srgbClr val="FFFFFF"/>
              </a:solidFill>
            </a:endParaRPr>
          </a:p>
          <a:p>
            <a:pPr marL="12700" algn="ctr" defTabSz="914400">
              <a:lnSpc>
                <a:spcPct val="90000"/>
              </a:lnSpc>
              <a:spcAft>
                <a:spcPts val="600"/>
              </a:spcAft>
              <a:buClr>
                <a:schemeClr val="accent1"/>
              </a:buClr>
            </a:pPr>
            <a:r>
              <a:rPr lang="en-US" sz="2800" b="1" spc="-5" dirty="0">
                <a:ln>
                  <a:solidFill>
                    <a:schemeClr val="bg2"/>
                  </a:solidFill>
                </a:ln>
                <a:solidFill>
                  <a:srgbClr val="FFFFFF"/>
                </a:solidFill>
              </a:rPr>
              <a:t>P</a:t>
            </a:r>
            <a:r>
              <a:rPr lang="en-US" sz="2800" b="1" dirty="0">
                <a:ln>
                  <a:solidFill>
                    <a:schemeClr val="bg2"/>
                  </a:solidFill>
                </a:ln>
                <a:solidFill>
                  <a:srgbClr val="FFFFFF"/>
                </a:solidFill>
              </a:rPr>
              <a:t>r</a:t>
            </a:r>
            <a:r>
              <a:rPr lang="en-US" sz="2800" b="1" spc="-5" dirty="0">
                <a:ln>
                  <a:solidFill>
                    <a:schemeClr val="bg2"/>
                  </a:solidFill>
                </a:ln>
                <a:solidFill>
                  <a:srgbClr val="FFFFFF"/>
                </a:solidFill>
              </a:rPr>
              <a:t>og</a:t>
            </a:r>
            <a:r>
              <a:rPr lang="en-US" sz="2800" b="1" dirty="0">
                <a:ln>
                  <a:solidFill>
                    <a:schemeClr val="bg2"/>
                  </a:solidFill>
                </a:ln>
                <a:solidFill>
                  <a:srgbClr val="FFFFFF"/>
                </a:solidFill>
              </a:rPr>
              <a:t>ram</a:t>
            </a:r>
            <a:r>
              <a:rPr lang="en-US" sz="2800" b="1" spc="-10" dirty="0">
                <a:ln>
                  <a:solidFill>
                    <a:schemeClr val="bg2"/>
                  </a:solidFill>
                </a:ln>
                <a:solidFill>
                  <a:srgbClr val="FFFFFF"/>
                </a:solidFill>
              </a:rPr>
              <a:t> </a:t>
            </a:r>
            <a:r>
              <a:rPr lang="en-US" sz="2800" b="1" spc="-5" dirty="0">
                <a:ln>
                  <a:solidFill>
                    <a:schemeClr val="bg2"/>
                  </a:solidFill>
                </a:ln>
                <a:solidFill>
                  <a:srgbClr val="FFFFFF"/>
                </a:solidFill>
              </a:rPr>
              <a:t>Com</a:t>
            </a:r>
            <a:r>
              <a:rPr lang="en-US" sz="2800" b="1" spc="5" dirty="0">
                <a:ln>
                  <a:solidFill>
                    <a:schemeClr val="bg2"/>
                  </a:solidFill>
                </a:ln>
                <a:solidFill>
                  <a:srgbClr val="FFFFFF"/>
                </a:solidFill>
              </a:rPr>
              <a:t>p</a:t>
            </a:r>
            <a:r>
              <a:rPr lang="en-US" sz="2800" b="1" spc="-5" dirty="0">
                <a:ln>
                  <a:solidFill>
                    <a:schemeClr val="bg2"/>
                  </a:solidFill>
                </a:ln>
                <a:solidFill>
                  <a:srgbClr val="FFFFFF"/>
                </a:solidFill>
              </a:rPr>
              <a:t>on</a:t>
            </a:r>
            <a:r>
              <a:rPr lang="en-US" sz="2800" b="1" spc="-10" dirty="0">
                <a:ln>
                  <a:solidFill>
                    <a:schemeClr val="bg2"/>
                  </a:solidFill>
                </a:ln>
                <a:solidFill>
                  <a:srgbClr val="FFFFFF"/>
                </a:solidFill>
              </a:rPr>
              <a:t>e</a:t>
            </a:r>
            <a:r>
              <a:rPr lang="en-US" sz="2800" b="1" spc="-5" dirty="0">
                <a:ln>
                  <a:solidFill>
                    <a:schemeClr val="bg2"/>
                  </a:solidFill>
                </a:ln>
                <a:solidFill>
                  <a:srgbClr val="FFFFFF"/>
                </a:solidFill>
              </a:rPr>
              <a:t>n</a:t>
            </a:r>
            <a:r>
              <a:rPr lang="en-US" sz="2800" b="1" dirty="0">
                <a:ln>
                  <a:solidFill>
                    <a:schemeClr val="bg2"/>
                  </a:solidFill>
                </a:ln>
                <a:solidFill>
                  <a:srgbClr val="FFFFFF"/>
                </a:solidFill>
              </a:rPr>
              <a:t>ts</a:t>
            </a:r>
            <a:r>
              <a:rPr lang="en-US" sz="2800" b="1" spc="-20" dirty="0">
                <a:ln>
                  <a:solidFill>
                    <a:schemeClr val="bg2"/>
                  </a:solidFill>
                </a:ln>
                <a:solidFill>
                  <a:srgbClr val="FFFFFF"/>
                </a:solidFill>
              </a:rPr>
              <a:t> </a:t>
            </a:r>
            <a:r>
              <a:rPr lang="en-US" sz="2800" b="1" dirty="0">
                <a:ln>
                  <a:solidFill>
                    <a:schemeClr val="bg2"/>
                  </a:solidFill>
                </a:ln>
                <a:solidFill>
                  <a:srgbClr val="FFFFFF"/>
                </a:solidFill>
              </a:rPr>
              <a:t>and</a:t>
            </a:r>
            <a:r>
              <a:rPr lang="en-US" sz="2800" b="1" spc="-15" dirty="0">
                <a:ln>
                  <a:solidFill>
                    <a:schemeClr val="bg2"/>
                  </a:solidFill>
                </a:ln>
                <a:solidFill>
                  <a:srgbClr val="FFFFFF"/>
                </a:solidFill>
              </a:rPr>
              <a:t> </a:t>
            </a:r>
            <a:r>
              <a:rPr lang="en-US" sz="2800" b="1" spc="-5" dirty="0">
                <a:ln>
                  <a:solidFill>
                    <a:schemeClr val="bg2"/>
                  </a:solidFill>
                </a:ln>
                <a:solidFill>
                  <a:srgbClr val="FFFFFF"/>
                </a:solidFill>
              </a:rPr>
              <a:t>El</a:t>
            </a:r>
            <a:r>
              <a:rPr lang="en-US" sz="2800" b="1" spc="-10" dirty="0">
                <a:ln>
                  <a:solidFill>
                    <a:schemeClr val="bg2"/>
                  </a:solidFill>
                </a:ln>
                <a:solidFill>
                  <a:srgbClr val="FFFFFF"/>
                </a:solidFill>
              </a:rPr>
              <a:t>i</a:t>
            </a:r>
            <a:r>
              <a:rPr lang="en-US" sz="2800" b="1" dirty="0">
                <a:ln>
                  <a:solidFill>
                    <a:schemeClr val="bg2"/>
                  </a:solidFill>
                </a:ln>
                <a:solidFill>
                  <a:srgbClr val="FFFFFF"/>
                </a:solidFill>
              </a:rPr>
              <a:t>gib</a:t>
            </a:r>
            <a:r>
              <a:rPr lang="en-US" sz="2800" b="1" spc="-10" dirty="0">
                <a:ln>
                  <a:solidFill>
                    <a:schemeClr val="bg2"/>
                  </a:solidFill>
                </a:ln>
                <a:solidFill>
                  <a:srgbClr val="FFFFFF"/>
                </a:solidFill>
              </a:rPr>
              <a:t>l</a:t>
            </a:r>
            <a:r>
              <a:rPr lang="en-US" sz="2800" b="1" dirty="0">
                <a:ln>
                  <a:solidFill>
                    <a:schemeClr val="bg2"/>
                  </a:solidFill>
                </a:ln>
                <a:solidFill>
                  <a:srgbClr val="FFFFFF"/>
                </a:solidFill>
              </a:rPr>
              <a:t>e</a:t>
            </a:r>
            <a:r>
              <a:rPr lang="en-US" sz="2800" b="1" spc="15" dirty="0">
                <a:ln>
                  <a:solidFill>
                    <a:schemeClr val="bg2"/>
                  </a:solidFill>
                </a:ln>
                <a:solidFill>
                  <a:srgbClr val="FFFFFF"/>
                </a:solidFill>
              </a:rPr>
              <a:t> </a:t>
            </a:r>
            <a:r>
              <a:rPr lang="en-US" sz="2800" b="1" dirty="0">
                <a:ln>
                  <a:solidFill>
                    <a:schemeClr val="bg2"/>
                  </a:solidFill>
                </a:ln>
                <a:solidFill>
                  <a:srgbClr val="FFFFFF"/>
                </a:solidFill>
              </a:rPr>
              <a:t>Activ</a:t>
            </a:r>
            <a:r>
              <a:rPr lang="en-US" sz="2800" b="1" spc="-5" dirty="0">
                <a:ln>
                  <a:solidFill>
                    <a:schemeClr val="bg2"/>
                  </a:solidFill>
                </a:ln>
                <a:solidFill>
                  <a:srgbClr val="FFFFFF"/>
                </a:solidFill>
              </a:rPr>
              <a:t>i</a:t>
            </a:r>
            <a:r>
              <a:rPr lang="en-US" sz="2800" b="1" dirty="0">
                <a:ln>
                  <a:solidFill>
                    <a:schemeClr val="bg2"/>
                  </a:solidFill>
                </a:ln>
                <a:solidFill>
                  <a:srgbClr val="FFFFFF"/>
                </a:solidFill>
              </a:rPr>
              <a:t>ti</a:t>
            </a:r>
            <a:r>
              <a:rPr lang="en-US" sz="2800" b="1" spc="-10" dirty="0">
                <a:ln>
                  <a:solidFill>
                    <a:schemeClr val="bg2"/>
                  </a:solidFill>
                </a:ln>
                <a:solidFill>
                  <a:srgbClr val="FFFFFF"/>
                </a:solidFill>
              </a:rPr>
              <a:t>e</a:t>
            </a:r>
            <a:r>
              <a:rPr lang="en-US" sz="2800" b="1" dirty="0">
                <a:ln>
                  <a:solidFill>
                    <a:schemeClr val="bg2"/>
                  </a:solidFill>
                </a:ln>
                <a:solidFill>
                  <a:srgbClr val="FFFFFF"/>
                </a:solidFill>
              </a:rPr>
              <a:t>s</a:t>
            </a:r>
            <a:r>
              <a:rPr lang="en-US" sz="2800" b="1" spc="15" dirty="0">
                <a:ln>
                  <a:solidFill>
                    <a:schemeClr val="bg2"/>
                  </a:solidFill>
                </a:ln>
                <a:solidFill>
                  <a:srgbClr val="FFFFFF"/>
                </a:solidFill>
              </a:rPr>
              <a:t> </a:t>
            </a:r>
          </a:p>
          <a:p>
            <a:pPr marL="12700" algn="ctr" defTabSz="914400">
              <a:lnSpc>
                <a:spcPct val="90000"/>
              </a:lnSpc>
              <a:spcAft>
                <a:spcPts val="600"/>
              </a:spcAft>
              <a:buClr>
                <a:schemeClr val="accent1"/>
              </a:buClr>
            </a:pPr>
            <a:r>
              <a:rPr lang="en-US" sz="2800" b="1" spc="-5" dirty="0">
                <a:ln>
                  <a:solidFill>
                    <a:schemeClr val="tx1"/>
                  </a:solidFill>
                </a:ln>
                <a:solidFill>
                  <a:srgbClr val="FFFFFF"/>
                </a:solidFill>
              </a:rPr>
              <a:t>(</a:t>
            </a:r>
            <a:r>
              <a:rPr lang="en-US" sz="2800" b="1" spc="-10" dirty="0">
                <a:ln>
                  <a:solidFill>
                    <a:schemeClr val="tx1"/>
                  </a:solidFill>
                </a:ln>
                <a:solidFill>
                  <a:srgbClr val="FFFFFF"/>
                </a:solidFill>
              </a:rPr>
              <a:t>2</a:t>
            </a:r>
            <a:r>
              <a:rPr lang="en-US" sz="2800" b="1" dirty="0">
                <a:ln>
                  <a:solidFill>
                    <a:schemeClr val="tx1"/>
                  </a:solidFill>
                </a:ln>
                <a:solidFill>
                  <a:srgbClr val="FFFFFF"/>
                </a:solidFill>
              </a:rPr>
              <a:t>4 </a:t>
            </a:r>
            <a:r>
              <a:rPr lang="en-US" sz="2800" b="1" spc="-5" dirty="0">
                <a:ln>
                  <a:solidFill>
                    <a:schemeClr val="tx1"/>
                  </a:solidFill>
                </a:ln>
                <a:solidFill>
                  <a:srgbClr val="FFFFFF"/>
                </a:solidFill>
              </a:rPr>
              <a:t>CF</a:t>
            </a:r>
            <a:r>
              <a:rPr lang="en-US" sz="2800" b="1" dirty="0">
                <a:ln>
                  <a:solidFill>
                    <a:schemeClr val="tx1"/>
                  </a:solidFill>
                </a:ln>
                <a:solidFill>
                  <a:srgbClr val="FFFFFF"/>
                </a:solidFill>
              </a:rPr>
              <a:t>R</a:t>
            </a:r>
            <a:r>
              <a:rPr lang="en-US" sz="2800" b="1" spc="-15" dirty="0">
                <a:ln>
                  <a:solidFill>
                    <a:schemeClr val="tx1"/>
                  </a:solidFill>
                </a:ln>
                <a:solidFill>
                  <a:srgbClr val="FFFFFF"/>
                </a:solidFill>
              </a:rPr>
              <a:t> </a:t>
            </a:r>
            <a:r>
              <a:rPr lang="en-US" sz="2800" b="1" spc="-10" dirty="0">
                <a:ln>
                  <a:solidFill>
                    <a:schemeClr val="tx1"/>
                  </a:solidFill>
                </a:ln>
                <a:solidFill>
                  <a:srgbClr val="FFFFFF"/>
                </a:solidFill>
              </a:rPr>
              <a:t>576</a:t>
            </a:r>
            <a:r>
              <a:rPr lang="en-US" sz="2800" b="1" dirty="0">
                <a:ln>
                  <a:solidFill>
                    <a:schemeClr val="tx1"/>
                  </a:solidFill>
                </a:ln>
                <a:solidFill>
                  <a:srgbClr val="FFFFFF"/>
                </a:solidFill>
              </a:rPr>
              <a:t>.</a:t>
            </a:r>
            <a:r>
              <a:rPr lang="en-US" sz="2800" b="1" spc="-10" dirty="0">
                <a:ln>
                  <a:solidFill>
                    <a:schemeClr val="tx1"/>
                  </a:solidFill>
                </a:ln>
                <a:solidFill>
                  <a:srgbClr val="FFFFFF"/>
                </a:solidFill>
              </a:rPr>
              <a:t>10</a:t>
            </a:r>
            <a:r>
              <a:rPr lang="en-US" sz="2800" b="1" dirty="0">
                <a:ln>
                  <a:solidFill>
                    <a:schemeClr val="tx1"/>
                  </a:solidFill>
                </a:ln>
                <a:solidFill>
                  <a:srgbClr val="FFFFFF"/>
                </a:solidFill>
              </a:rPr>
              <a:t>0</a:t>
            </a:r>
            <a:r>
              <a:rPr lang="en-US" sz="2800" b="1" spc="15" dirty="0">
                <a:ln>
                  <a:solidFill>
                    <a:schemeClr val="tx1"/>
                  </a:solidFill>
                </a:ln>
                <a:solidFill>
                  <a:srgbClr val="FFFFFF"/>
                </a:solidFill>
              </a:rPr>
              <a:t> </a:t>
            </a:r>
            <a:r>
              <a:rPr lang="en-US" sz="2800" b="1" dirty="0">
                <a:ln>
                  <a:solidFill>
                    <a:schemeClr val="tx1"/>
                  </a:solidFill>
                </a:ln>
                <a:solidFill>
                  <a:srgbClr val="FFFFFF"/>
                </a:solidFill>
              </a:rPr>
              <a:t>–</a:t>
            </a:r>
            <a:r>
              <a:rPr lang="en-US" sz="2800" b="1" spc="-10" dirty="0">
                <a:ln>
                  <a:solidFill>
                    <a:schemeClr val="tx1"/>
                  </a:solidFill>
                </a:ln>
                <a:solidFill>
                  <a:srgbClr val="FFFFFF"/>
                </a:solidFill>
              </a:rPr>
              <a:t> 109)</a:t>
            </a:r>
          </a:p>
          <a:p>
            <a:pPr marL="12700" defTabSz="914400">
              <a:lnSpc>
                <a:spcPct val="90000"/>
              </a:lnSpc>
              <a:spcAft>
                <a:spcPts val="600"/>
              </a:spcAft>
              <a:buClr>
                <a:schemeClr val="accent1"/>
              </a:buClr>
            </a:pPr>
            <a:endParaRPr lang="en-US" sz="2000" b="1" i="1" spc="-10" dirty="0">
              <a:ln>
                <a:solidFill>
                  <a:schemeClr val="bg2"/>
                </a:solidFill>
              </a:ln>
              <a:solidFill>
                <a:srgbClr val="FFFFFF"/>
              </a:solidFill>
            </a:endParaRPr>
          </a:p>
          <a:p>
            <a:pPr marL="12700" defTabSz="914400">
              <a:lnSpc>
                <a:spcPct val="90000"/>
              </a:lnSpc>
              <a:spcAft>
                <a:spcPts val="600"/>
              </a:spcAft>
              <a:buClr>
                <a:schemeClr val="accent1"/>
              </a:buClr>
            </a:pPr>
            <a:endParaRPr lang="en-US" sz="2000" b="1" i="1" spc="-10" dirty="0">
              <a:ln>
                <a:solidFill>
                  <a:schemeClr val="bg2"/>
                </a:solidFill>
              </a:ln>
              <a:solidFill>
                <a:srgbClr val="FFFFFF"/>
              </a:solidFill>
            </a:endParaRPr>
          </a:p>
          <a:p>
            <a:pPr marL="12700" defTabSz="914400">
              <a:lnSpc>
                <a:spcPct val="90000"/>
              </a:lnSpc>
              <a:spcAft>
                <a:spcPts val="600"/>
              </a:spcAft>
              <a:buClr>
                <a:schemeClr val="accent1"/>
              </a:buClr>
            </a:pPr>
            <a:endParaRPr lang="en-US" sz="2000" b="1" i="1" spc="-10" dirty="0">
              <a:ln>
                <a:solidFill>
                  <a:schemeClr val="bg2"/>
                </a:solidFill>
              </a:ln>
              <a:solidFill>
                <a:srgbClr val="FFFFFF"/>
              </a:solidFill>
            </a:endParaRPr>
          </a:p>
          <a:p>
            <a:pPr marL="12700" defTabSz="914400">
              <a:lnSpc>
                <a:spcPct val="90000"/>
              </a:lnSpc>
              <a:spcAft>
                <a:spcPts val="600"/>
              </a:spcAft>
              <a:buClr>
                <a:schemeClr val="accent1"/>
              </a:buClr>
            </a:pPr>
            <a:endParaRPr lang="en-US" sz="2000" b="1" i="1" spc="-10" dirty="0">
              <a:ln>
                <a:solidFill>
                  <a:schemeClr val="bg2"/>
                </a:solidFill>
              </a:ln>
              <a:solidFill>
                <a:srgbClr val="FFFFFF"/>
              </a:solidFill>
            </a:endParaRPr>
          </a:p>
        </p:txBody>
      </p:sp>
      <p:sp>
        <p:nvSpPr>
          <p:cNvPr id="8" name="Slide Number Placeholder 7"/>
          <p:cNvSpPr>
            <a:spLocks noGrp="1"/>
          </p:cNvSpPr>
          <p:nvPr>
            <p:ph type="sldNum" sz="quarter" idx="12"/>
          </p:nvPr>
        </p:nvSpPr>
        <p:spPr>
          <a:xfrm>
            <a:off x="10837333" y="6470704"/>
            <a:ext cx="973667" cy="274320"/>
          </a:xfrm>
        </p:spPr>
        <p:txBody>
          <a:bodyPr vert="horz" lIns="91440" tIns="45720" rIns="91440" bIns="45720" rtlCol="0" anchor="ctr">
            <a:normAutofit/>
          </a:bodyPr>
          <a:lstStyle/>
          <a:p>
            <a:pPr defTabSz="914400">
              <a:spcAft>
                <a:spcPts val="600"/>
              </a:spcAft>
            </a:pPr>
            <a:fld id="{500A7A85-B75E-4D15-8271-3E80641739A6}" type="slidenum">
              <a:rPr lang="en-US" smtClean="0"/>
              <a:pPr defTabSz="914400">
                <a:spcAft>
                  <a:spcPts val="600"/>
                </a:spcAft>
              </a:pPr>
              <a:t>25</a:t>
            </a:fld>
            <a:endParaRPr lang="en-US"/>
          </a:p>
        </p:txBody>
      </p:sp>
      <p:sp>
        <p:nvSpPr>
          <p:cNvPr id="4" name="object 4"/>
          <p:cNvSpPr/>
          <p:nvPr/>
        </p:nvSpPr>
        <p:spPr>
          <a:xfrm>
            <a:off x="2877961" y="1453038"/>
            <a:ext cx="0" cy="0"/>
          </a:xfrm>
          <a:custGeom>
            <a:avLst/>
            <a:gdLst/>
            <a:ahLst/>
            <a:cxnLst/>
            <a:rect l="l" t="t" r="r" b="b"/>
            <a:pathLst>
              <a:path>
                <a:moveTo>
                  <a:pt x="0" y="0"/>
                </a:moveTo>
                <a:lnTo>
                  <a:pt x="0" y="0"/>
                </a:lnTo>
              </a:path>
            </a:pathLst>
          </a:custGeom>
          <a:ln w="10430">
            <a:solidFill>
              <a:srgbClr val="DADCDD"/>
            </a:solidFill>
          </a:ln>
        </p:spPr>
        <p:txBody>
          <a:bodyPr wrap="square" lIns="0" tIns="0" rIns="0" bIns="0" rtlCol="0"/>
          <a:lstStyle/>
          <a:p>
            <a:endParaRPr/>
          </a:p>
        </p:txBody>
      </p:sp>
      <p:sp>
        <p:nvSpPr>
          <p:cNvPr id="5" name="object 5"/>
          <p:cNvSpPr/>
          <p:nvPr/>
        </p:nvSpPr>
        <p:spPr>
          <a:xfrm>
            <a:off x="9384405" y="1453038"/>
            <a:ext cx="0" cy="0"/>
          </a:xfrm>
          <a:custGeom>
            <a:avLst/>
            <a:gdLst/>
            <a:ahLst/>
            <a:cxnLst/>
            <a:rect l="l" t="t" r="r" b="b"/>
            <a:pathLst>
              <a:path>
                <a:moveTo>
                  <a:pt x="0" y="0"/>
                </a:moveTo>
                <a:lnTo>
                  <a:pt x="0" y="0"/>
                </a:lnTo>
              </a:path>
            </a:pathLst>
          </a:custGeom>
          <a:ln w="10430">
            <a:solidFill>
              <a:srgbClr val="DADCDD"/>
            </a:solidFill>
          </a:ln>
        </p:spPr>
        <p:txBody>
          <a:bodyPr wrap="square" lIns="0" tIns="0" rIns="0" bIns="0" rtlCol="0"/>
          <a:lstStyle/>
          <a:p>
            <a:endParaRPr/>
          </a:p>
        </p:txBody>
      </p:sp>
      <p:graphicFrame>
        <p:nvGraphicFramePr>
          <p:cNvPr id="9" name="Table 8"/>
          <p:cNvGraphicFramePr>
            <a:graphicFrameLocks noGrp="1"/>
          </p:cNvGraphicFramePr>
          <p:nvPr>
            <p:extLst>
              <p:ext uri="{D42A27DB-BD31-4B8C-83A1-F6EECF244321}">
                <p14:modId xmlns:p14="http://schemas.microsoft.com/office/powerpoint/2010/main" val="95152307"/>
              </p:ext>
            </p:extLst>
          </p:nvPr>
        </p:nvGraphicFramePr>
        <p:xfrm>
          <a:off x="565687" y="1995579"/>
          <a:ext cx="6703793" cy="4069082"/>
        </p:xfrm>
        <a:graphic>
          <a:graphicData uri="http://schemas.openxmlformats.org/drawingml/2006/table">
            <a:tbl>
              <a:tblPr firstRow="1" bandRow="1"/>
              <a:tblGrid>
                <a:gridCol w="2618715">
                  <a:extLst>
                    <a:ext uri="{9D8B030D-6E8A-4147-A177-3AD203B41FA5}">
                      <a16:colId xmlns:a16="http://schemas.microsoft.com/office/drawing/2014/main" val="3769707245"/>
                    </a:ext>
                  </a:extLst>
                </a:gridCol>
                <a:gridCol w="1930222">
                  <a:extLst>
                    <a:ext uri="{9D8B030D-6E8A-4147-A177-3AD203B41FA5}">
                      <a16:colId xmlns:a16="http://schemas.microsoft.com/office/drawing/2014/main" val="2105006441"/>
                    </a:ext>
                  </a:extLst>
                </a:gridCol>
                <a:gridCol w="2154856">
                  <a:extLst>
                    <a:ext uri="{9D8B030D-6E8A-4147-A177-3AD203B41FA5}">
                      <a16:colId xmlns:a16="http://schemas.microsoft.com/office/drawing/2014/main" val="2779365741"/>
                    </a:ext>
                  </a:extLst>
                </a:gridCol>
              </a:tblGrid>
              <a:tr h="283768">
                <a:tc rowSpan="2">
                  <a:txBody>
                    <a:bodyPr/>
                    <a:lstStyle/>
                    <a:p>
                      <a:pPr marL="448310" marR="0" algn="ctr">
                        <a:lnSpc>
                          <a:spcPct val="107000"/>
                        </a:lnSpc>
                        <a:spcBef>
                          <a:spcPts val="0"/>
                        </a:spcBef>
                        <a:spcAft>
                          <a:spcPts val="0"/>
                        </a:spcAft>
                      </a:pPr>
                      <a:endParaRPr lang="en-US" sz="1700" b="1" kern="1200" spc="-5">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48310" marR="0" algn="ctr">
                        <a:lnSpc>
                          <a:spcPct val="107000"/>
                        </a:lnSpc>
                        <a:spcBef>
                          <a:spcPts val="0"/>
                        </a:spcBef>
                        <a:spcAft>
                          <a:spcPts val="0"/>
                        </a:spcAft>
                      </a:pPr>
                      <a:r>
                        <a:rPr lang="en-US" sz="1700" b="1" kern="1200" spc="-5">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r>
                        <a:rPr lang="en-US" sz="1700" b="1" kern="1200" spc="-15">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700" b="1" kern="1200" spc="-5">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US" sz="1700" b="1" kern="1200" spc="-25">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r>
                        <a:rPr lang="en-US" sz="1700" b="1" kern="1200" spc="-2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700" b="1" kern="1200" spc="-15">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nen</a:t>
                      </a:r>
                      <a:r>
                        <a:rPr lang="en-US" sz="1700" b="1" kern="120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endParaRPr lang="en-US" sz="70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gridSpan="2">
                  <a:txBody>
                    <a:bodyPr/>
                    <a:lstStyle/>
                    <a:p>
                      <a:pPr marL="18415" marR="0" algn="ctr">
                        <a:lnSpc>
                          <a:spcPct val="107000"/>
                        </a:lnSpc>
                        <a:spcBef>
                          <a:spcPts val="0"/>
                        </a:spcBef>
                        <a:spcAft>
                          <a:spcPts val="0"/>
                        </a:spcAft>
                      </a:pPr>
                      <a:r>
                        <a:rPr lang="en-US" sz="1400" b="1" kern="1200" dirty="0">
                          <a:ln w="9525" cap="flat" cmpd="sng" algn="ctr">
                            <a:solidFill>
                              <a:schemeClr val="tx1"/>
                            </a:solidFill>
                            <a:prstDash val="solid"/>
                            <a:round/>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t>
                      </a:r>
                      <a:r>
                        <a:rPr lang="en-US" sz="1400" b="1" kern="1200" spc="35" dirty="0">
                          <a:ln w="9525" cap="flat" cmpd="sng" algn="ctr">
                            <a:solidFill>
                              <a:schemeClr val="tx1"/>
                            </a:solidFill>
                            <a:prstDash val="solid"/>
                            <a:round/>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kern="1200" spc="-45" dirty="0">
                          <a:ln w="9525" cap="flat" cmpd="sng" algn="ctr">
                            <a:solidFill>
                              <a:schemeClr val="tx1"/>
                            </a:solidFill>
                            <a:prstDash val="solid"/>
                            <a:round/>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t>
                      </a:r>
                      <a:r>
                        <a:rPr lang="en-US" sz="1400" b="1" kern="1200" spc="-5" dirty="0">
                          <a:ln w="9525" cap="flat" cmpd="sng" algn="ctr">
                            <a:solidFill>
                              <a:schemeClr val="tx1"/>
                            </a:solidFill>
                            <a:prstDash val="solid"/>
                            <a:round/>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a:t>
                      </a:r>
                      <a:r>
                        <a:rPr lang="en-US" sz="1400" b="1" kern="1200" spc="-15" dirty="0">
                          <a:ln w="9525" cap="flat" cmpd="sng" algn="ctr">
                            <a:solidFill>
                              <a:schemeClr val="tx1"/>
                            </a:solidFill>
                            <a:prstDash val="solid"/>
                            <a:round/>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a:t>
                      </a:r>
                      <a:r>
                        <a:rPr lang="en-US" sz="1400" b="1" kern="1200" spc="-25" dirty="0">
                          <a:ln w="9525" cap="flat" cmpd="sng" algn="ctr">
                            <a:solidFill>
                              <a:schemeClr val="tx1"/>
                            </a:solidFill>
                            <a:prstDash val="solid"/>
                            <a:round/>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t>
                      </a:r>
                      <a:r>
                        <a:rPr lang="en-US" sz="1400" b="1" kern="1200" spc="-5" dirty="0">
                          <a:ln w="9525" cap="flat" cmpd="sng" algn="ctr">
                            <a:solidFill>
                              <a:schemeClr val="tx1"/>
                            </a:solidFill>
                            <a:prstDash val="solid"/>
                            <a:round/>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a:t>
                      </a:r>
                      <a:endParaRPr lang="en-US" sz="14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hMerge="1">
                  <a:txBody>
                    <a:bodyPr/>
                    <a:lstStyle/>
                    <a:p>
                      <a:endParaRPr lang="en-US"/>
                    </a:p>
                  </a:txBody>
                  <a:tcPr/>
                </a:tc>
                <a:extLst>
                  <a:ext uri="{0D108BD9-81ED-4DB2-BD59-A6C34878D82A}">
                    <a16:rowId xmlns:a16="http://schemas.microsoft.com/office/drawing/2014/main" val="385957820"/>
                  </a:ext>
                </a:extLst>
              </a:tr>
              <a:tr h="560773">
                <a:tc vMerge="1">
                  <a:txBody>
                    <a:bodyPr/>
                    <a:lstStyle/>
                    <a:p>
                      <a:endParaRPr lang="en-US"/>
                    </a:p>
                  </a:txBody>
                  <a:tcPr/>
                </a:tc>
                <a:tc>
                  <a:txBody>
                    <a:bodyPr/>
                    <a:lstStyle/>
                    <a:p>
                      <a:pPr marL="494030" marR="265430" indent="-228600" algn="ctr">
                        <a:lnSpc>
                          <a:spcPct val="112000"/>
                        </a:lnSpc>
                        <a:spcBef>
                          <a:spcPts val="0"/>
                        </a:spcBef>
                        <a:spcAft>
                          <a:spcPts val="0"/>
                        </a:spcAft>
                      </a:pPr>
                      <a:r>
                        <a:rPr lang="en-US" sz="1400" b="1" kern="1200" spc="-3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a:t>
                      </a:r>
                      <a:r>
                        <a:rPr lang="en-US" sz="1400" b="1" kern="1200" spc="-3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kern="1200" spc="5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a: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 </a:t>
                      </a:r>
                      <a:r>
                        <a:rPr lang="en-US" sz="1400" b="1" kern="1200" spc="-3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400" b="1" kern="1200" spc="-4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 </a:t>
                      </a: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a:t>
                      </a:r>
                      <a:r>
                        <a:rPr lang="en-US" sz="1400" b="1" kern="1200" spc="-1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kern="1200" spc="-1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kern="1200" spc="-3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4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marL="292735" marR="64135" indent="-210185" algn="ctr">
                        <a:lnSpc>
                          <a:spcPct val="112000"/>
                        </a:lnSpc>
                        <a:spcBef>
                          <a:spcPts val="0"/>
                        </a:spcBef>
                        <a:spcAft>
                          <a:spcPts val="0"/>
                        </a:spcAft>
                      </a:pPr>
                      <a:r>
                        <a:rPr lang="en-US" sz="1400" b="1" kern="1200" spc="-3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a:t>
                      </a:r>
                      <a:r>
                        <a:rPr lang="en-US" sz="1400" b="1" kern="1200" spc="-3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kern="1200" spc="5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a: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 </a:t>
                      </a:r>
                      <a:r>
                        <a:rPr lang="en-US" sz="1400" b="1" kern="1200" spc="-3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400" b="1" kern="1200" spc="-4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kern="1200" spc="5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kern="1200" spc="-3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1400" b="1" kern="1200" spc="-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kern="1200" spc="-4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r>
                        <a:rPr lang="en-US" sz="1400" b="1" kern="1200" spc="-1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1400" b="1" kern="1200" spc="-3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 </a:t>
                      </a: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r>
                        <a:rPr lang="en-US" sz="1400" b="1" kern="1200" spc="5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a:t>
                      </a:r>
                      <a:r>
                        <a:rPr lang="en-US" sz="1400" b="1" kern="1200" spc="-1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kern="1200" spc="-1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kern="1200" spc="-3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ss</a:t>
                      </a: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kern="1200" spc="-3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4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extLst>
                  <a:ext uri="{0D108BD9-81ED-4DB2-BD59-A6C34878D82A}">
                    <a16:rowId xmlns:a16="http://schemas.microsoft.com/office/drawing/2014/main" val="1937401221"/>
                  </a:ext>
                </a:extLst>
              </a:tr>
              <a:tr h="318947">
                <a:tc>
                  <a:txBody>
                    <a:bodyPr/>
                    <a:lstStyle/>
                    <a:p>
                      <a:pPr marL="27305" marR="0">
                        <a:lnSpc>
                          <a:spcPct val="107000"/>
                        </a:lnSpc>
                        <a:spcBef>
                          <a:spcPts val="0"/>
                        </a:spcBef>
                        <a:spcAft>
                          <a:spcPts val="0"/>
                        </a:spcAft>
                      </a:pPr>
                      <a:r>
                        <a:rPr lang="en-US" sz="1400" b="1" i="0" u="none" kern="1200" spc="25"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1</a:t>
                      </a:r>
                      <a:r>
                        <a:rPr lang="en-US" sz="1400" b="1" i="0" u="none" kern="120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b="1" i="0" u="none" kern="1200" spc="-3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0" u="none" kern="120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S</a:t>
                      </a:r>
                      <a:r>
                        <a:rPr lang="en-US" sz="1400" b="1" i="0" u="none" kern="1200" spc="25"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t</a:t>
                      </a:r>
                      <a:r>
                        <a:rPr lang="en-US" sz="1400" b="1" i="0" u="none" kern="1200" spc="15"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r</a:t>
                      </a:r>
                      <a:r>
                        <a:rPr lang="en-US" sz="1400" b="1" i="0" u="none" kern="1200" spc="3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ee</a:t>
                      </a:r>
                      <a:r>
                        <a:rPr lang="en-US" sz="1400" b="1" i="0" u="none" kern="120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t</a:t>
                      </a:r>
                      <a:r>
                        <a:rPr lang="en-US" sz="1400" b="1" i="0" u="none" kern="1200" spc="5"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0" u="none" kern="1200" spc="1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O</a:t>
                      </a:r>
                      <a:r>
                        <a:rPr lang="en-US" sz="1400" b="1" i="0" u="none" kern="1200" spc="-2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u</a:t>
                      </a:r>
                      <a:r>
                        <a:rPr lang="en-US" sz="1400" b="1" i="0" u="none" kern="1200" spc="3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t</a:t>
                      </a:r>
                      <a:r>
                        <a:rPr lang="en-US" sz="1400" b="1" i="0" u="none" kern="1200" spc="15"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r</a:t>
                      </a:r>
                      <a:r>
                        <a:rPr lang="en-US" sz="1400" b="1" i="0" u="none" kern="1200" spc="3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i="0" u="none" kern="1200" spc="-35"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a</a:t>
                      </a:r>
                      <a:r>
                        <a:rPr lang="en-US" sz="1400" b="1" i="0" u="none" kern="1200" spc="-5"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ch</a:t>
                      </a:r>
                      <a:endParaRPr lang="en-US" sz="1400" b="1" i="0" u="none" dirty="0">
                        <a:ln>
                          <a:solidFill>
                            <a:schemeClr val="accent1"/>
                          </a:solid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8890" marR="0" algn="ctr">
                        <a:lnSpc>
                          <a:spcPct val="107000"/>
                        </a:lnSpc>
                        <a:spcBef>
                          <a:spcPts val="0"/>
                        </a:spcBef>
                        <a:spcAft>
                          <a:spcPts val="0"/>
                        </a:spcAft>
                      </a:pPr>
                      <a:r>
                        <a:rPr lang="en-US" sz="1600" kern="1200">
                          <a:ln w="9525" cap="flat" cmpd="sng" algn="ctr">
                            <a:solidFill>
                              <a:schemeClr val="tx1"/>
                            </a:solidFill>
                            <a:prstDash val="solid"/>
                            <a:round/>
                          </a:ln>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sz="160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en-US" sz="1600" dirty="0">
                        <a:ln>
                          <a:solidFill>
                            <a:schemeClr val="tx1"/>
                          </a:solidFill>
                        </a:ln>
                        <a:effectLst/>
                        <a:latin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97515501"/>
                  </a:ext>
                </a:extLst>
              </a:tr>
              <a:tr h="318947">
                <a:tc>
                  <a:txBody>
                    <a:bodyPr/>
                    <a:lstStyle/>
                    <a:p>
                      <a:pPr marL="27305" marR="0">
                        <a:lnSpc>
                          <a:spcPct val="107000"/>
                        </a:lnSpc>
                        <a:spcBef>
                          <a:spcPts val="0"/>
                        </a:spcBef>
                        <a:spcAft>
                          <a:spcPts val="0"/>
                        </a:spcAft>
                      </a:pPr>
                      <a:r>
                        <a:rPr lang="en-US" sz="1400" b="1" i="0" u="none" kern="1200" spc="25"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2</a:t>
                      </a:r>
                      <a:r>
                        <a:rPr lang="en-US" sz="1400" b="1" i="0" u="none" kern="120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b="1" i="0" u="none" kern="1200" spc="-3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0" u="none" kern="1200" spc="-25"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i="0" u="none" kern="1200" spc="-4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m</a:t>
                      </a:r>
                      <a:r>
                        <a:rPr lang="en-US" sz="1400" b="1" i="0" u="none" kern="1200" spc="3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i="0" u="none" kern="1200" spc="15"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r</a:t>
                      </a:r>
                      <a:r>
                        <a:rPr lang="en-US" sz="1400" b="1" i="0" u="none" kern="1200" spc="-5"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g</a:t>
                      </a:r>
                      <a:r>
                        <a:rPr lang="en-US" sz="1400" b="1" i="0" u="none" kern="1200" spc="25"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i="0" u="none" kern="1200" spc="-2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n</a:t>
                      </a:r>
                      <a:r>
                        <a:rPr lang="en-US" sz="1400" b="1" i="0" u="none" kern="1200" spc="-5"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c</a:t>
                      </a:r>
                      <a:r>
                        <a:rPr lang="en-US" sz="1400" b="1" i="0" u="none" kern="120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y</a:t>
                      </a:r>
                      <a:r>
                        <a:rPr lang="en-US" sz="1400" b="1" i="0" u="none" kern="1200" spc="-25"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0" u="none" kern="120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S</a:t>
                      </a:r>
                      <a:r>
                        <a:rPr lang="en-US" sz="1400" b="1" i="0" u="none" kern="1200" spc="-2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h</a:t>
                      </a:r>
                      <a:r>
                        <a:rPr lang="en-US" sz="1400" b="1" i="0" u="none" kern="1200" spc="3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i="0" u="none" kern="1200" spc="2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l</a:t>
                      </a:r>
                      <a:r>
                        <a:rPr lang="en-US" sz="1400" b="1" i="0" u="none" kern="1200" spc="3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te</a:t>
                      </a:r>
                      <a:r>
                        <a:rPr lang="en-US" sz="1400" b="1" i="0" u="none" kern="120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r</a:t>
                      </a:r>
                      <a:endParaRPr lang="en-US" sz="1400" b="1" i="0" u="none" dirty="0">
                        <a:ln>
                          <a:solidFill>
                            <a:schemeClr val="accent1"/>
                          </a:solid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8890" marR="0" algn="ctr">
                        <a:lnSpc>
                          <a:spcPct val="107000"/>
                        </a:lnSpc>
                        <a:spcBef>
                          <a:spcPts val="0"/>
                        </a:spcBef>
                        <a:spcAft>
                          <a:spcPts val="0"/>
                        </a:spcAft>
                      </a:pPr>
                      <a:r>
                        <a:rPr lang="en-US" sz="1600" kern="1200">
                          <a:ln w="9525" cap="flat" cmpd="sng" algn="ctr">
                            <a:solidFill>
                              <a:schemeClr val="tx1"/>
                            </a:solidFill>
                            <a:prstDash val="solid"/>
                            <a:round/>
                          </a:ln>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sz="160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en-US" sz="1600">
                        <a:ln>
                          <a:solidFill>
                            <a:schemeClr val="tx1"/>
                          </a:solidFill>
                        </a:ln>
                        <a:effectLst/>
                        <a:latin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6681609"/>
                  </a:ext>
                </a:extLst>
              </a:tr>
              <a:tr h="322781">
                <a:tc>
                  <a:txBody>
                    <a:bodyPr/>
                    <a:lstStyle/>
                    <a:p>
                      <a:pPr marL="27305" marR="0">
                        <a:lnSpc>
                          <a:spcPct val="107000"/>
                        </a:lnSpc>
                        <a:spcBef>
                          <a:spcPts val="0"/>
                        </a:spcBef>
                        <a:spcAft>
                          <a:spcPts val="0"/>
                        </a:spcAft>
                      </a:pP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
                      </a:r>
                      <a:r>
                        <a:rPr lang="en-US" sz="1400" b="1" kern="1200" spc="-2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400" b="1" kern="1200" spc="-4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kern="1200" spc="2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ess</a:t>
                      </a:r>
                      <a:r>
                        <a:rPr lang="en-US" sz="1400" b="1" kern="1200" spc="-2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n-US" sz="1400" b="1" kern="1200" spc="1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kern="1200" spc="-1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r>
                        <a:rPr lang="en-US" sz="1400" b="1" kern="1200" spc="1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kern="1200" spc="-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kern="1200" spc="-2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1400" b="1" kern="1200" spc="2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4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en-US" sz="1600" dirty="0">
                        <a:ln>
                          <a:solidFill>
                            <a:schemeClr val="tx1"/>
                          </a:solidFill>
                        </a:ln>
                        <a:effectLst/>
                        <a:latin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8415" marR="0" algn="ctr">
                        <a:lnSpc>
                          <a:spcPct val="107000"/>
                        </a:lnSpc>
                        <a:spcBef>
                          <a:spcPts val="0"/>
                        </a:spcBef>
                        <a:spcAft>
                          <a:spcPts val="0"/>
                        </a:spcAft>
                      </a:pPr>
                      <a:r>
                        <a:rPr lang="en-US" sz="1600" kern="1200">
                          <a:ln w="9525" cap="flat" cmpd="sng" algn="ctr">
                            <a:solidFill>
                              <a:schemeClr val="tx1"/>
                            </a:solidFill>
                            <a:prstDash val="solid"/>
                            <a:round/>
                          </a:ln>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sz="160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48009627"/>
                  </a:ext>
                </a:extLst>
              </a:tr>
              <a:tr h="318947">
                <a:tc>
                  <a:txBody>
                    <a:bodyPr/>
                    <a:lstStyle/>
                    <a:p>
                      <a:pPr marL="27305" marR="0">
                        <a:lnSpc>
                          <a:spcPct val="107000"/>
                        </a:lnSpc>
                        <a:spcBef>
                          <a:spcPts val="0"/>
                        </a:spcBef>
                        <a:spcAft>
                          <a:spcPts val="0"/>
                        </a:spcAft>
                      </a:pPr>
                      <a:r>
                        <a:rPr lang="en-US" sz="1400" b="1" kern="1200" spc="25"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4</a:t>
                      </a:r>
                      <a:r>
                        <a:rPr lang="en-US" sz="1400" b="1" kern="120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b="1" kern="1200" spc="-3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kern="1200" spc="2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R</a:t>
                      </a:r>
                      <a:r>
                        <a:rPr lang="en-US" sz="1400" b="1" kern="1200" spc="-35"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a</a:t>
                      </a:r>
                      <a:r>
                        <a:rPr lang="en-US" sz="1400" b="1" kern="1200" spc="-2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p</a:t>
                      </a:r>
                      <a:r>
                        <a:rPr lang="en-US" sz="1400" b="1" kern="1200" spc="2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i</a:t>
                      </a:r>
                      <a:r>
                        <a:rPr lang="en-US" sz="1400" b="1" kern="120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d</a:t>
                      </a:r>
                      <a:r>
                        <a:rPr lang="en-US" sz="1400" b="1" kern="1200" spc="-45"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Re-</a:t>
                      </a:r>
                      <a:r>
                        <a:rPr lang="en-US" sz="1400" b="1" kern="120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H</a:t>
                      </a:r>
                      <a:r>
                        <a:rPr lang="en-US" sz="1400" b="1" kern="1200" spc="-2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ou</a:t>
                      </a:r>
                      <a:r>
                        <a:rPr lang="en-US" sz="1400" b="1" kern="1200" spc="3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s</a:t>
                      </a:r>
                      <a:r>
                        <a:rPr lang="en-US" sz="1400" b="1" kern="1200" spc="2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i</a:t>
                      </a:r>
                      <a:r>
                        <a:rPr lang="en-US" sz="1400" b="1" kern="1200" spc="-2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n</a:t>
                      </a:r>
                      <a:r>
                        <a:rPr lang="en-US" sz="1400" b="1" kern="1200" dirty="0">
                          <a:ln w="9525" cap="flat" cmpd="sng" algn="ctr">
                            <a:solidFill>
                              <a:schemeClr val="accent1"/>
                            </a:solidFill>
                            <a:prstDash val="solid"/>
                            <a:round/>
                          </a:ln>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g</a:t>
                      </a:r>
                      <a:endParaRPr lang="en-US" sz="1400" dirty="0">
                        <a:ln>
                          <a:solidFill>
                            <a:schemeClr val="accent1"/>
                          </a:solid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8890" marR="0" algn="ctr">
                        <a:lnSpc>
                          <a:spcPct val="107000"/>
                        </a:lnSpc>
                        <a:spcBef>
                          <a:spcPts val="0"/>
                        </a:spcBef>
                        <a:spcAft>
                          <a:spcPts val="0"/>
                        </a:spcAft>
                      </a:pPr>
                      <a:r>
                        <a:rPr lang="en-US" sz="1600" kern="1200" dirty="0">
                          <a:ln w="9525" cap="flat" cmpd="sng" algn="ctr">
                            <a:solidFill>
                              <a:schemeClr val="tx1"/>
                            </a:solidFill>
                            <a:prstDash val="solid"/>
                            <a:round/>
                          </a:ln>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sz="16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en-US" sz="1600">
                        <a:ln>
                          <a:solidFill>
                            <a:schemeClr val="tx1"/>
                          </a:solidFill>
                        </a:ln>
                        <a:effectLst/>
                        <a:latin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19454270"/>
                  </a:ext>
                </a:extLst>
              </a:tr>
              <a:tr h="318947">
                <a:tc>
                  <a:txBody>
                    <a:bodyPr/>
                    <a:lstStyle/>
                    <a:p>
                      <a:pPr marL="27305" marR="237490">
                        <a:lnSpc>
                          <a:spcPct val="110000"/>
                        </a:lnSpc>
                        <a:spcBef>
                          <a:spcPts val="0"/>
                        </a:spcBef>
                        <a:spcAft>
                          <a:spcPts val="0"/>
                        </a:spcAft>
                      </a:pP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Administration</a:t>
                      </a:r>
                      <a:endParaRPr lang="en-US" sz="14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8890" marR="0" algn="ctr">
                        <a:lnSpc>
                          <a:spcPct val="107000"/>
                        </a:lnSpc>
                        <a:spcBef>
                          <a:spcPts val="0"/>
                        </a:spcBef>
                        <a:spcAft>
                          <a:spcPts val="0"/>
                        </a:spcAft>
                      </a:pPr>
                      <a:r>
                        <a:rPr lang="en-US" sz="1600" kern="1200" dirty="0">
                          <a:ln w="9525" cap="flat" cmpd="sng" algn="ctr">
                            <a:solidFill>
                              <a:schemeClr val="tx1"/>
                            </a:solidFill>
                            <a:prstDash val="solid"/>
                            <a:round/>
                          </a:ln>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sz="16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8415" marR="0" algn="ctr">
                        <a:lnSpc>
                          <a:spcPct val="107000"/>
                        </a:lnSpc>
                        <a:spcBef>
                          <a:spcPts val="0"/>
                        </a:spcBef>
                        <a:spcAft>
                          <a:spcPts val="0"/>
                        </a:spcAft>
                      </a:pPr>
                      <a:r>
                        <a:rPr lang="en-US" sz="1600" kern="1200">
                          <a:ln w="9525" cap="flat" cmpd="sng" algn="ctr">
                            <a:solidFill>
                              <a:schemeClr val="tx1"/>
                            </a:solidFill>
                            <a:prstDash val="solid"/>
                            <a:round/>
                          </a:ln>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sz="160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5235562"/>
                  </a:ext>
                </a:extLst>
              </a:tr>
              <a:tr h="283768">
                <a:tc>
                  <a:txBody>
                    <a:bodyPr/>
                    <a:lstStyle/>
                    <a:p>
                      <a:pPr marL="0" marR="0">
                        <a:lnSpc>
                          <a:spcPct val="107000"/>
                        </a:lnSpc>
                        <a:spcBef>
                          <a:spcPts val="0"/>
                        </a:spcBef>
                        <a:spcAft>
                          <a:spcPts val="0"/>
                        </a:spcAft>
                      </a:pPr>
                      <a:r>
                        <a:rPr lang="en-US" sz="1400" b="1" kern="1200" spc="-2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
                      </a:r>
                      <a:r>
                        <a:rPr lang="en-US" sz="1400" b="1" kern="1200" spc="-35">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400" b="1" kern="1200" spc="-3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1400" b="1" kern="120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400" b="1" kern="1200" spc="-1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a:t>
                      </a:r>
                      <a:r>
                        <a:rPr lang="en-US" sz="1400" b="1" kern="1200" spc="-25">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400" b="1" kern="1200" spc="-15">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ll</a:t>
                      </a:r>
                      <a:r>
                        <a:rPr lang="en-US" sz="1400" b="1" kern="1200" spc="3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kern="1200" spc="1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r>
                        <a:rPr lang="en-US" sz="1400" b="1" kern="1200" spc="-3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1400" b="1" kern="1200" spc="-15">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1400" b="1" kern="1200" spc="-25">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a:t>
                      </a:r>
                      <a:r>
                        <a:rPr lang="en-US" sz="1400" b="1" kern="120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40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nSpc>
                          <a:spcPct val="107000"/>
                        </a:lnSpc>
                      </a:pPr>
                      <a:endParaRPr lang="en-US" sz="1600">
                        <a:ln>
                          <a:solidFill>
                            <a:schemeClr val="tx1"/>
                          </a:solidFill>
                        </a:ln>
                        <a:effectLst/>
                        <a:latin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4056690660"/>
                  </a:ext>
                </a:extLst>
              </a:tr>
              <a:tr h="1342204">
                <a:tc>
                  <a:txBody>
                    <a:bodyPr/>
                    <a:lstStyle/>
                    <a:p>
                      <a:pPr marL="27305" marR="237490">
                        <a:lnSpc>
                          <a:spcPct val="110000"/>
                        </a:lnSpc>
                        <a:spcBef>
                          <a:spcPts val="0"/>
                        </a:spcBef>
                        <a:spcAft>
                          <a:spcPts val="0"/>
                        </a:spcAft>
                      </a:pP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
                      </a:r>
                      <a:r>
                        <a:rPr lang="en-US" sz="1400" b="1" kern="1200" spc="-2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400" b="1" kern="1200" spc="-4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kern="1200" spc="2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n-US" sz="1400" b="1" kern="1200" spc="1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US" sz="1400" b="1" kern="1200" spc="-3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400" b="1" kern="1200" spc="-2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400" b="1" kern="1200" spc="-3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400" b="1" kern="1200" spc="-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t>
                      </a: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kern="1200" spc="-4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400" b="1" kern="1200" spc="-2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 </a:t>
                      </a:r>
                      <a:r>
                        <a:rPr lang="en-US" sz="1400" b="1" kern="1200" spc="-1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1400" b="1" kern="1200" spc="-2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400" b="1" kern="1200" spc="-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400" b="1" kern="1200" spc="1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r>
                        <a:rPr lang="en-US" sz="1400" b="1" kern="1200" spc="-4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US" sz="1400" b="1" kern="1200" spc="-3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1400" b="1" kern="1200" spc="2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400" b="1" kern="1200" spc="-4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Sy</a:t>
                      </a:r>
                      <a:r>
                        <a:rPr lang="en-US" sz="1400" b="1" kern="1200" spc="2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US" sz="1400" b="1" kern="1200" spc="-65"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
                      </a:r>
                      <a:r>
                        <a:rPr lang="en-US" sz="1400" b="1" kern="1200" spc="3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US" sz="1400" b="1" kern="1200" spc="-1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4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endParaRPr>
                    </a:p>
                    <a:p>
                      <a:pPr marL="27305" marR="237490">
                        <a:lnSpc>
                          <a:spcPct val="110000"/>
                        </a:lnSpc>
                        <a:spcBef>
                          <a:spcPts val="0"/>
                        </a:spcBef>
                        <a:spcAft>
                          <a:spcPts val="0"/>
                        </a:spcAft>
                      </a:pPr>
                      <a:r>
                        <a:rPr lang="en-US" sz="1400" b="1" kern="1200" dirty="0">
                          <a:ln w="9525" cap="flat" cmpd="sng" algn="ctr">
                            <a:solidFill>
                              <a:schemeClr val="tx1"/>
                            </a:solidFill>
                            <a:prstDash val="solid"/>
                            <a:round/>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(provided by IHCDA)</a:t>
                      </a:r>
                      <a:endParaRPr lang="en-US" sz="14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8890" marR="0" algn="ctr">
                        <a:lnSpc>
                          <a:spcPct val="107000"/>
                        </a:lnSpc>
                        <a:spcBef>
                          <a:spcPts val="0"/>
                        </a:spcBef>
                        <a:spcAft>
                          <a:spcPts val="0"/>
                        </a:spcAft>
                      </a:pPr>
                      <a:r>
                        <a:rPr lang="en-US" sz="1600" kern="1200" dirty="0">
                          <a:ln w="9525" cap="flat" cmpd="sng" algn="ctr">
                            <a:solidFill>
                              <a:schemeClr val="tx1"/>
                            </a:solidFill>
                            <a:prstDash val="solid"/>
                            <a:round/>
                          </a:ln>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sz="16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8415" marR="0" algn="ctr">
                        <a:lnSpc>
                          <a:spcPct val="107000"/>
                        </a:lnSpc>
                        <a:spcBef>
                          <a:spcPts val="0"/>
                        </a:spcBef>
                        <a:spcAft>
                          <a:spcPts val="0"/>
                        </a:spcAft>
                      </a:pPr>
                      <a:r>
                        <a:rPr lang="en-US" sz="1600" kern="1200" dirty="0">
                          <a:ln w="9525" cap="flat" cmpd="sng" algn="ctr">
                            <a:solidFill>
                              <a:schemeClr val="tx1"/>
                            </a:solidFill>
                            <a:prstDash val="solid"/>
                            <a:round/>
                          </a:ln>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sz="1600" dirty="0">
                        <a:ln>
                          <a:solidFill>
                            <a:schemeClr val="tx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482" marR="6482" marT="648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04816365"/>
                  </a:ext>
                </a:extLst>
              </a:tr>
            </a:tbl>
          </a:graphicData>
        </a:graphic>
      </p:graphicFrame>
    </p:spTree>
    <p:extLst>
      <p:ext uri="{BB962C8B-B14F-4D97-AF65-F5344CB8AC3E}">
        <p14:creationId xmlns:p14="http://schemas.microsoft.com/office/powerpoint/2010/main" val="1528898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36E35B-129D-4545-B6E5-9C7B494336C2}"/>
              </a:ext>
            </a:extLst>
          </p:cNvPr>
          <p:cNvSpPr/>
          <p:nvPr/>
        </p:nvSpPr>
        <p:spPr>
          <a:xfrm>
            <a:off x="552450" y="1966943"/>
            <a:ext cx="10543738" cy="4524315"/>
          </a:xfrm>
          <a:prstGeom prst="rect">
            <a:avLst/>
          </a:prstGeom>
        </p:spPr>
        <p:txBody>
          <a:bodyPr wrap="square">
            <a:spAutoFit/>
          </a:bodyPr>
          <a:lstStyle/>
          <a:p>
            <a:r>
              <a:rPr lang="en-US" sz="2400" b="1" dirty="0">
                <a:solidFill>
                  <a:schemeClr val="accent1"/>
                </a:solidFill>
              </a:rPr>
              <a:t>1. Street Outreach </a:t>
            </a:r>
            <a:endParaRPr lang="en-US" dirty="0">
              <a:solidFill>
                <a:schemeClr val="accent1"/>
              </a:solidFill>
            </a:endParaRPr>
          </a:p>
          <a:p>
            <a:endParaRPr lang="en-US" dirty="0"/>
          </a:p>
          <a:p>
            <a:r>
              <a:rPr lang="en-US" sz="2400" b="1" dirty="0">
                <a:ln>
                  <a:solidFill>
                    <a:schemeClr val="tx1"/>
                  </a:solidFill>
                </a:ln>
                <a:solidFill>
                  <a:schemeClr val="bg1"/>
                </a:solidFill>
              </a:rPr>
              <a:t>Eligible Program Participants:</a:t>
            </a:r>
            <a:r>
              <a:rPr lang="en-US" sz="2400" b="1" dirty="0">
                <a:ln>
                  <a:solidFill>
                    <a:schemeClr val="tx1"/>
                  </a:solidFill>
                </a:ln>
              </a:rPr>
              <a:t> </a:t>
            </a:r>
          </a:p>
          <a:p>
            <a:r>
              <a:rPr lang="en-US" sz="2000" dirty="0"/>
              <a:t>Unsheltered homeless people who are unwilling or unable to access emergency shelter, housing, or an appropriate health facility, meaning those who qualify under paragraph (1)(</a:t>
            </a:r>
            <a:r>
              <a:rPr lang="en-US" sz="2000" dirty="0" err="1"/>
              <a:t>i</a:t>
            </a:r>
            <a:r>
              <a:rPr lang="en-US" sz="2000" dirty="0"/>
              <a:t>) of the definition of “homeless”, which includes individuals and families with a primary nighttime residence that is a public or private place not designed for or ordinarily used as a regular sleeping accommodation for human beings, including a car, park, abandoned building, bus or train station, airport or campground. </a:t>
            </a:r>
          </a:p>
          <a:p>
            <a:endParaRPr lang="en-US" sz="2000" dirty="0"/>
          </a:p>
          <a:p>
            <a:r>
              <a:rPr lang="en-US" sz="2400" b="1" dirty="0">
                <a:ln>
                  <a:solidFill>
                    <a:schemeClr val="tx1"/>
                  </a:solidFill>
                </a:ln>
                <a:solidFill>
                  <a:schemeClr val="bg1"/>
                </a:solidFill>
              </a:rPr>
              <a:t>Overview of Eligible Activities: </a:t>
            </a:r>
          </a:p>
          <a:p>
            <a:r>
              <a:rPr lang="en-US" sz="2000" dirty="0"/>
              <a:t>Essential services* to eligible participants provided on the street or in parks, abandoned buildings, bus stations, campgrounds, and in other such settings where unsheltered persons are staying. Staff salaries related to carrying out street outreach activities are also eligible. </a:t>
            </a:r>
          </a:p>
          <a:p>
            <a:endParaRPr lang="en-US" dirty="0"/>
          </a:p>
        </p:txBody>
      </p:sp>
      <p:sp>
        <p:nvSpPr>
          <p:cNvPr id="7" name="Title 1">
            <a:extLst>
              <a:ext uri="{FF2B5EF4-FFF2-40B4-BE49-F238E27FC236}">
                <a16:creationId xmlns:a16="http://schemas.microsoft.com/office/drawing/2014/main" id="{8FC0F551-7A8D-4805-BC35-D33FC4C57A53}"/>
              </a:ext>
            </a:extLst>
          </p:cNvPr>
          <p:cNvSpPr txBox="1">
            <a:spLocks/>
          </p:cNvSpPr>
          <p:nvPr/>
        </p:nvSpPr>
        <p:spPr>
          <a:xfrm>
            <a:off x="552450" y="511726"/>
            <a:ext cx="554355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cap="none" dirty="0">
                <a:ln>
                  <a:noFill/>
                </a:ln>
                <a:solidFill>
                  <a:schemeClr val="accent1"/>
                </a:solidFill>
                <a:ea typeface="+mn-ea"/>
                <a:cs typeface="+mn-cs"/>
              </a:rPr>
              <a:t>ESG - ELIGIBLE ACTIVITIES</a:t>
            </a:r>
            <a:endParaRPr lang="en-US" sz="3200" cap="none" dirty="0">
              <a:solidFill>
                <a:schemeClr val="accent1"/>
              </a:solidFill>
            </a:endParaRPr>
          </a:p>
        </p:txBody>
      </p:sp>
      <p:sp>
        <p:nvSpPr>
          <p:cNvPr id="3" name="TextBox 2">
            <a:extLst>
              <a:ext uri="{FF2B5EF4-FFF2-40B4-BE49-F238E27FC236}">
                <a16:creationId xmlns:a16="http://schemas.microsoft.com/office/drawing/2014/main" id="{8E74CC87-44B7-5854-C3E3-086F64E78ACB}"/>
              </a:ext>
            </a:extLst>
          </p:cNvPr>
          <p:cNvSpPr txBox="1"/>
          <p:nvPr/>
        </p:nvSpPr>
        <p:spPr>
          <a:xfrm>
            <a:off x="7169384" y="1095463"/>
            <a:ext cx="4154782" cy="923330"/>
          </a:xfrm>
          <a:prstGeom prst="rect">
            <a:avLst/>
          </a:prstGeom>
          <a:noFill/>
        </p:spPr>
        <p:txBody>
          <a:bodyPr wrap="square">
            <a:spAutoFit/>
          </a:bodyPr>
          <a:lstStyle/>
          <a:p>
            <a:r>
              <a:rPr lang="en-US" dirty="0"/>
              <a:t>*Essential services must be included under the street outreach component in the interim rule to be eligible with ESG funds.</a:t>
            </a:r>
          </a:p>
        </p:txBody>
      </p:sp>
      <p:sp>
        <p:nvSpPr>
          <p:cNvPr id="5" name="Slide Number Placeholder 4">
            <a:extLst>
              <a:ext uri="{FF2B5EF4-FFF2-40B4-BE49-F238E27FC236}">
                <a16:creationId xmlns:a16="http://schemas.microsoft.com/office/drawing/2014/main" id="{ED9A827E-6682-2E54-899F-59C0190BB6B8}"/>
              </a:ext>
            </a:extLst>
          </p:cNvPr>
          <p:cNvSpPr>
            <a:spLocks noGrp="1"/>
          </p:cNvSpPr>
          <p:nvPr>
            <p:ph type="sldNum" sz="quarter" idx="12"/>
          </p:nvPr>
        </p:nvSpPr>
        <p:spPr/>
        <p:txBody>
          <a:bodyPr/>
          <a:lstStyle/>
          <a:p>
            <a:fld id="{500A7A85-B75E-4D15-8271-3E80641739A6}" type="slidenum">
              <a:rPr lang="en-US" smtClean="0"/>
              <a:t>26</a:t>
            </a:fld>
            <a:endParaRPr lang="en-US"/>
          </a:p>
        </p:txBody>
      </p:sp>
    </p:spTree>
    <p:extLst>
      <p:ext uri="{BB962C8B-B14F-4D97-AF65-F5344CB8AC3E}">
        <p14:creationId xmlns:p14="http://schemas.microsoft.com/office/powerpoint/2010/main" val="2757315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4067734-3375-4152-28C7-83611042329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74A4E34-2C37-DC1A-74DF-59129EF34710}"/>
              </a:ext>
            </a:extLst>
          </p:cNvPr>
          <p:cNvSpPr/>
          <p:nvPr/>
        </p:nvSpPr>
        <p:spPr>
          <a:xfrm>
            <a:off x="618005" y="2018793"/>
            <a:ext cx="10000376" cy="4216539"/>
          </a:xfrm>
          <a:prstGeom prst="rect">
            <a:avLst/>
          </a:prstGeom>
        </p:spPr>
        <p:txBody>
          <a:bodyPr wrap="square">
            <a:spAutoFit/>
          </a:bodyPr>
          <a:lstStyle/>
          <a:p>
            <a:pPr marL="0" indent="0">
              <a:buNone/>
            </a:pPr>
            <a:r>
              <a:rPr lang="en-US" sz="2400" b="1" dirty="0">
                <a:solidFill>
                  <a:schemeClr val="accent1"/>
                </a:solidFill>
              </a:rPr>
              <a:t>2. Emergency Shelter </a:t>
            </a:r>
          </a:p>
          <a:p>
            <a:pPr marL="0" indent="0">
              <a:buNone/>
            </a:pPr>
            <a:endParaRPr lang="en-US" dirty="0">
              <a:solidFill>
                <a:schemeClr val="accent1"/>
              </a:solidFill>
            </a:endParaRPr>
          </a:p>
          <a:p>
            <a:pPr marL="0" indent="0">
              <a:buNone/>
            </a:pPr>
            <a:r>
              <a:rPr lang="en-US" sz="2400" b="1" dirty="0">
                <a:ln>
                  <a:solidFill>
                    <a:schemeClr val="tx1"/>
                  </a:solidFill>
                </a:ln>
                <a:solidFill>
                  <a:schemeClr val="bg1"/>
                </a:solidFill>
              </a:rPr>
              <a:t>Eligible Program Participants: </a:t>
            </a:r>
          </a:p>
          <a:p>
            <a:pPr marL="0" indent="0">
              <a:buNone/>
            </a:pPr>
            <a:r>
              <a:rPr lang="en-US" sz="2000" dirty="0">
                <a:solidFill>
                  <a:schemeClr val="tx1"/>
                </a:solidFill>
              </a:rPr>
              <a:t>Categories 1-4 of the Homeless definition. </a:t>
            </a:r>
          </a:p>
          <a:p>
            <a:pPr marL="0" indent="0">
              <a:buNone/>
            </a:pPr>
            <a:endParaRPr lang="en-US" sz="2000" dirty="0">
              <a:solidFill>
                <a:schemeClr val="tx1"/>
              </a:solidFill>
            </a:endParaRPr>
          </a:p>
          <a:p>
            <a:pPr marL="0" indent="0">
              <a:buNone/>
            </a:pPr>
            <a:r>
              <a:rPr lang="en-US" sz="2400" b="1" dirty="0">
                <a:ln>
                  <a:solidFill>
                    <a:schemeClr val="tx1"/>
                  </a:solidFill>
                </a:ln>
                <a:solidFill>
                  <a:schemeClr val="bg1"/>
                </a:solidFill>
              </a:rPr>
              <a:t>Eligible Activities: </a:t>
            </a:r>
          </a:p>
          <a:p>
            <a:r>
              <a:rPr lang="en-US" sz="2000" dirty="0">
                <a:solidFill>
                  <a:schemeClr val="tx1"/>
                </a:solidFill>
              </a:rPr>
              <a:t>Essential services to persons in emergency shelters, renovating buildings to be used as emergency shelters, and operating emergency shelters.</a:t>
            </a:r>
          </a:p>
          <a:p>
            <a:endParaRPr lang="en-US" sz="2000" dirty="0">
              <a:solidFill>
                <a:schemeClr val="tx1"/>
              </a:solidFill>
            </a:endParaRPr>
          </a:p>
          <a:p>
            <a:r>
              <a:rPr lang="en-US" sz="2000" dirty="0">
                <a:solidFill>
                  <a:schemeClr val="tx1"/>
                </a:solidFill>
              </a:rPr>
              <a:t>Staff costs related to carrying out emergency shelter activities</a:t>
            </a:r>
          </a:p>
          <a:p>
            <a:r>
              <a:rPr lang="en-US" sz="2000" dirty="0">
                <a:solidFill>
                  <a:schemeClr val="tx1"/>
                </a:solidFill>
              </a:rPr>
              <a:t>Costs to operate and maintain emergency shelters and provide other emergency lodging when appropriate.</a:t>
            </a:r>
          </a:p>
          <a:p>
            <a:endParaRPr lang="en-US" dirty="0"/>
          </a:p>
        </p:txBody>
      </p:sp>
      <p:sp>
        <p:nvSpPr>
          <p:cNvPr id="7" name="Title 1">
            <a:extLst>
              <a:ext uri="{FF2B5EF4-FFF2-40B4-BE49-F238E27FC236}">
                <a16:creationId xmlns:a16="http://schemas.microsoft.com/office/drawing/2014/main" id="{034FABBA-B31B-9C86-C366-D370E26AD5A0}"/>
              </a:ext>
            </a:extLst>
          </p:cNvPr>
          <p:cNvSpPr txBox="1">
            <a:spLocks/>
          </p:cNvSpPr>
          <p:nvPr/>
        </p:nvSpPr>
        <p:spPr>
          <a:xfrm>
            <a:off x="618004" y="511726"/>
            <a:ext cx="5782795"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cap="none" dirty="0">
                <a:ln>
                  <a:noFill/>
                </a:ln>
                <a:solidFill>
                  <a:schemeClr val="accent1"/>
                </a:solidFill>
                <a:ea typeface="+mn-ea"/>
                <a:cs typeface="+mn-cs"/>
              </a:rPr>
              <a:t>ESG - ELIGIBLE ACTIVITIES</a:t>
            </a:r>
            <a:endParaRPr lang="en-US" sz="3200" cap="none" dirty="0">
              <a:solidFill>
                <a:schemeClr val="accent1"/>
              </a:solidFill>
            </a:endParaRPr>
          </a:p>
        </p:txBody>
      </p:sp>
      <p:sp>
        <p:nvSpPr>
          <p:cNvPr id="3" name="TextBox 2">
            <a:extLst>
              <a:ext uri="{FF2B5EF4-FFF2-40B4-BE49-F238E27FC236}">
                <a16:creationId xmlns:a16="http://schemas.microsoft.com/office/drawing/2014/main" id="{1384BDCA-4631-BBED-128A-57748FAB9597}"/>
              </a:ext>
            </a:extLst>
          </p:cNvPr>
          <p:cNvSpPr txBox="1"/>
          <p:nvPr/>
        </p:nvSpPr>
        <p:spPr>
          <a:xfrm>
            <a:off x="7104888" y="2018793"/>
            <a:ext cx="3465576" cy="923330"/>
          </a:xfrm>
          <a:prstGeom prst="rect">
            <a:avLst/>
          </a:prstGeom>
          <a:noFill/>
        </p:spPr>
        <p:txBody>
          <a:bodyPr wrap="square">
            <a:spAutoFit/>
          </a:bodyPr>
          <a:lstStyle/>
          <a:p>
            <a:r>
              <a:rPr lang="en-US" dirty="0">
                <a:solidFill>
                  <a:schemeClr val="tx1"/>
                </a:solidFill>
              </a:rPr>
              <a:t>ESG funds may be used for day shelter if</a:t>
            </a:r>
            <a:r>
              <a:rPr lang="en-US" dirty="0"/>
              <a:t> it m</a:t>
            </a:r>
            <a:r>
              <a:rPr lang="en-US" dirty="0">
                <a:solidFill>
                  <a:schemeClr val="tx1"/>
                </a:solidFill>
              </a:rPr>
              <a:t>eets the </a:t>
            </a:r>
            <a:r>
              <a:rPr lang="en-US" b="1" dirty="0">
                <a:solidFill>
                  <a:schemeClr val="accent1"/>
                </a:solidFill>
              </a:rPr>
              <a:t>definition of a shelter §576.2</a:t>
            </a:r>
            <a:r>
              <a:rPr lang="en-US" dirty="0"/>
              <a:t>.</a:t>
            </a:r>
            <a:r>
              <a:rPr lang="en-US" dirty="0">
                <a:solidFill>
                  <a:schemeClr val="accent1"/>
                </a:solidFill>
              </a:rPr>
              <a:t> </a:t>
            </a:r>
          </a:p>
        </p:txBody>
      </p:sp>
      <p:sp>
        <p:nvSpPr>
          <p:cNvPr id="5" name="Slide Number Placeholder 4">
            <a:extLst>
              <a:ext uri="{FF2B5EF4-FFF2-40B4-BE49-F238E27FC236}">
                <a16:creationId xmlns:a16="http://schemas.microsoft.com/office/drawing/2014/main" id="{7C32B414-9CE2-87FE-A455-A0ADF8439747}"/>
              </a:ext>
            </a:extLst>
          </p:cNvPr>
          <p:cNvSpPr>
            <a:spLocks noGrp="1"/>
          </p:cNvSpPr>
          <p:nvPr>
            <p:ph type="sldNum" sz="quarter" idx="12"/>
          </p:nvPr>
        </p:nvSpPr>
        <p:spPr/>
        <p:txBody>
          <a:bodyPr/>
          <a:lstStyle/>
          <a:p>
            <a:fld id="{500A7A85-B75E-4D15-8271-3E80641739A6}" type="slidenum">
              <a:rPr lang="en-US" smtClean="0"/>
              <a:t>27</a:t>
            </a:fld>
            <a:endParaRPr lang="en-US"/>
          </a:p>
        </p:txBody>
      </p:sp>
    </p:spTree>
    <p:extLst>
      <p:ext uri="{BB962C8B-B14F-4D97-AF65-F5344CB8AC3E}">
        <p14:creationId xmlns:p14="http://schemas.microsoft.com/office/powerpoint/2010/main" val="2806762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70266F0-8F7A-8477-458E-95A78403A91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BAD7ACA-C203-D35C-DE79-D7534AA8EE7D}"/>
              </a:ext>
            </a:extLst>
          </p:cNvPr>
          <p:cNvSpPr/>
          <p:nvPr/>
        </p:nvSpPr>
        <p:spPr>
          <a:xfrm>
            <a:off x="608861" y="1977070"/>
            <a:ext cx="10000376" cy="3801041"/>
          </a:xfrm>
          <a:prstGeom prst="rect">
            <a:avLst/>
          </a:prstGeom>
        </p:spPr>
        <p:txBody>
          <a:bodyPr wrap="square">
            <a:spAutoFit/>
          </a:bodyPr>
          <a:lstStyle/>
          <a:p>
            <a:pPr marL="0" marR="0" lvl="0" indent="0" algn="l" defTabSz="914400" rtl="0" eaLnBrk="1" fontAlgn="auto" latinLnBrk="0" hangingPunct="1">
              <a:lnSpc>
                <a:spcPct val="90000"/>
              </a:lnSpc>
              <a:buClr>
                <a:srgbClr val="0066FF"/>
              </a:buClr>
              <a:buSzPct val="100000"/>
              <a:buFont typeface="Tw Cen MT" panose="020B0602020104020603" pitchFamily="34" charset="0"/>
              <a:buNone/>
              <a:tabLst/>
              <a:defRPr/>
            </a:pPr>
            <a:r>
              <a:rPr kumimoji="0" lang="en-US" sz="2400" b="0" i="0" u="none" strike="noStrike" kern="1200" cap="none" spc="0" normalizeH="0" baseline="0" noProof="0" dirty="0">
                <a:ln>
                  <a:noFill/>
                </a:ln>
                <a:solidFill>
                  <a:prstClr val="black">
                    <a:lumMod val="95000"/>
                  </a:prstClr>
                </a:solidFill>
                <a:effectLst/>
                <a:uLnTx/>
                <a:uFillTx/>
                <a:latin typeface="Tw Cen MT" panose="020B0602020104020603"/>
                <a:ea typeface="+mn-ea"/>
                <a:cs typeface="+mn-cs"/>
              </a:rPr>
              <a:t>3. Homeless Prevention (no longer applicable)</a:t>
            </a:r>
          </a:p>
          <a:p>
            <a:pPr marL="0" marR="0" lvl="0" indent="0" algn="l" defTabSz="914400" rtl="0" eaLnBrk="1" fontAlgn="auto" latinLnBrk="0" hangingPunct="1">
              <a:lnSpc>
                <a:spcPct val="90000"/>
              </a:lnSpc>
              <a:buClr>
                <a:srgbClr val="0066FF"/>
              </a:buClr>
              <a:buSzPct val="100000"/>
              <a:buFont typeface="Tw Cen MT" panose="020B0602020104020603" pitchFamily="34" charset="0"/>
              <a:buNone/>
              <a:tabLst/>
              <a:defRPr/>
            </a:pPr>
            <a:endParaRPr kumimoji="0" lang="en-US" b="0" i="0" u="none" strike="noStrike" kern="1200" cap="none" spc="0" normalizeH="0" baseline="0" noProof="0" dirty="0">
              <a:ln>
                <a:noFill/>
              </a:ln>
              <a:solidFill>
                <a:prstClr val="black">
                  <a:lumMod val="95000"/>
                </a:prstClr>
              </a:solidFill>
              <a:effectLst/>
              <a:uLnTx/>
              <a:uFillTx/>
              <a:latin typeface="Tw Cen MT" panose="020B0602020104020603"/>
              <a:ea typeface="+mn-ea"/>
              <a:cs typeface="+mn-cs"/>
            </a:endParaRPr>
          </a:p>
          <a:p>
            <a:pPr marL="0" marR="0" lvl="0" indent="0" algn="l" defTabSz="914400" rtl="0" eaLnBrk="1" fontAlgn="auto" latinLnBrk="0" hangingPunct="1">
              <a:lnSpc>
                <a:spcPct val="90000"/>
              </a:lnSpc>
              <a:buClr>
                <a:srgbClr val="0066FF"/>
              </a:buClr>
              <a:buSzPct val="100000"/>
              <a:buFont typeface="Tw Cen MT" panose="020B0602020104020603" pitchFamily="34" charset="0"/>
              <a:buNone/>
              <a:tabLst/>
              <a:defRPr/>
            </a:pPr>
            <a:r>
              <a:rPr kumimoji="0" lang="en-US" sz="2400" b="1" i="0" u="none" strike="noStrike" kern="1200" cap="none" spc="0" normalizeH="0" baseline="0" noProof="0" dirty="0">
                <a:ln>
                  <a:noFill/>
                </a:ln>
                <a:solidFill>
                  <a:schemeClr val="accent1"/>
                </a:solidFill>
                <a:effectLst/>
                <a:uLnTx/>
                <a:uFillTx/>
                <a:latin typeface="Tw Cen MT" panose="020B0602020104020603"/>
                <a:ea typeface="+mn-ea"/>
                <a:cs typeface="+mn-cs"/>
              </a:rPr>
              <a:t>4. Rapid Re-housing</a:t>
            </a:r>
          </a:p>
          <a:p>
            <a:pPr marL="0" marR="0" lvl="0" indent="0" algn="l" defTabSz="914400" rtl="0" eaLnBrk="1" fontAlgn="auto" latinLnBrk="0" hangingPunct="1">
              <a:lnSpc>
                <a:spcPct val="90000"/>
              </a:lnSpc>
              <a:buClr>
                <a:srgbClr val="0066FF"/>
              </a:buClr>
              <a:buSzPct val="100000"/>
              <a:buFont typeface="Tw Cen MT" panose="020B0602020104020603" pitchFamily="34" charset="0"/>
              <a:buNone/>
              <a:tabLst/>
              <a:defRPr/>
            </a:pPr>
            <a:endParaRPr kumimoji="0" lang="en-US" sz="2000" b="1" i="0" u="none" strike="noStrike" kern="1200" cap="none" spc="0" normalizeH="0" baseline="0" noProof="0" dirty="0">
              <a:ln>
                <a:noFill/>
              </a:ln>
              <a:solidFill>
                <a:schemeClr val="accent1"/>
              </a:solidFill>
              <a:effectLst/>
              <a:uLnTx/>
              <a:uFillTx/>
              <a:latin typeface="Tw Cen MT" panose="020B0602020104020603"/>
              <a:ea typeface="+mn-ea"/>
              <a:cs typeface="+mn-cs"/>
            </a:endParaRPr>
          </a:p>
          <a:p>
            <a:pPr marL="0" marR="0" lvl="0" indent="0" algn="l" defTabSz="914400" rtl="0" eaLnBrk="1" fontAlgn="auto" latinLnBrk="0" hangingPunct="1">
              <a:lnSpc>
                <a:spcPct val="90000"/>
              </a:lnSpc>
              <a:buClr>
                <a:srgbClr val="0066FF"/>
              </a:buClr>
              <a:buSzPct val="100000"/>
              <a:buFont typeface="Tw Cen MT" panose="020B0602020104020603" pitchFamily="34" charset="0"/>
              <a:buNone/>
              <a:tabLst/>
              <a:defRPr/>
            </a:pPr>
            <a:r>
              <a:rPr kumimoji="0" lang="en-US" sz="2400" b="1" i="0" strike="noStrike" kern="1200" cap="none" spc="0" normalizeH="0" baseline="0" noProof="0" dirty="0">
                <a:ln>
                  <a:solidFill>
                    <a:schemeClr val="tx1"/>
                  </a:solidFill>
                </a:ln>
                <a:solidFill>
                  <a:prstClr val="white"/>
                </a:solidFill>
                <a:effectLst/>
                <a:uLnTx/>
                <a:uFillTx/>
                <a:latin typeface="Tw Cen MT" panose="020B0602020104020603"/>
                <a:ea typeface="+mn-ea"/>
                <a:cs typeface="+mn-cs"/>
              </a:rPr>
              <a:t>Homeless Definition: </a:t>
            </a:r>
          </a:p>
          <a:p>
            <a:pPr marL="0" marR="0" lvl="0" indent="0" algn="l" defTabSz="914400" rtl="0" eaLnBrk="1" fontAlgn="auto" latinLnBrk="0" hangingPunct="1">
              <a:buClr>
                <a:srgbClr val="0066FF"/>
              </a:buClr>
              <a:buSzPct val="100000"/>
              <a:buFont typeface="Tw Cen MT" panose="020B0602020104020603" pitchFamily="34" charset="0"/>
              <a:buNone/>
              <a:tabLst/>
              <a:defRPr/>
            </a:pP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Categories 1-4 of the Homeless definition. Individuals and families must have an income at or below 30% AMI at annual re-evaluation. </a:t>
            </a:r>
          </a:p>
          <a:p>
            <a:pPr marL="0" marR="0" lvl="0" indent="0" algn="l" defTabSz="914400" rtl="0" eaLnBrk="1" fontAlgn="auto" latinLnBrk="0" hangingPunct="1">
              <a:buClr>
                <a:srgbClr val="0066FF"/>
              </a:buClr>
              <a:buSzPct val="100000"/>
              <a:buFont typeface="Tw Cen MT" panose="020B0602020104020603" pitchFamily="34" charset="0"/>
              <a:buNone/>
              <a:tabLst/>
              <a:defRPr/>
            </a:pPr>
            <a:endPar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buClr>
                <a:srgbClr val="0066FF"/>
              </a:buClr>
              <a:buSzPct val="100000"/>
              <a:buFont typeface="Tw Cen MT" panose="020B0602020104020603" pitchFamily="34" charset="0"/>
              <a:buNone/>
              <a:tabLst/>
              <a:defRPr/>
            </a:pPr>
            <a:r>
              <a:rPr kumimoji="0" lang="en-US" sz="2400" b="1" i="0" strike="noStrike" kern="1200" cap="none" spc="0" normalizeH="0" baseline="0" noProof="0" dirty="0">
                <a:ln>
                  <a:solidFill>
                    <a:schemeClr val="tx1"/>
                  </a:solidFill>
                </a:ln>
                <a:solidFill>
                  <a:prstClr val="white"/>
                </a:solidFill>
                <a:effectLst/>
                <a:uLnTx/>
                <a:uFillTx/>
                <a:latin typeface="Tw Cen MT" panose="020B0602020104020603"/>
                <a:ea typeface="+mn-ea"/>
                <a:cs typeface="+mn-cs"/>
              </a:rPr>
              <a:t>Overview of Eligible Activities:</a:t>
            </a:r>
            <a:r>
              <a:rPr kumimoji="0" lang="en-US" sz="2400" b="1" i="0" strike="noStrike" kern="1200" cap="none" spc="0" normalizeH="0" baseline="0" noProof="0" dirty="0">
                <a:ln>
                  <a:solidFill>
                    <a:schemeClr val="tx1"/>
                  </a:solidFill>
                </a:ln>
                <a:solidFill>
                  <a:prstClr val="black"/>
                </a:solidFill>
                <a:effectLst/>
                <a:uLnTx/>
                <a:uFillTx/>
                <a:latin typeface="Tw Cen MT" panose="020B0602020104020603"/>
                <a:ea typeface="+mn-ea"/>
                <a:cs typeface="+mn-cs"/>
              </a:rPr>
              <a:t> </a:t>
            </a:r>
          </a:p>
          <a:p>
            <a:pPr marL="0" marR="0" lvl="0" indent="0" algn="l" defTabSz="914400" rtl="0" eaLnBrk="1" fontAlgn="auto" latinLnBrk="0" hangingPunct="1">
              <a:buClr>
                <a:srgbClr val="0066FF"/>
              </a:buClr>
              <a:buSzPct val="100000"/>
              <a:buFont typeface="Tw Cen MT" panose="020B0602020104020603" pitchFamily="34" charset="0"/>
              <a:buNone/>
              <a:tabLst/>
              <a:defRPr/>
            </a:pP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Short- and medium-term rental assistance and housing relocation and stabilization services. Eligible expenses may also include staff salaries related to carrying out rapid re-housing.</a:t>
            </a:r>
          </a:p>
          <a:p>
            <a:endParaRPr lang="en-US" dirty="0"/>
          </a:p>
        </p:txBody>
      </p:sp>
      <p:sp>
        <p:nvSpPr>
          <p:cNvPr id="7" name="Title 1">
            <a:extLst>
              <a:ext uri="{FF2B5EF4-FFF2-40B4-BE49-F238E27FC236}">
                <a16:creationId xmlns:a16="http://schemas.microsoft.com/office/drawing/2014/main" id="{5465D607-6D06-91B9-24B9-30AE7F71A042}"/>
              </a:ext>
            </a:extLst>
          </p:cNvPr>
          <p:cNvSpPr txBox="1">
            <a:spLocks/>
          </p:cNvSpPr>
          <p:nvPr/>
        </p:nvSpPr>
        <p:spPr>
          <a:xfrm>
            <a:off x="608860" y="459876"/>
            <a:ext cx="5938243"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cap="none" dirty="0">
                <a:ln>
                  <a:noFill/>
                </a:ln>
                <a:solidFill>
                  <a:schemeClr val="accent1"/>
                </a:solidFill>
                <a:ea typeface="+mn-ea"/>
                <a:cs typeface="+mn-cs"/>
              </a:rPr>
              <a:t>ESG - ELIGIBLE ACTIVITIES</a:t>
            </a:r>
            <a:endParaRPr lang="en-US" sz="3200" cap="none" dirty="0">
              <a:solidFill>
                <a:schemeClr val="accent1"/>
              </a:solidFill>
            </a:endParaRPr>
          </a:p>
        </p:txBody>
      </p:sp>
      <p:sp>
        <p:nvSpPr>
          <p:cNvPr id="5" name="Slide Number Placeholder 4">
            <a:extLst>
              <a:ext uri="{FF2B5EF4-FFF2-40B4-BE49-F238E27FC236}">
                <a16:creationId xmlns:a16="http://schemas.microsoft.com/office/drawing/2014/main" id="{2967CC2E-D72C-7AE0-AA08-C73BF533F56D}"/>
              </a:ext>
            </a:extLst>
          </p:cNvPr>
          <p:cNvSpPr>
            <a:spLocks noGrp="1"/>
          </p:cNvSpPr>
          <p:nvPr>
            <p:ph type="sldNum" sz="quarter" idx="12"/>
          </p:nvPr>
        </p:nvSpPr>
        <p:spPr/>
        <p:txBody>
          <a:bodyPr/>
          <a:lstStyle/>
          <a:p>
            <a:fld id="{500A7A85-B75E-4D15-8271-3E80641739A6}" type="slidenum">
              <a:rPr lang="en-US" smtClean="0"/>
              <a:t>28</a:t>
            </a:fld>
            <a:endParaRPr lang="en-US"/>
          </a:p>
        </p:txBody>
      </p:sp>
    </p:spTree>
    <p:extLst>
      <p:ext uri="{BB962C8B-B14F-4D97-AF65-F5344CB8AC3E}">
        <p14:creationId xmlns:p14="http://schemas.microsoft.com/office/powerpoint/2010/main" val="3178796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D6283FC-83E2-3592-681C-1B6F3F195CA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B3F858-A319-873A-7791-BDA347FBFB7E}"/>
              </a:ext>
            </a:extLst>
          </p:cNvPr>
          <p:cNvSpPr>
            <a:spLocks noGrp="1"/>
          </p:cNvSpPr>
          <p:nvPr>
            <p:ph type="sldNum" sz="quarter" idx="12"/>
          </p:nvPr>
        </p:nvSpPr>
        <p:spPr/>
        <p:txBody>
          <a:bodyPr/>
          <a:lstStyle/>
          <a:p>
            <a:fld id="{500A7A85-B75E-4D15-8271-3E80641739A6}" type="slidenum">
              <a:rPr lang="en-US" smtClean="0"/>
              <a:t>29</a:t>
            </a:fld>
            <a:endParaRPr lang="en-US"/>
          </a:p>
        </p:txBody>
      </p:sp>
      <p:sp>
        <p:nvSpPr>
          <p:cNvPr id="10" name="TextBox 9">
            <a:extLst>
              <a:ext uri="{FF2B5EF4-FFF2-40B4-BE49-F238E27FC236}">
                <a16:creationId xmlns:a16="http://schemas.microsoft.com/office/drawing/2014/main" id="{99824CC9-508A-83D1-8430-7753A765D615}"/>
              </a:ext>
            </a:extLst>
          </p:cNvPr>
          <p:cNvSpPr txBox="1"/>
          <p:nvPr/>
        </p:nvSpPr>
        <p:spPr>
          <a:xfrm>
            <a:off x="904113" y="565577"/>
            <a:ext cx="6094476" cy="830997"/>
          </a:xfrm>
          <a:prstGeom prst="rect">
            <a:avLst/>
          </a:prstGeom>
          <a:noFill/>
        </p:spPr>
        <p:txBody>
          <a:bodyPr wrap="square">
            <a:spAutoFit/>
          </a:bodyPr>
          <a:lstStyle/>
          <a:p>
            <a:r>
              <a:rPr kumimoji="0" lang="en-US" sz="4800" b="1" i="0" u="none" strike="noStrike" kern="1200" cap="all" spc="100" normalizeH="0" baseline="0" noProof="0" dirty="0">
                <a:ln>
                  <a:noFill/>
                </a:ln>
                <a:solidFill>
                  <a:schemeClr val="accent2"/>
                </a:solidFill>
                <a:uLnTx/>
                <a:uFillTx/>
                <a:latin typeface="Tw Cen MT Condensed" panose="020B0606020104020203"/>
                <a:ea typeface="+mj-ea"/>
                <a:cs typeface="+mj-cs"/>
              </a:rPr>
              <a:t>ESG Match</a:t>
            </a:r>
            <a:endParaRPr lang="en-US" dirty="0">
              <a:solidFill>
                <a:schemeClr val="accent2"/>
              </a:solidFill>
            </a:endParaRPr>
          </a:p>
        </p:txBody>
      </p:sp>
      <p:sp>
        <p:nvSpPr>
          <p:cNvPr id="12" name="TextBox 11">
            <a:extLst>
              <a:ext uri="{FF2B5EF4-FFF2-40B4-BE49-F238E27FC236}">
                <a16:creationId xmlns:a16="http://schemas.microsoft.com/office/drawing/2014/main" id="{2F3FC77F-4892-678C-E6E5-D553BA29B911}"/>
              </a:ext>
            </a:extLst>
          </p:cNvPr>
          <p:cNvSpPr txBox="1"/>
          <p:nvPr/>
        </p:nvSpPr>
        <p:spPr>
          <a:xfrm>
            <a:off x="904112" y="1861566"/>
            <a:ext cx="10105263" cy="4062651"/>
          </a:xfrm>
          <a:prstGeom prst="rect">
            <a:avLst/>
          </a:prstGeom>
          <a:noFill/>
        </p:spPr>
        <p:txBody>
          <a:bodyPr wrap="square">
            <a:spAutoFit/>
          </a:bodyPr>
          <a:lstStyle/>
          <a:p>
            <a:pPr marL="12700" marR="216535">
              <a:tabLst>
                <a:tab pos="409575" algn="l"/>
              </a:tabLst>
            </a:pPr>
            <a:r>
              <a:rPr lang="en-US" sz="2000" spc="-35" dirty="0">
                <a:effectLst/>
                <a:cs typeface="Calibri"/>
              </a:rPr>
              <a:t>E</a:t>
            </a:r>
            <a:r>
              <a:rPr lang="en-US" sz="2000" dirty="0">
                <a:effectLst/>
                <a:cs typeface="Calibri"/>
              </a:rPr>
              <a:t>ach</a:t>
            </a:r>
            <a:r>
              <a:rPr lang="en-US" sz="2000" spc="-10" dirty="0">
                <a:effectLst/>
                <a:cs typeface="Calibri"/>
              </a:rPr>
              <a:t> </a:t>
            </a:r>
            <a:r>
              <a:rPr lang="en-US" sz="2000" spc="-20" dirty="0">
                <a:effectLst/>
                <a:cs typeface="Calibri"/>
              </a:rPr>
              <a:t>E</a:t>
            </a:r>
            <a:r>
              <a:rPr lang="en-US" sz="2000" spc="-5" dirty="0">
                <a:effectLst/>
                <a:cs typeface="Calibri"/>
              </a:rPr>
              <a:t>S</a:t>
            </a:r>
            <a:r>
              <a:rPr lang="en-US" sz="2000" dirty="0">
                <a:effectLst/>
                <a:cs typeface="Calibri"/>
              </a:rPr>
              <a:t>G</a:t>
            </a:r>
            <a:r>
              <a:rPr lang="en-US" sz="2000" spc="-15" dirty="0">
                <a:effectLst/>
                <a:cs typeface="Calibri"/>
              </a:rPr>
              <a:t> </a:t>
            </a:r>
            <a:r>
              <a:rPr lang="en-US" sz="2000" spc="-5" dirty="0">
                <a:effectLst/>
                <a:cs typeface="Calibri"/>
              </a:rPr>
              <a:t>sub</a:t>
            </a:r>
            <a:r>
              <a:rPr lang="en-US" sz="2000" spc="-45" dirty="0">
                <a:effectLst/>
                <a:cs typeface="Calibri"/>
              </a:rPr>
              <a:t>r</a:t>
            </a:r>
            <a:r>
              <a:rPr lang="en-US" sz="2000" spc="-15" dirty="0">
                <a:effectLst/>
                <a:cs typeface="Calibri"/>
              </a:rPr>
              <a:t>e</a:t>
            </a:r>
            <a:r>
              <a:rPr lang="en-US" sz="2000" spc="-5" dirty="0">
                <a:effectLst/>
                <a:cs typeface="Calibri"/>
              </a:rPr>
              <a:t>c</a:t>
            </a:r>
            <a:r>
              <a:rPr lang="en-US" sz="2000" dirty="0">
                <a:effectLst/>
                <a:cs typeface="Calibri"/>
              </a:rPr>
              <a:t>ipi</a:t>
            </a:r>
            <a:r>
              <a:rPr lang="en-US" sz="2000" spc="5" dirty="0">
                <a:effectLst/>
                <a:cs typeface="Calibri"/>
              </a:rPr>
              <a:t>e</a:t>
            </a:r>
            <a:r>
              <a:rPr lang="en-US" sz="2000" spc="-25" dirty="0">
                <a:effectLst/>
                <a:cs typeface="Calibri"/>
              </a:rPr>
              <a:t>n</a:t>
            </a:r>
            <a:r>
              <a:rPr lang="en-US" sz="2000" spc="-10" dirty="0">
                <a:effectLst/>
                <a:cs typeface="Calibri"/>
              </a:rPr>
              <a:t>t,</a:t>
            </a:r>
            <a:r>
              <a:rPr lang="en-US" sz="2000" dirty="0">
                <a:effectLst/>
                <a:cs typeface="Calibri"/>
              </a:rPr>
              <a:t> mu</a:t>
            </a:r>
            <a:r>
              <a:rPr lang="en-US" sz="2000" spc="-25" dirty="0">
                <a:effectLst/>
                <a:cs typeface="Calibri"/>
              </a:rPr>
              <a:t>s</a:t>
            </a:r>
            <a:r>
              <a:rPr lang="en-US" sz="2000" spc="-10" dirty="0">
                <a:effectLst/>
                <a:cs typeface="Calibri"/>
              </a:rPr>
              <a:t>t</a:t>
            </a:r>
            <a:r>
              <a:rPr lang="en-US" sz="2000" spc="-15" dirty="0">
                <a:effectLst/>
                <a:cs typeface="Calibri"/>
              </a:rPr>
              <a:t> </a:t>
            </a:r>
            <a:r>
              <a:rPr lang="en-US" sz="2000" spc="-20" dirty="0">
                <a:effectLst/>
                <a:cs typeface="Calibri"/>
              </a:rPr>
              <a:t>m</a:t>
            </a:r>
            <a:r>
              <a:rPr lang="en-US" sz="2000" spc="-30" dirty="0">
                <a:effectLst/>
                <a:cs typeface="Calibri"/>
              </a:rPr>
              <a:t>a</a:t>
            </a:r>
            <a:r>
              <a:rPr lang="en-US" sz="2000" spc="-35" dirty="0">
                <a:effectLst/>
                <a:cs typeface="Calibri"/>
              </a:rPr>
              <a:t>t</a:t>
            </a:r>
            <a:r>
              <a:rPr lang="en-US" sz="2000" dirty="0">
                <a:effectLst/>
                <a:cs typeface="Calibri"/>
              </a:rPr>
              <a:t>ch </a:t>
            </a:r>
            <a:r>
              <a:rPr lang="en-US" sz="2000" spc="-5" dirty="0">
                <a:effectLst/>
                <a:cs typeface="Calibri"/>
              </a:rPr>
              <a:t>fundi</a:t>
            </a:r>
            <a:r>
              <a:rPr lang="en-US" sz="2000" spc="-10" dirty="0">
                <a:effectLst/>
                <a:cs typeface="Calibri"/>
              </a:rPr>
              <a:t>n</a:t>
            </a:r>
            <a:r>
              <a:rPr lang="en-US" sz="2000" dirty="0">
                <a:effectLst/>
                <a:cs typeface="Calibri"/>
              </a:rPr>
              <a:t>g </a:t>
            </a:r>
            <a:r>
              <a:rPr lang="en-US" sz="2000" spc="-10" dirty="0">
                <a:effectLst/>
                <a:cs typeface="Calibri"/>
              </a:rPr>
              <a:t>p</a:t>
            </a:r>
            <a:r>
              <a:rPr lang="en-US" sz="2000" spc="-45" dirty="0">
                <a:effectLst/>
                <a:cs typeface="Calibri"/>
              </a:rPr>
              <a:t>r</a:t>
            </a:r>
            <a:r>
              <a:rPr lang="en-US" sz="2000" spc="-20" dirty="0">
                <a:effectLst/>
                <a:cs typeface="Calibri"/>
              </a:rPr>
              <a:t>o</a:t>
            </a:r>
            <a:r>
              <a:rPr lang="en-US" sz="2000" dirty="0">
                <a:effectLst/>
                <a:cs typeface="Calibri"/>
              </a:rPr>
              <a:t>vi</a:t>
            </a:r>
            <a:r>
              <a:rPr lang="en-US" sz="2000" spc="-10" dirty="0">
                <a:effectLst/>
                <a:cs typeface="Calibri"/>
              </a:rPr>
              <a:t>d</a:t>
            </a:r>
            <a:r>
              <a:rPr lang="en-US" sz="2000" dirty="0">
                <a:effectLst/>
                <a:cs typeface="Calibri"/>
              </a:rPr>
              <a:t>ed</a:t>
            </a:r>
            <a:r>
              <a:rPr lang="en-US" sz="2000" spc="5" dirty="0">
                <a:effectLst/>
                <a:cs typeface="Calibri"/>
              </a:rPr>
              <a:t> </a:t>
            </a:r>
            <a:r>
              <a:rPr lang="en-US" sz="2000" dirty="0">
                <a:effectLst/>
                <a:cs typeface="Calibri"/>
              </a:rPr>
              <a:t>with</a:t>
            </a:r>
            <a:r>
              <a:rPr lang="en-US" sz="2000" spc="-10" dirty="0">
                <a:effectLst/>
                <a:cs typeface="Calibri"/>
              </a:rPr>
              <a:t> </a:t>
            </a:r>
            <a:r>
              <a:rPr lang="en-US" sz="2000" dirty="0">
                <a:effectLst/>
                <a:cs typeface="Calibri"/>
              </a:rPr>
              <a:t>an</a:t>
            </a:r>
            <a:r>
              <a:rPr lang="en-US" sz="2000" spc="-15" dirty="0">
                <a:effectLst/>
                <a:cs typeface="Calibri"/>
              </a:rPr>
              <a:t> </a:t>
            </a:r>
            <a:r>
              <a:rPr lang="en-US" sz="2000" b="1" dirty="0">
                <a:solidFill>
                  <a:schemeClr val="accent1"/>
                </a:solidFill>
                <a:effectLst/>
                <a:cs typeface="Calibri"/>
              </a:rPr>
              <a:t>equal</a:t>
            </a:r>
            <a:r>
              <a:rPr lang="en-US" sz="2000" spc="-10" dirty="0">
                <a:effectLst/>
                <a:cs typeface="Calibri"/>
              </a:rPr>
              <a:t> </a:t>
            </a:r>
            <a:r>
              <a:rPr lang="en-US" sz="2000" b="1" spc="-10" dirty="0">
                <a:solidFill>
                  <a:schemeClr val="accent1"/>
                </a:solidFill>
                <a:effectLst/>
                <a:cs typeface="Calibri"/>
              </a:rPr>
              <a:t>(1:1) </a:t>
            </a:r>
            <a:r>
              <a:rPr lang="en-US" sz="2000" dirty="0">
                <a:effectLst/>
                <a:cs typeface="Calibri"/>
              </a:rPr>
              <a:t>amou</a:t>
            </a:r>
            <a:r>
              <a:rPr lang="en-US" sz="2000" spc="-35" dirty="0">
                <a:effectLst/>
                <a:cs typeface="Calibri"/>
              </a:rPr>
              <a:t>n</a:t>
            </a:r>
            <a:r>
              <a:rPr lang="en-US" sz="2000" dirty="0">
                <a:effectLst/>
                <a:cs typeface="Calibri"/>
              </a:rPr>
              <a:t>t </a:t>
            </a:r>
            <a:r>
              <a:rPr lang="en-US" sz="2000" spc="-15" dirty="0">
                <a:effectLst/>
                <a:cs typeface="Calibri"/>
              </a:rPr>
              <a:t>o</a:t>
            </a:r>
            <a:r>
              <a:rPr lang="en-US" sz="2000" dirty="0">
                <a:effectLst/>
                <a:cs typeface="Calibri"/>
              </a:rPr>
              <a:t>f </a:t>
            </a:r>
            <a:r>
              <a:rPr lang="en-US" sz="2000" spc="-5" dirty="0">
                <a:effectLst/>
                <a:cs typeface="Calibri"/>
              </a:rPr>
              <a:t>fun</a:t>
            </a:r>
            <a:r>
              <a:rPr lang="en-US" sz="2000" spc="-10" dirty="0">
                <a:effectLst/>
                <a:cs typeface="Calibri"/>
              </a:rPr>
              <a:t>d</a:t>
            </a:r>
            <a:r>
              <a:rPr lang="en-US" sz="2000" dirty="0">
                <a:effectLst/>
                <a:cs typeface="Calibri"/>
              </a:rPr>
              <a:t>s </a:t>
            </a:r>
            <a:r>
              <a:rPr lang="en-US" sz="2000" spc="-15" dirty="0">
                <a:effectLst/>
                <a:cs typeface="Calibri"/>
              </a:rPr>
              <a:t>f</a:t>
            </a:r>
            <a:r>
              <a:rPr lang="en-US" sz="2000" spc="-45" dirty="0">
                <a:effectLst/>
                <a:cs typeface="Calibri"/>
              </a:rPr>
              <a:t>r</a:t>
            </a:r>
            <a:r>
              <a:rPr lang="en-US" sz="2000" spc="-5" dirty="0">
                <a:effectLst/>
                <a:cs typeface="Calibri"/>
              </a:rPr>
              <a:t>o</a:t>
            </a:r>
            <a:r>
              <a:rPr lang="en-US" sz="2000" dirty="0">
                <a:effectLst/>
                <a:cs typeface="Calibri"/>
              </a:rPr>
              <a:t>m</a:t>
            </a:r>
            <a:r>
              <a:rPr lang="en-US" sz="2000" spc="-20" dirty="0">
                <a:effectLst/>
                <a:cs typeface="Calibri"/>
              </a:rPr>
              <a:t> othe</a:t>
            </a:r>
            <a:r>
              <a:rPr lang="en-US" sz="2000" spc="-10" dirty="0">
                <a:effectLst/>
                <a:cs typeface="Calibri"/>
              </a:rPr>
              <a:t>r</a:t>
            </a:r>
            <a:r>
              <a:rPr lang="en-US" sz="2000" spc="5" dirty="0">
                <a:effectLst/>
                <a:cs typeface="Calibri"/>
              </a:rPr>
              <a:t> </a:t>
            </a:r>
            <a:r>
              <a:rPr lang="en-US" sz="2000" spc="-5" dirty="0">
                <a:effectLst/>
                <a:cs typeface="Calibri"/>
              </a:rPr>
              <a:t>s</a:t>
            </a:r>
            <a:r>
              <a:rPr lang="en-US" sz="2000" spc="-10" dirty="0">
                <a:effectLst/>
                <a:cs typeface="Calibri"/>
              </a:rPr>
              <a:t>o</a:t>
            </a:r>
            <a:r>
              <a:rPr lang="en-US" sz="2000" spc="-5" dirty="0">
                <a:effectLst/>
                <a:cs typeface="Calibri"/>
              </a:rPr>
              <a:t>u</a:t>
            </a:r>
            <a:r>
              <a:rPr lang="en-US" sz="2000" spc="-35" dirty="0">
                <a:effectLst/>
                <a:cs typeface="Calibri"/>
              </a:rPr>
              <a:t>r</a:t>
            </a:r>
            <a:r>
              <a:rPr lang="en-US" sz="2000" spc="-15" dirty="0">
                <a:effectLst/>
                <a:cs typeface="Calibri"/>
              </a:rPr>
              <a:t>c</a:t>
            </a:r>
            <a:r>
              <a:rPr lang="en-US" sz="2000" spc="-10" dirty="0">
                <a:effectLst/>
                <a:cs typeface="Calibri"/>
              </a:rPr>
              <a:t>e</a:t>
            </a:r>
            <a:r>
              <a:rPr lang="en-US" sz="2000" spc="-5" dirty="0">
                <a:effectLst/>
                <a:cs typeface="Calibri"/>
              </a:rPr>
              <a:t>s.</a:t>
            </a:r>
            <a:r>
              <a:rPr lang="en-US" sz="2000" dirty="0">
                <a:cs typeface="Calibri"/>
              </a:rPr>
              <a:t> </a:t>
            </a:r>
          </a:p>
          <a:p>
            <a:pPr marL="12700" marR="216535">
              <a:tabLst>
                <a:tab pos="409575" algn="l"/>
              </a:tabLst>
            </a:pPr>
            <a:endParaRPr lang="en-US" sz="2000" spc="-25" dirty="0">
              <a:effectLst/>
              <a:cs typeface="Calibri"/>
            </a:endParaRPr>
          </a:p>
          <a:p>
            <a:pPr marL="12700" marR="216535">
              <a:tabLst>
                <a:tab pos="409575" algn="l"/>
              </a:tabLst>
            </a:pPr>
            <a:r>
              <a:rPr lang="en-US" sz="2000" spc="-25" dirty="0">
                <a:effectLst/>
                <a:cs typeface="Calibri"/>
              </a:rPr>
              <a:t>M</a:t>
            </a:r>
            <a:r>
              <a:rPr lang="en-US" sz="2000" spc="-40" dirty="0">
                <a:effectLst/>
                <a:cs typeface="Calibri"/>
              </a:rPr>
              <a:t>a</a:t>
            </a:r>
            <a:r>
              <a:rPr lang="en-US" sz="2000" spc="-35" dirty="0">
                <a:effectLst/>
                <a:cs typeface="Calibri"/>
              </a:rPr>
              <a:t>t</a:t>
            </a:r>
            <a:r>
              <a:rPr lang="en-US" sz="2000" dirty="0">
                <a:effectLst/>
                <a:cs typeface="Calibri"/>
              </a:rPr>
              <a:t>ching</a:t>
            </a:r>
            <a:r>
              <a:rPr lang="en-US" sz="2000" spc="-30" dirty="0">
                <a:effectLst/>
                <a:cs typeface="Calibri"/>
              </a:rPr>
              <a:t> </a:t>
            </a:r>
            <a:r>
              <a:rPr lang="en-US" sz="2000" spc="-5" dirty="0">
                <a:effectLst/>
                <a:cs typeface="Calibri"/>
              </a:rPr>
              <a:t>fund</a:t>
            </a:r>
            <a:r>
              <a:rPr lang="en-US" sz="2000" dirty="0">
                <a:effectLst/>
                <a:cs typeface="Calibri"/>
              </a:rPr>
              <a:t>s mu</a:t>
            </a:r>
            <a:r>
              <a:rPr lang="en-US" sz="2000" spc="-30" dirty="0">
                <a:effectLst/>
                <a:cs typeface="Calibri"/>
              </a:rPr>
              <a:t>s</a:t>
            </a:r>
            <a:r>
              <a:rPr lang="en-US" sz="2000" spc="-10" dirty="0">
                <a:effectLst/>
                <a:cs typeface="Calibri"/>
              </a:rPr>
              <a:t>t</a:t>
            </a:r>
            <a:r>
              <a:rPr lang="en-US" sz="2000" spc="-15" dirty="0">
                <a:effectLst/>
                <a:cs typeface="Calibri"/>
              </a:rPr>
              <a:t> </a:t>
            </a:r>
            <a:r>
              <a:rPr lang="en-US" sz="2000" spc="-20" dirty="0">
                <a:effectLst/>
                <a:cs typeface="Calibri"/>
              </a:rPr>
              <a:t>b</a:t>
            </a:r>
            <a:r>
              <a:rPr lang="en-US" sz="2000" spc="-15" dirty="0">
                <a:effectLst/>
                <a:cs typeface="Calibri"/>
              </a:rPr>
              <a:t>e</a:t>
            </a:r>
            <a:r>
              <a:rPr lang="en-US" sz="2000" dirty="0">
                <a:effectLst/>
                <a:cs typeface="Calibri"/>
              </a:rPr>
              <a:t> </a:t>
            </a:r>
            <a:r>
              <a:rPr lang="en-US" sz="2000" spc="-45" dirty="0">
                <a:effectLst/>
                <a:cs typeface="Calibri"/>
              </a:rPr>
              <a:t>r</a:t>
            </a:r>
            <a:r>
              <a:rPr lang="en-US" sz="2000" dirty="0">
                <a:effectLst/>
                <a:cs typeface="Calibri"/>
              </a:rPr>
              <a:t>el</a:t>
            </a:r>
            <a:r>
              <a:rPr lang="en-US" sz="2000" spc="-20" dirty="0">
                <a:effectLst/>
                <a:cs typeface="Calibri"/>
              </a:rPr>
              <a:t>a</a:t>
            </a:r>
            <a:r>
              <a:rPr lang="en-US" sz="2000" spc="-35" dirty="0">
                <a:effectLst/>
                <a:cs typeface="Calibri"/>
              </a:rPr>
              <a:t>t</a:t>
            </a:r>
            <a:r>
              <a:rPr lang="en-US" sz="2000" spc="-15" dirty="0">
                <a:effectLst/>
                <a:cs typeface="Calibri"/>
              </a:rPr>
              <a:t>ed</a:t>
            </a:r>
            <a:r>
              <a:rPr lang="en-US" sz="2000" spc="-5" dirty="0">
                <a:effectLst/>
                <a:cs typeface="Calibri"/>
              </a:rPr>
              <a:t> </a:t>
            </a:r>
            <a:r>
              <a:rPr lang="en-US" sz="2000" spc="-35" dirty="0">
                <a:effectLst/>
                <a:cs typeface="Calibri"/>
              </a:rPr>
              <a:t>t</a:t>
            </a:r>
            <a:r>
              <a:rPr lang="en-US" sz="2000" dirty="0">
                <a:effectLst/>
                <a:cs typeface="Calibri"/>
              </a:rPr>
              <a:t>o</a:t>
            </a:r>
            <a:r>
              <a:rPr lang="en-US" sz="2000" spc="-20" dirty="0">
                <a:effectLst/>
                <a:cs typeface="Calibri"/>
              </a:rPr>
              <a:t> </a:t>
            </a:r>
            <a:r>
              <a:rPr lang="en-US" sz="2000" spc="-50" dirty="0">
                <a:effectLst/>
                <a:cs typeface="Calibri"/>
              </a:rPr>
              <a:t>e</a:t>
            </a:r>
            <a:r>
              <a:rPr lang="en-US" sz="2000" spc="-5" dirty="0">
                <a:effectLst/>
                <a:cs typeface="Calibri"/>
              </a:rPr>
              <a:t>xp</a:t>
            </a:r>
            <a:r>
              <a:rPr lang="en-US" sz="2000" spc="5" dirty="0">
                <a:effectLst/>
                <a:cs typeface="Calibri"/>
              </a:rPr>
              <a:t>e</a:t>
            </a:r>
            <a:r>
              <a:rPr lang="en-US" sz="2000" spc="-5" dirty="0">
                <a:effectLst/>
                <a:cs typeface="Calibri"/>
              </a:rPr>
              <a:t>nditu</a:t>
            </a:r>
            <a:r>
              <a:rPr lang="en-US" sz="2000" spc="-30" dirty="0">
                <a:effectLst/>
                <a:cs typeface="Calibri"/>
              </a:rPr>
              <a:t>r</a:t>
            </a:r>
            <a:r>
              <a:rPr lang="en-US" sz="2000" spc="-15" dirty="0">
                <a:effectLst/>
                <a:cs typeface="Calibri"/>
              </a:rPr>
              <a:t>es</a:t>
            </a:r>
            <a:r>
              <a:rPr lang="en-US" sz="2000" spc="-5" dirty="0">
                <a:effectLst/>
                <a:cs typeface="Calibri"/>
              </a:rPr>
              <a:t> </a:t>
            </a:r>
            <a:r>
              <a:rPr lang="en-US" sz="2000" spc="-20" dirty="0">
                <a:effectLst/>
                <a:cs typeface="Calibri"/>
              </a:rPr>
              <a:t>occur</a:t>
            </a:r>
            <a:r>
              <a:rPr lang="en-US" sz="2000" dirty="0">
                <a:effectLst/>
                <a:cs typeface="Calibri"/>
              </a:rPr>
              <a:t>ring </a:t>
            </a:r>
            <a:r>
              <a:rPr lang="en-US" sz="2000" u="heavy" spc="-25" dirty="0">
                <a:effectLst/>
                <a:cs typeface="Calibri"/>
              </a:rPr>
              <a:t>a</a:t>
            </a:r>
            <a:r>
              <a:rPr lang="en-US" sz="2000" u="heavy" spc="-5" dirty="0">
                <a:effectLst/>
                <a:cs typeface="Calibri"/>
              </a:rPr>
              <a:t>f</a:t>
            </a:r>
            <a:r>
              <a:rPr lang="en-US" sz="2000" u="heavy" spc="-35" dirty="0">
                <a:effectLst/>
                <a:cs typeface="Calibri"/>
              </a:rPr>
              <a:t>t</a:t>
            </a:r>
            <a:r>
              <a:rPr lang="en-US" sz="2000" u="heavy" spc="-5" dirty="0">
                <a:effectLst/>
                <a:cs typeface="Calibri"/>
              </a:rPr>
              <a:t>er</a:t>
            </a:r>
            <a:r>
              <a:rPr lang="en-US" sz="2000" u="heavy" dirty="0">
                <a:effectLst/>
                <a:cs typeface="Calibri"/>
              </a:rPr>
              <a:t> </a:t>
            </a:r>
            <a:r>
              <a:rPr lang="en-US" sz="2000" u="heavy" spc="-15" dirty="0">
                <a:effectLst/>
                <a:cs typeface="Calibri"/>
              </a:rPr>
              <a:t>the</a:t>
            </a:r>
            <a:r>
              <a:rPr lang="en-US" sz="2000" u="heavy" dirty="0">
                <a:effectLst/>
                <a:cs typeface="Calibri"/>
              </a:rPr>
              <a:t> </a:t>
            </a:r>
            <a:r>
              <a:rPr lang="en-US" sz="2000" u="heavy" spc="-15" dirty="0">
                <a:effectLst/>
                <a:cs typeface="Calibri"/>
              </a:rPr>
              <a:t>d</a:t>
            </a:r>
            <a:r>
              <a:rPr lang="en-US" sz="2000" u="heavy" spc="-40" dirty="0">
                <a:effectLst/>
                <a:cs typeface="Calibri"/>
              </a:rPr>
              <a:t>at</a:t>
            </a:r>
            <a:r>
              <a:rPr lang="en-US" sz="2000" u="heavy" dirty="0">
                <a:effectLst/>
                <a:cs typeface="Calibri"/>
              </a:rPr>
              <a:t>e</a:t>
            </a:r>
            <a:r>
              <a:rPr lang="en-US" sz="2000" u="heavy" spc="10" dirty="0">
                <a:effectLst/>
                <a:cs typeface="Calibri"/>
              </a:rPr>
              <a:t> </a:t>
            </a:r>
            <a:r>
              <a:rPr lang="en-US" sz="2000" u="heavy" dirty="0">
                <a:effectLst/>
                <a:cs typeface="Calibri"/>
              </a:rPr>
              <a:t>of</a:t>
            </a:r>
            <a:r>
              <a:rPr lang="en-US" sz="2000" u="heavy" spc="-5" dirty="0">
                <a:effectLst/>
                <a:cs typeface="Calibri"/>
              </a:rPr>
              <a:t> the g</a:t>
            </a:r>
            <a:r>
              <a:rPr lang="en-US" sz="2000" u="heavy" spc="-45" dirty="0">
                <a:effectLst/>
                <a:cs typeface="Calibri"/>
              </a:rPr>
              <a:t>r</a:t>
            </a:r>
            <a:r>
              <a:rPr lang="en-US" sz="2000" u="heavy" spc="-15" dirty="0">
                <a:effectLst/>
                <a:cs typeface="Calibri"/>
              </a:rPr>
              <a:t>a</a:t>
            </a:r>
            <a:r>
              <a:rPr lang="en-US" sz="2000" u="heavy" spc="-45" dirty="0">
                <a:effectLst/>
                <a:cs typeface="Calibri"/>
              </a:rPr>
              <a:t>n</a:t>
            </a:r>
            <a:r>
              <a:rPr lang="en-US" sz="2000" u="heavy" spc="-10" dirty="0">
                <a:effectLst/>
                <a:cs typeface="Calibri"/>
              </a:rPr>
              <a:t>t</a:t>
            </a:r>
            <a:r>
              <a:rPr lang="en-US" sz="2000" u="heavy" dirty="0">
                <a:effectLst/>
                <a:cs typeface="Calibri"/>
              </a:rPr>
              <a:t> </a:t>
            </a:r>
            <a:r>
              <a:rPr lang="en-US" sz="2000" u="heavy" spc="-35" dirty="0">
                <a:effectLst/>
                <a:cs typeface="Calibri"/>
              </a:rPr>
              <a:t>a</a:t>
            </a:r>
            <a:r>
              <a:rPr lang="en-US" sz="2000" u="heavy" spc="-25" dirty="0">
                <a:effectLst/>
                <a:cs typeface="Calibri"/>
              </a:rPr>
              <a:t>w</a:t>
            </a:r>
            <a:r>
              <a:rPr lang="en-US" sz="2000" u="heavy" dirty="0">
                <a:effectLst/>
                <a:cs typeface="Calibri"/>
              </a:rPr>
              <a:t>a</a:t>
            </a:r>
            <a:r>
              <a:rPr lang="en-US" sz="2000" u="heavy" spc="-25" dirty="0">
                <a:effectLst/>
                <a:cs typeface="Calibri"/>
              </a:rPr>
              <a:t>r</a:t>
            </a:r>
            <a:r>
              <a:rPr lang="en-US" sz="2000" u="heavy" spc="-10" dirty="0">
                <a:effectLst/>
                <a:cs typeface="Calibri"/>
              </a:rPr>
              <a:t>d</a:t>
            </a:r>
            <a:r>
              <a:rPr lang="en-US" sz="2000" dirty="0">
                <a:effectLst/>
                <a:cs typeface="Calibri"/>
              </a:rPr>
              <a:t>. </a:t>
            </a:r>
            <a:r>
              <a:rPr lang="en-US" sz="2000" spc="-35" dirty="0">
                <a:effectLst/>
                <a:cs typeface="Calibri"/>
              </a:rPr>
              <a:t>F</a:t>
            </a:r>
            <a:r>
              <a:rPr lang="en-US" sz="2000" spc="-5" dirty="0">
                <a:effectLst/>
                <a:cs typeface="Calibri"/>
              </a:rPr>
              <a:t>und</a:t>
            </a:r>
            <a:r>
              <a:rPr lang="en-US" sz="2000" dirty="0">
                <a:effectLst/>
                <a:cs typeface="Calibri"/>
              </a:rPr>
              <a:t>s </a:t>
            </a:r>
            <a:r>
              <a:rPr lang="en-US" sz="2000" spc="-5" dirty="0">
                <a:effectLst/>
                <a:cs typeface="Calibri"/>
              </a:rPr>
              <a:t>us</a:t>
            </a:r>
            <a:r>
              <a:rPr lang="en-US" sz="2000" spc="5" dirty="0">
                <a:effectLst/>
                <a:cs typeface="Calibri"/>
              </a:rPr>
              <a:t>e</a:t>
            </a:r>
            <a:r>
              <a:rPr lang="en-US" sz="2000" dirty="0">
                <a:effectLst/>
                <a:cs typeface="Calibri"/>
              </a:rPr>
              <a:t>d </a:t>
            </a:r>
            <a:r>
              <a:rPr lang="en-US" sz="2000" spc="-30" dirty="0">
                <a:effectLst/>
                <a:cs typeface="Calibri"/>
              </a:rPr>
              <a:t>t</a:t>
            </a:r>
            <a:r>
              <a:rPr lang="en-US" sz="2000" dirty="0">
                <a:effectLst/>
                <a:cs typeface="Calibri"/>
              </a:rPr>
              <a:t>o</a:t>
            </a:r>
            <a:r>
              <a:rPr lang="en-US" sz="2000" spc="-15" dirty="0">
                <a:effectLst/>
                <a:cs typeface="Calibri"/>
              </a:rPr>
              <a:t> </a:t>
            </a:r>
            <a:r>
              <a:rPr lang="en-US" sz="2000" dirty="0">
                <a:effectLst/>
                <a:cs typeface="Calibri"/>
              </a:rPr>
              <a:t>ma</a:t>
            </a:r>
            <a:r>
              <a:rPr lang="en-US" sz="2000" spc="-30" dirty="0">
                <a:effectLst/>
                <a:cs typeface="Calibri"/>
              </a:rPr>
              <a:t>t</a:t>
            </a:r>
            <a:r>
              <a:rPr lang="en-US" sz="2000" dirty="0">
                <a:effectLst/>
                <a:cs typeface="Calibri"/>
              </a:rPr>
              <a:t>ch a</a:t>
            </a:r>
            <a:r>
              <a:rPr lang="en-US" sz="2000" spc="5" dirty="0">
                <a:effectLst/>
                <a:cs typeface="Calibri"/>
              </a:rPr>
              <a:t> </a:t>
            </a:r>
            <a:r>
              <a:rPr lang="en-US" sz="2000" spc="-5" dirty="0">
                <a:effectLst/>
                <a:cs typeface="Calibri"/>
              </a:rPr>
              <a:t>pre</a:t>
            </a:r>
            <a:r>
              <a:rPr lang="en-US" sz="2000" spc="-10" dirty="0">
                <a:effectLst/>
                <a:cs typeface="Calibri"/>
              </a:rPr>
              <a:t>v</a:t>
            </a:r>
            <a:r>
              <a:rPr lang="en-US" sz="2000" dirty="0">
                <a:effectLst/>
                <a:cs typeface="Calibri"/>
              </a:rPr>
              <a:t>ious</a:t>
            </a:r>
            <a:r>
              <a:rPr lang="en-US" sz="2000" spc="-10" dirty="0">
                <a:effectLst/>
                <a:cs typeface="Calibri"/>
              </a:rPr>
              <a:t> </a:t>
            </a:r>
            <a:r>
              <a:rPr lang="en-US" sz="2000" spc="-20" dirty="0">
                <a:effectLst/>
                <a:cs typeface="Calibri"/>
              </a:rPr>
              <a:t>E</a:t>
            </a:r>
            <a:r>
              <a:rPr lang="en-US" sz="2000" spc="-5" dirty="0">
                <a:effectLst/>
                <a:cs typeface="Calibri"/>
              </a:rPr>
              <a:t>S</a:t>
            </a:r>
            <a:r>
              <a:rPr lang="en-US" sz="2000" dirty="0">
                <a:effectLst/>
                <a:cs typeface="Calibri"/>
              </a:rPr>
              <a:t>G</a:t>
            </a:r>
            <a:r>
              <a:rPr lang="en-US" sz="2000" spc="-10" dirty="0">
                <a:effectLst/>
                <a:cs typeface="Calibri"/>
              </a:rPr>
              <a:t> </a:t>
            </a:r>
            <a:r>
              <a:rPr lang="en-US" sz="2000" spc="-5" dirty="0">
                <a:effectLst/>
                <a:cs typeface="Calibri"/>
              </a:rPr>
              <a:t>gra</a:t>
            </a:r>
            <a:r>
              <a:rPr lang="en-US" sz="2000" spc="-20" dirty="0">
                <a:effectLst/>
                <a:cs typeface="Calibri"/>
              </a:rPr>
              <a:t>n</a:t>
            </a:r>
            <a:r>
              <a:rPr lang="en-US" sz="2000" dirty="0">
                <a:effectLst/>
                <a:cs typeface="Calibri"/>
              </a:rPr>
              <a:t>t </a:t>
            </a:r>
            <a:r>
              <a:rPr lang="en-US" sz="2000" spc="-10" dirty="0">
                <a:effectLst/>
                <a:cs typeface="Calibri"/>
              </a:rPr>
              <a:t>m</a:t>
            </a:r>
            <a:r>
              <a:rPr lang="en-US" sz="2000" spc="-5" dirty="0">
                <a:effectLst/>
                <a:cs typeface="Calibri"/>
              </a:rPr>
              <a:t>a</a:t>
            </a:r>
            <a:r>
              <a:rPr lang="en-US" sz="2000" dirty="0">
                <a:effectLst/>
                <a:cs typeface="Calibri"/>
              </a:rPr>
              <a:t>y</a:t>
            </a:r>
            <a:r>
              <a:rPr lang="en-US" sz="2000" spc="-10" dirty="0">
                <a:effectLst/>
                <a:cs typeface="Calibri"/>
              </a:rPr>
              <a:t> </a:t>
            </a:r>
            <a:r>
              <a:rPr lang="en-US" sz="2000" spc="-5" dirty="0">
                <a:effectLst/>
                <a:cs typeface="Calibri"/>
              </a:rPr>
              <a:t>no</a:t>
            </a:r>
            <a:r>
              <a:rPr lang="en-US" sz="2000" dirty="0">
                <a:effectLst/>
                <a:cs typeface="Calibri"/>
              </a:rPr>
              <a:t>t </a:t>
            </a:r>
            <a:r>
              <a:rPr lang="en-US" sz="2000" spc="-5" dirty="0">
                <a:effectLst/>
                <a:cs typeface="Calibri"/>
              </a:rPr>
              <a:t>b</a:t>
            </a:r>
            <a:r>
              <a:rPr lang="en-US" sz="2000" dirty="0">
                <a:effectLst/>
                <a:cs typeface="Calibri"/>
              </a:rPr>
              <a:t>e </a:t>
            </a:r>
            <a:r>
              <a:rPr lang="en-US" sz="2000" spc="-5" dirty="0">
                <a:effectLst/>
                <a:cs typeface="Calibri"/>
              </a:rPr>
              <a:t>us</a:t>
            </a:r>
            <a:r>
              <a:rPr lang="en-US" sz="2000" spc="5" dirty="0">
                <a:effectLst/>
                <a:cs typeface="Calibri"/>
              </a:rPr>
              <a:t>e</a:t>
            </a:r>
            <a:r>
              <a:rPr lang="en-US" sz="2000" dirty="0">
                <a:effectLst/>
                <a:cs typeface="Calibri"/>
              </a:rPr>
              <a:t>d </a:t>
            </a:r>
            <a:r>
              <a:rPr lang="en-US" sz="2000" spc="-30" dirty="0">
                <a:effectLst/>
                <a:cs typeface="Calibri"/>
              </a:rPr>
              <a:t>t</a:t>
            </a:r>
            <a:r>
              <a:rPr lang="en-US" sz="2000" dirty="0">
                <a:effectLst/>
                <a:cs typeface="Calibri"/>
              </a:rPr>
              <a:t>o ma</a:t>
            </a:r>
            <a:r>
              <a:rPr lang="en-US" sz="2000" spc="-25" dirty="0">
                <a:effectLst/>
                <a:cs typeface="Calibri"/>
              </a:rPr>
              <a:t>t</a:t>
            </a:r>
            <a:r>
              <a:rPr lang="en-US" sz="2000" dirty="0">
                <a:effectLst/>
                <a:cs typeface="Calibri"/>
              </a:rPr>
              <a:t>ch</a:t>
            </a:r>
            <a:r>
              <a:rPr lang="en-US" sz="2000" spc="-5" dirty="0">
                <a:effectLst/>
                <a:cs typeface="Calibri"/>
              </a:rPr>
              <a:t> </a:t>
            </a:r>
            <a:r>
              <a:rPr lang="en-US" sz="2000" dirty="0">
                <a:effectLst/>
                <a:cs typeface="Calibri"/>
              </a:rPr>
              <a:t>a</a:t>
            </a:r>
            <a:r>
              <a:rPr lang="en-US" sz="2000" spc="-5" dirty="0">
                <a:effectLst/>
                <a:cs typeface="Calibri"/>
              </a:rPr>
              <a:t> su</a:t>
            </a:r>
            <a:r>
              <a:rPr lang="en-US" sz="2000" spc="-10" dirty="0">
                <a:effectLst/>
                <a:cs typeface="Calibri"/>
              </a:rPr>
              <a:t>b</a:t>
            </a:r>
            <a:r>
              <a:rPr lang="en-US" sz="2000" spc="-15" dirty="0">
                <a:effectLst/>
                <a:cs typeface="Calibri"/>
              </a:rPr>
              <a:t>s</a:t>
            </a:r>
            <a:r>
              <a:rPr lang="en-US" sz="2000" spc="-10" dirty="0">
                <a:effectLst/>
                <a:cs typeface="Calibri"/>
              </a:rPr>
              <a:t>e</a:t>
            </a:r>
            <a:r>
              <a:rPr lang="en-US" sz="2000" spc="-20" dirty="0">
                <a:effectLst/>
                <a:cs typeface="Calibri"/>
              </a:rPr>
              <a:t>qu</a:t>
            </a:r>
            <a:r>
              <a:rPr lang="en-US" sz="2000" spc="-10" dirty="0">
                <a:effectLst/>
                <a:cs typeface="Calibri"/>
              </a:rPr>
              <a:t>e</a:t>
            </a:r>
            <a:r>
              <a:rPr lang="en-US" sz="2000" spc="-25" dirty="0">
                <a:effectLst/>
                <a:cs typeface="Calibri"/>
              </a:rPr>
              <a:t>n</a:t>
            </a:r>
            <a:r>
              <a:rPr lang="en-US" sz="2000" spc="-10" dirty="0">
                <a:effectLst/>
                <a:cs typeface="Calibri"/>
              </a:rPr>
              <a:t>t</a:t>
            </a:r>
            <a:r>
              <a:rPr lang="en-US" sz="2000" dirty="0">
                <a:effectLst/>
                <a:cs typeface="Calibri"/>
              </a:rPr>
              <a:t> </a:t>
            </a:r>
            <a:r>
              <a:rPr lang="en-US" sz="2000" spc="-5" dirty="0">
                <a:effectLst/>
                <a:cs typeface="Calibri"/>
              </a:rPr>
              <a:t>gr</a:t>
            </a:r>
            <a:r>
              <a:rPr lang="en-US" sz="2000" spc="5" dirty="0">
                <a:effectLst/>
                <a:cs typeface="Calibri"/>
              </a:rPr>
              <a:t>a</a:t>
            </a:r>
            <a:r>
              <a:rPr lang="en-US" sz="2000" spc="-25" dirty="0">
                <a:effectLst/>
                <a:cs typeface="Calibri"/>
              </a:rPr>
              <a:t>n</a:t>
            </a:r>
            <a:r>
              <a:rPr lang="en-US" sz="2000" spc="-10" dirty="0">
                <a:effectLst/>
                <a:cs typeface="Calibri"/>
              </a:rPr>
              <a:t>t</a:t>
            </a:r>
            <a:r>
              <a:rPr lang="en-US" sz="2000" dirty="0">
                <a:effectLst/>
                <a:cs typeface="Calibri"/>
              </a:rPr>
              <a:t> </a:t>
            </a:r>
            <a:r>
              <a:rPr lang="en-US" sz="2000" spc="-20" dirty="0">
                <a:effectLst/>
                <a:cs typeface="Calibri"/>
              </a:rPr>
              <a:t>awa</a:t>
            </a:r>
            <a:r>
              <a:rPr lang="en-US" sz="2000" spc="-5" dirty="0">
                <a:effectLst/>
                <a:cs typeface="Calibri"/>
              </a:rPr>
              <a:t>rd.</a:t>
            </a:r>
          </a:p>
          <a:p>
            <a:pPr marL="12700"/>
            <a:endParaRPr lang="en-US" dirty="0">
              <a:solidFill>
                <a:schemeClr val="bg1"/>
              </a:solidFill>
              <a:effectLst/>
              <a:cs typeface="Calibri"/>
            </a:endParaRPr>
          </a:p>
          <a:p>
            <a:pPr marL="12700"/>
            <a:r>
              <a:rPr lang="en-US" sz="2000" dirty="0">
                <a:ln>
                  <a:solidFill>
                    <a:schemeClr val="accent1"/>
                  </a:solidFill>
                </a:ln>
                <a:solidFill>
                  <a:schemeClr val="accent1"/>
                </a:solidFill>
                <a:effectLst/>
                <a:cs typeface="Calibri"/>
              </a:rPr>
              <a:t>In </a:t>
            </a:r>
            <a:r>
              <a:rPr lang="en-US" sz="2000" spc="-30" dirty="0">
                <a:ln>
                  <a:solidFill>
                    <a:schemeClr val="accent1"/>
                  </a:solidFill>
                </a:ln>
                <a:solidFill>
                  <a:schemeClr val="accent1"/>
                </a:solidFill>
                <a:effectLst/>
                <a:cs typeface="Calibri"/>
              </a:rPr>
              <a:t>g</a:t>
            </a:r>
            <a:r>
              <a:rPr lang="en-US" sz="2000" spc="-5" dirty="0">
                <a:ln>
                  <a:solidFill>
                    <a:schemeClr val="accent1"/>
                  </a:solidFill>
                </a:ln>
                <a:solidFill>
                  <a:schemeClr val="accent1"/>
                </a:solidFill>
                <a:effectLst/>
                <a:cs typeface="Calibri"/>
              </a:rPr>
              <a:t>e</a:t>
            </a:r>
            <a:r>
              <a:rPr lang="en-US" sz="2000" spc="-10" dirty="0">
                <a:ln>
                  <a:solidFill>
                    <a:schemeClr val="accent1"/>
                  </a:solidFill>
                </a:ln>
                <a:solidFill>
                  <a:schemeClr val="accent1"/>
                </a:solidFill>
                <a:effectLst/>
                <a:cs typeface="Calibri"/>
              </a:rPr>
              <a:t>n</a:t>
            </a:r>
            <a:r>
              <a:rPr lang="en-US" sz="2000" spc="-5" dirty="0">
                <a:ln>
                  <a:solidFill>
                    <a:schemeClr val="accent1"/>
                  </a:solidFill>
                </a:ln>
                <a:solidFill>
                  <a:schemeClr val="accent1"/>
                </a:solidFill>
                <a:effectLst/>
                <a:cs typeface="Calibri"/>
              </a:rPr>
              <a:t>e</a:t>
            </a:r>
            <a:r>
              <a:rPr lang="en-US" sz="2000" spc="-65" dirty="0">
                <a:ln>
                  <a:solidFill>
                    <a:schemeClr val="accent1"/>
                  </a:solidFill>
                </a:ln>
                <a:solidFill>
                  <a:schemeClr val="accent1"/>
                </a:solidFill>
                <a:effectLst/>
                <a:cs typeface="Calibri"/>
              </a:rPr>
              <a:t>r</a:t>
            </a:r>
            <a:r>
              <a:rPr lang="en-US" sz="2000" dirty="0">
                <a:ln>
                  <a:solidFill>
                    <a:schemeClr val="accent1"/>
                  </a:solidFill>
                </a:ln>
                <a:solidFill>
                  <a:schemeClr val="accent1"/>
                </a:solidFill>
                <a:effectLst/>
                <a:cs typeface="Calibri"/>
              </a:rPr>
              <a:t>al,</a:t>
            </a:r>
            <a:r>
              <a:rPr lang="en-US" sz="2000" spc="10" dirty="0">
                <a:ln>
                  <a:solidFill>
                    <a:schemeClr val="accent1"/>
                  </a:solidFill>
                </a:ln>
                <a:solidFill>
                  <a:schemeClr val="accent1"/>
                </a:solidFill>
                <a:effectLst/>
                <a:cs typeface="Calibri"/>
              </a:rPr>
              <a:t> </a:t>
            </a:r>
            <a:r>
              <a:rPr lang="en-US" sz="2000" spc="5" dirty="0">
                <a:ln>
                  <a:solidFill>
                    <a:schemeClr val="accent1"/>
                  </a:solidFill>
                </a:ln>
                <a:solidFill>
                  <a:schemeClr val="accent1"/>
                </a:solidFill>
                <a:effectLst/>
                <a:cs typeface="Calibri"/>
              </a:rPr>
              <a:t>m</a:t>
            </a:r>
            <a:r>
              <a:rPr lang="en-US" sz="2000" spc="-30" dirty="0">
                <a:ln>
                  <a:solidFill>
                    <a:schemeClr val="accent1"/>
                  </a:solidFill>
                </a:ln>
                <a:solidFill>
                  <a:schemeClr val="accent1"/>
                </a:solidFill>
                <a:effectLst/>
                <a:cs typeface="Calibri"/>
              </a:rPr>
              <a:t>a</a:t>
            </a:r>
            <a:r>
              <a:rPr lang="en-US" sz="2000" spc="-40" dirty="0">
                <a:ln>
                  <a:solidFill>
                    <a:schemeClr val="accent1"/>
                  </a:solidFill>
                </a:ln>
                <a:solidFill>
                  <a:schemeClr val="accent1"/>
                </a:solidFill>
                <a:effectLst/>
                <a:cs typeface="Calibri"/>
              </a:rPr>
              <a:t>t</a:t>
            </a:r>
            <a:r>
              <a:rPr lang="en-US" sz="2000" spc="-5" dirty="0">
                <a:ln>
                  <a:solidFill>
                    <a:schemeClr val="accent1"/>
                  </a:solidFill>
                </a:ln>
                <a:solidFill>
                  <a:schemeClr val="accent1"/>
                </a:solidFill>
                <a:effectLst/>
                <a:cs typeface="Calibri"/>
              </a:rPr>
              <a:t>chi</a:t>
            </a:r>
            <a:r>
              <a:rPr lang="en-US" sz="2000" spc="-10" dirty="0">
                <a:ln>
                  <a:solidFill>
                    <a:schemeClr val="accent1"/>
                  </a:solidFill>
                </a:ln>
                <a:solidFill>
                  <a:schemeClr val="accent1"/>
                </a:solidFill>
                <a:effectLst/>
                <a:cs typeface="Calibri"/>
              </a:rPr>
              <a:t>n</a:t>
            </a:r>
            <a:r>
              <a:rPr lang="en-US" sz="2000" dirty="0">
                <a:ln>
                  <a:solidFill>
                    <a:schemeClr val="accent1"/>
                  </a:solidFill>
                </a:ln>
                <a:solidFill>
                  <a:schemeClr val="accent1"/>
                </a:solidFill>
                <a:effectLst/>
                <a:cs typeface="Calibri"/>
              </a:rPr>
              <a:t>g</a:t>
            </a:r>
            <a:r>
              <a:rPr lang="en-US" sz="2000" spc="10" dirty="0">
                <a:ln>
                  <a:solidFill>
                    <a:schemeClr val="accent1"/>
                  </a:solidFill>
                </a:ln>
                <a:solidFill>
                  <a:schemeClr val="accent1"/>
                </a:solidFill>
                <a:effectLst/>
                <a:cs typeface="Calibri"/>
              </a:rPr>
              <a:t> </a:t>
            </a:r>
            <a:r>
              <a:rPr lang="en-US" sz="2000" spc="-5" dirty="0">
                <a:ln>
                  <a:solidFill>
                    <a:schemeClr val="accent1"/>
                  </a:solidFill>
                </a:ln>
                <a:solidFill>
                  <a:schemeClr val="accent1"/>
                </a:solidFill>
                <a:effectLst/>
                <a:cs typeface="Calibri"/>
              </a:rPr>
              <a:t>fun</a:t>
            </a:r>
            <a:r>
              <a:rPr lang="en-US" sz="2000" spc="-10" dirty="0">
                <a:ln>
                  <a:solidFill>
                    <a:schemeClr val="accent1"/>
                  </a:solidFill>
                </a:ln>
                <a:solidFill>
                  <a:schemeClr val="accent1"/>
                </a:solidFill>
                <a:effectLst/>
                <a:cs typeface="Calibri"/>
              </a:rPr>
              <a:t>d</a:t>
            </a:r>
            <a:r>
              <a:rPr lang="en-US" sz="2000" dirty="0">
                <a:ln>
                  <a:solidFill>
                    <a:schemeClr val="accent1"/>
                  </a:solidFill>
                </a:ln>
                <a:solidFill>
                  <a:schemeClr val="accent1"/>
                </a:solidFill>
                <a:effectLst/>
                <a:cs typeface="Calibri"/>
              </a:rPr>
              <a:t>s</a:t>
            </a:r>
            <a:r>
              <a:rPr lang="en-US" sz="2000" spc="10" dirty="0">
                <a:ln>
                  <a:solidFill>
                    <a:schemeClr val="accent1"/>
                  </a:solidFill>
                </a:ln>
                <a:solidFill>
                  <a:schemeClr val="accent1"/>
                </a:solidFill>
                <a:effectLst/>
                <a:cs typeface="Calibri"/>
              </a:rPr>
              <a:t> </a:t>
            </a:r>
            <a:r>
              <a:rPr lang="en-US" sz="2000" dirty="0">
                <a:ln>
                  <a:solidFill>
                    <a:schemeClr val="accent1"/>
                  </a:solidFill>
                </a:ln>
                <a:solidFill>
                  <a:schemeClr val="accent1"/>
                </a:solidFill>
                <a:effectLst/>
                <a:cs typeface="Calibri"/>
              </a:rPr>
              <a:t>p</a:t>
            </a:r>
            <a:r>
              <a:rPr lang="en-US" sz="2000" spc="-45" dirty="0">
                <a:ln>
                  <a:solidFill>
                    <a:schemeClr val="accent1"/>
                  </a:solidFill>
                </a:ln>
                <a:solidFill>
                  <a:schemeClr val="accent1"/>
                </a:solidFill>
                <a:effectLst/>
                <a:cs typeface="Calibri"/>
              </a:rPr>
              <a:t>r</a:t>
            </a:r>
            <a:r>
              <a:rPr lang="en-US" sz="2000" spc="-10" dirty="0">
                <a:ln>
                  <a:solidFill>
                    <a:schemeClr val="accent1"/>
                  </a:solidFill>
                </a:ln>
                <a:solidFill>
                  <a:schemeClr val="accent1"/>
                </a:solidFill>
                <a:effectLst/>
                <a:cs typeface="Calibri"/>
              </a:rPr>
              <a:t>o</a:t>
            </a:r>
            <a:r>
              <a:rPr lang="en-US" sz="2000" spc="-5" dirty="0">
                <a:ln>
                  <a:solidFill>
                    <a:schemeClr val="accent1"/>
                  </a:solidFill>
                </a:ln>
                <a:solidFill>
                  <a:schemeClr val="accent1"/>
                </a:solidFill>
                <a:effectLst/>
                <a:cs typeface="Calibri"/>
              </a:rPr>
              <a:t>vid</a:t>
            </a:r>
            <a:r>
              <a:rPr lang="en-US" sz="2000" spc="-10" dirty="0">
                <a:ln>
                  <a:solidFill>
                    <a:schemeClr val="accent1"/>
                  </a:solidFill>
                </a:ln>
                <a:solidFill>
                  <a:schemeClr val="accent1"/>
                </a:solidFill>
                <a:effectLst/>
                <a:cs typeface="Calibri"/>
              </a:rPr>
              <a:t>e</a:t>
            </a:r>
            <a:r>
              <a:rPr lang="en-US" sz="2000" dirty="0">
                <a:ln>
                  <a:solidFill>
                    <a:schemeClr val="accent1"/>
                  </a:solidFill>
                </a:ln>
                <a:solidFill>
                  <a:schemeClr val="accent1"/>
                </a:solidFill>
                <a:effectLst/>
                <a:cs typeface="Calibri"/>
              </a:rPr>
              <a:t>d</a:t>
            </a:r>
            <a:r>
              <a:rPr lang="en-US" sz="2000" spc="15" dirty="0">
                <a:ln>
                  <a:solidFill>
                    <a:schemeClr val="accent1"/>
                  </a:solidFill>
                </a:ln>
                <a:solidFill>
                  <a:schemeClr val="accent1"/>
                </a:solidFill>
                <a:effectLst/>
                <a:cs typeface="Calibri"/>
              </a:rPr>
              <a:t> </a:t>
            </a:r>
            <a:r>
              <a:rPr lang="en-US" sz="2000" spc="5" dirty="0">
                <a:ln>
                  <a:solidFill>
                    <a:schemeClr val="accent1"/>
                  </a:solidFill>
                </a:ln>
                <a:solidFill>
                  <a:schemeClr val="accent1"/>
                </a:solidFill>
                <a:effectLst/>
                <a:cs typeface="Calibri"/>
              </a:rPr>
              <a:t>m</a:t>
            </a:r>
            <a:r>
              <a:rPr lang="en-US" sz="2000" spc="-50" dirty="0">
                <a:ln>
                  <a:solidFill>
                    <a:schemeClr val="accent1"/>
                  </a:solidFill>
                </a:ln>
                <a:solidFill>
                  <a:schemeClr val="accent1"/>
                </a:solidFill>
                <a:effectLst/>
                <a:cs typeface="Calibri"/>
              </a:rPr>
              <a:t>a</a:t>
            </a:r>
            <a:r>
              <a:rPr lang="en-US" sz="2000" dirty="0">
                <a:ln>
                  <a:solidFill>
                    <a:schemeClr val="accent1"/>
                  </a:solidFill>
                </a:ln>
                <a:solidFill>
                  <a:schemeClr val="accent1"/>
                </a:solidFill>
                <a:effectLst/>
                <a:cs typeface="Calibri"/>
              </a:rPr>
              <a:t>y </a:t>
            </a:r>
            <a:r>
              <a:rPr lang="en-US" sz="2000" spc="-5" dirty="0">
                <a:ln>
                  <a:solidFill>
                    <a:schemeClr val="accent1"/>
                  </a:solidFill>
                </a:ln>
                <a:solidFill>
                  <a:schemeClr val="accent1"/>
                </a:solidFill>
                <a:effectLst/>
                <a:cs typeface="Calibri"/>
              </a:rPr>
              <a:t>co</a:t>
            </a:r>
            <a:r>
              <a:rPr lang="en-US" sz="2000" spc="-10" dirty="0">
                <a:ln>
                  <a:solidFill>
                    <a:schemeClr val="accent1"/>
                  </a:solidFill>
                </a:ln>
                <a:solidFill>
                  <a:schemeClr val="accent1"/>
                </a:solidFill>
                <a:effectLst/>
                <a:cs typeface="Calibri"/>
              </a:rPr>
              <a:t>n</a:t>
            </a:r>
            <a:r>
              <a:rPr lang="en-US" sz="2000" dirty="0">
                <a:ln>
                  <a:solidFill>
                    <a:schemeClr val="accent1"/>
                  </a:solidFill>
                </a:ln>
                <a:solidFill>
                  <a:schemeClr val="accent1"/>
                </a:solidFill>
                <a:effectLst/>
                <a:cs typeface="Calibri"/>
              </a:rPr>
              <a:t>si</a:t>
            </a:r>
            <a:r>
              <a:rPr lang="en-US" sz="2000" spc="-20" dirty="0">
                <a:ln>
                  <a:solidFill>
                    <a:schemeClr val="accent1"/>
                  </a:solidFill>
                </a:ln>
                <a:solidFill>
                  <a:schemeClr val="accent1"/>
                </a:solidFill>
                <a:effectLst/>
                <a:cs typeface="Calibri"/>
              </a:rPr>
              <a:t>s</a:t>
            </a:r>
            <a:r>
              <a:rPr lang="en-US" sz="2000" dirty="0">
                <a:ln>
                  <a:solidFill>
                    <a:schemeClr val="accent1"/>
                  </a:solidFill>
                </a:ln>
                <a:solidFill>
                  <a:schemeClr val="accent1"/>
                </a:solidFill>
                <a:effectLst/>
                <a:cs typeface="Calibri"/>
              </a:rPr>
              <a:t>t</a:t>
            </a:r>
            <a:r>
              <a:rPr lang="en-US" sz="2000" spc="-30" dirty="0">
                <a:ln>
                  <a:solidFill>
                    <a:schemeClr val="accent1"/>
                  </a:solidFill>
                </a:ln>
                <a:solidFill>
                  <a:schemeClr val="accent1"/>
                </a:solidFill>
                <a:effectLst/>
                <a:cs typeface="Calibri"/>
              </a:rPr>
              <a:t> </a:t>
            </a:r>
            <a:r>
              <a:rPr lang="en-US" sz="2000" dirty="0">
                <a:ln>
                  <a:solidFill>
                    <a:schemeClr val="accent1"/>
                  </a:solidFill>
                </a:ln>
                <a:solidFill>
                  <a:schemeClr val="accent1"/>
                </a:solidFill>
                <a:effectLst/>
                <a:cs typeface="Calibri"/>
              </a:rPr>
              <a:t>of:</a:t>
            </a:r>
          </a:p>
          <a:p>
            <a:pPr marL="1026159" lvl="1" indent="-457200">
              <a:buFont typeface="Arial" panose="020B0604020202020204" pitchFamily="34" charset="0"/>
              <a:buChar char="•"/>
              <a:tabLst>
                <a:tab pos="461645" algn="l"/>
              </a:tabLst>
            </a:pPr>
            <a:r>
              <a:rPr lang="en-US" sz="2000" dirty="0">
                <a:cs typeface="Calibri"/>
              </a:rPr>
              <a:t>a</a:t>
            </a:r>
            <a:r>
              <a:rPr lang="en-US" sz="2000" dirty="0">
                <a:effectLst/>
                <a:cs typeface="Calibri"/>
              </a:rPr>
              <a:t>mou</a:t>
            </a:r>
            <a:r>
              <a:rPr lang="en-US" sz="2000" spc="-35" dirty="0">
                <a:effectLst/>
                <a:cs typeface="Calibri"/>
              </a:rPr>
              <a:t>n</a:t>
            </a:r>
            <a:r>
              <a:rPr lang="en-US" sz="2000" dirty="0">
                <a:effectLst/>
                <a:cs typeface="Calibri"/>
              </a:rPr>
              <a:t>t</a:t>
            </a:r>
            <a:r>
              <a:rPr lang="en-US" sz="2000" spc="10" dirty="0">
                <a:effectLst/>
                <a:cs typeface="Calibri"/>
              </a:rPr>
              <a:t> </a:t>
            </a:r>
            <a:r>
              <a:rPr lang="en-US" sz="2000" spc="-5" dirty="0">
                <a:effectLst/>
                <a:cs typeface="Calibri"/>
              </a:rPr>
              <a:t>o</a:t>
            </a:r>
            <a:r>
              <a:rPr lang="en-US" sz="2000" dirty="0">
                <a:effectLst/>
                <a:cs typeface="Calibri"/>
              </a:rPr>
              <a:t>f </a:t>
            </a:r>
            <a:r>
              <a:rPr lang="en-US" sz="2000" spc="-5" dirty="0">
                <a:effectLst/>
                <a:cs typeface="Calibri"/>
              </a:rPr>
              <a:t>fund</a:t>
            </a:r>
            <a:r>
              <a:rPr lang="en-US" sz="2000" dirty="0">
                <a:effectLst/>
                <a:cs typeface="Calibri"/>
              </a:rPr>
              <a:t>s</a:t>
            </a:r>
            <a:r>
              <a:rPr lang="en-US" sz="2000" spc="10" dirty="0">
                <a:effectLst/>
                <a:cs typeface="Calibri"/>
              </a:rPr>
              <a:t> </a:t>
            </a:r>
            <a:r>
              <a:rPr lang="en-US" sz="2000" spc="-5" dirty="0">
                <a:effectLst/>
                <a:cs typeface="Calibri"/>
              </a:rPr>
              <a:t>f</a:t>
            </a:r>
            <a:r>
              <a:rPr lang="en-US" sz="2000" spc="-40" dirty="0">
                <a:effectLst/>
                <a:cs typeface="Calibri"/>
              </a:rPr>
              <a:t>r</a:t>
            </a:r>
            <a:r>
              <a:rPr lang="en-US" sz="2000" spc="-5" dirty="0">
                <a:effectLst/>
                <a:cs typeface="Calibri"/>
              </a:rPr>
              <a:t>o</a:t>
            </a:r>
            <a:r>
              <a:rPr lang="en-US" sz="2000" dirty="0">
                <a:effectLst/>
                <a:cs typeface="Calibri"/>
              </a:rPr>
              <a:t>m </a:t>
            </a:r>
            <a:r>
              <a:rPr lang="en-US" sz="2000" spc="-5" dirty="0">
                <a:effectLst/>
                <a:cs typeface="Calibri"/>
              </a:rPr>
              <a:t>othe</a:t>
            </a:r>
            <a:r>
              <a:rPr lang="en-US" sz="2000" dirty="0">
                <a:effectLst/>
                <a:cs typeface="Calibri"/>
              </a:rPr>
              <a:t>r</a:t>
            </a:r>
            <a:r>
              <a:rPr lang="en-US" sz="2000" spc="10" dirty="0">
                <a:effectLst/>
                <a:cs typeface="Calibri"/>
              </a:rPr>
              <a:t> </a:t>
            </a:r>
            <a:r>
              <a:rPr lang="en-US" sz="2000" spc="-5" dirty="0">
                <a:effectLst/>
                <a:cs typeface="Calibri"/>
              </a:rPr>
              <a:t>sou</a:t>
            </a:r>
            <a:r>
              <a:rPr lang="en-US" sz="2000" spc="-40" dirty="0">
                <a:effectLst/>
                <a:cs typeface="Calibri"/>
              </a:rPr>
              <a:t>r</a:t>
            </a:r>
            <a:r>
              <a:rPr lang="en-US" sz="2000" dirty="0">
                <a:effectLst/>
                <a:cs typeface="Calibri"/>
              </a:rPr>
              <a:t>ce</a:t>
            </a:r>
            <a:r>
              <a:rPr lang="en-US" sz="2000" spc="5" dirty="0">
                <a:effectLst/>
                <a:cs typeface="Calibri"/>
              </a:rPr>
              <a:t>s</a:t>
            </a:r>
            <a:r>
              <a:rPr lang="en-US" sz="2000" spc="-10" dirty="0">
                <a:effectLst/>
                <a:cs typeface="Calibri"/>
              </a:rPr>
              <a:t>;</a:t>
            </a:r>
            <a:endParaRPr lang="en-US" sz="2000" dirty="0">
              <a:effectLst/>
              <a:cs typeface="Calibri"/>
            </a:endParaRPr>
          </a:p>
          <a:p>
            <a:pPr marL="1026159" marR="95250" lvl="1" indent="-457200">
              <a:buFont typeface="Arial" panose="020B0604020202020204" pitchFamily="34" charset="0"/>
              <a:buChar char="•"/>
              <a:tabLst>
                <a:tab pos="461645" algn="l"/>
              </a:tabLst>
            </a:pPr>
            <a:r>
              <a:rPr lang="en-US" sz="2000" spc="-5" dirty="0">
                <a:cs typeface="Calibri"/>
              </a:rPr>
              <a:t>s</a:t>
            </a:r>
            <a:r>
              <a:rPr lang="en-US" sz="2000" spc="-5" dirty="0">
                <a:effectLst/>
                <a:cs typeface="Calibri"/>
              </a:rPr>
              <a:t>ala</a:t>
            </a:r>
            <a:r>
              <a:rPr lang="en-US" sz="2000" spc="10" dirty="0">
                <a:effectLst/>
                <a:cs typeface="Calibri"/>
              </a:rPr>
              <a:t>r</a:t>
            </a:r>
            <a:r>
              <a:rPr lang="en-US" sz="2000" dirty="0">
                <a:effectLst/>
                <a:cs typeface="Calibri"/>
              </a:rPr>
              <a:t>y </a:t>
            </a:r>
            <a:r>
              <a:rPr lang="en-US" sz="2000" spc="-5" dirty="0">
                <a:effectLst/>
                <a:cs typeface="Calibri"/>
              </a:rPr>
              <a:t>pai</a:t>
            </a:r>
            <a:r>
              <a:rPr lang="en-US" sz="2000" dirty="0">
                <a:effectLst/>
                <a:cs typeface="Calibri"/>
              </a:rPr>
              <a:t>d</a:t>
            </a:r>
            <a:r>
              <a:rPr lang="en-US" sz="2000" spc="5" dirty="0">
                <a:effectLst/>
                <a:cs typeface="Calibri"/>
              </a:rPr>
              <a:t> </a:t>
            </a:r>
            <a:r>
              <a:rPr lang="en-US" sz="2000" spc="-25" dirty="0">
                <a:effectLst/>
                <a:cs typeface="Calibri"/>
              </a:rPr>
              <a:t>t</a:t>
            </a:r>
            <a:r>
              <a:rPr lang="en-US" sz="2000" dirty="0">
                <a:effectLst/>
                <a:cs typeface="Calibri"/>
              </a:rPr>
              <a:t>o</a:t>
            </a:r>
            <a:r>
              <a:rPr lang="en-US" sz="2000" spc="-5" dirty="0">
                <a:effectLst/>
                <a:cs typeface="Calibri"/>
              </a:rPr>
              <a:t> </a:t>
            </a:r>
            <a:r>
              <a:rPr lang="en-US" sz="2000" spc="-15" dirty="0">
                <a:effectLst/>
                <a:cs typeface="Calibri"/>
              </a:rPr>
              <a:t>s</a:t>
            </a:r>
            <a:r>
              <a:rPr lang="en-US" sz="2000" spc="-20" dirty="0">
                <a:effectLst/>
                <a:cs typeface="Calibri"/>
              </a:rPr>
              <a:t>t</a:t>
            </a:r>
            <a:r>
              <a:rPr lang="en-US" sz="2000" spc="-15" dirty="0">
                <a:effectLst/>
                <a:cs typeface="Calibri"/>
              </a:rPr>
              <a:t>a</a:t>
            </a:r>
            <a:r>
              <a:rPr lang="en-US" sz="2000" spc="-25" dirty="0">
                <a:effectLst/>
                <a:cs typeface="Calibri"/>
              </a:rPr>
              <a:t>f</a:t>
            </a:r>
            <a:r>
              <a:rPr lang="en-US" sz="2000" dirty="0">
                <a:effectLst/>
                <a:cs typeface="Calibri"/>
              </a:rPr>
              <a:t>f</a:t>
            </a:r>
            <a:r>
              <a:rPr lang="en-US" sz="2000" spc="-30" dirty="0">
                <a:effectLst/>
                <a:cs typeface="Calibri"/>
              </a:rPr>
              <a:t> </a:t>
            </a:r>
            <a:r>
              <a:rPr lang="en-US" sz="2000" spc="-5" dirty="0">
                <a:effectLst/>
                <a:cs typeface="Calibri"/>
              </a:rPr>
              <a:t>(no</a:t>
            </a:r>
            <a:r>
              <a:rPr lang="en-US" sz="2000" dirty="0">
                <a:effectLst/>
                <a:cs typeface="Calibri"/>
              </a:rPr>
              <a:t>t</a:t>
            </a:r>
            <a:r>
              <a:rPr lang="en-US" sz="2000" spc="15" dirty="0">
                <a:effectLst/>
                <a:cs typeface="Calibri"/>
              </a:rPr>
              <a:t> </a:t>
            </a:r>
            <a:r>
              <a:rPr lang="en-US" sz="2000" dirty="0">
                <a:effectLst/>
                <a:cs typeface="Calibri"/>
              </a:rPr>
              <a:t>includ</a:t>
            </a:r>
            <a:r>
              <a:rPr lang="en-US" sz="2000" spc="-5" dirty="0">
                <a:effectLst/>
                <a:cs typeface="Calibri"/>
              </a:rPr>
              <a:t>e</a:t>
            </a:r>
            <a:r>
              <a:rPr lang="en-US" sz="2000" dirty="0">
                <a:effectLst/>
                <a:cs typeface="Calibri"/>
              </a:rPr>
              <a:t>d</a:t>
            </a:r>
            <a:r>
              <a:rPr lang="en-US" sz="2000" spc="-5" dirty="0">
                <a:effectLst/>
                <a:cs typeface="Calibri"/>
              </a:rPr>
              <a:t> </a:t>
            </a:r>
            <a:r>
              <a:rPr lang="en-US" sz="2000" dirty="0">
                <a:effectLst/>
                <a:cs typeface="Calibri"/>
              </a:rPr>
              <a:t>in</a:t>
            </a:r>
            <a:r>
              <a:rPr lang="en-US" sz="2000" spc="-5" dirty="0">
                <a:effectLst/>
                <a:cs typeface="Calibri"/>
              </a:rPr>
              <a:t> </a:t>
            </a:r>
            <a:r>
              <a:rPr lang="en-US" sz="2000" dirty="0">
                <a:effectLst/>
                <a:cs typeface="Calibri"/>
              </a:rPr>
              <a:t>the</a:t>
            </a:r>
            <a:r>
              <a:rPr lang="en-US" sz="2000" spc="5" dirty="0">
                <a:effectLst/>
                <a:cs typeface="Calibri"/>
              </a:rPr>
              <a:t> </a:t>
            </a:r>
            <a:r>
              <a:rPr lang="en-US" sz="2000" spc="-15" dirty="0">
                <a:effectLst/>
                <a:cs typeface="Calibri"/>
              </a:rPr>
              <a:t>a</a:t>
            </a:r>
            <a:r>
              <a:rPr lang="en-US" sz="2000" spc="-30" dirty="0">
                <a:effectLst/>
                <a:cs typeface="Calibri"/>
              </a:rPr>
              <a:t>w</a:t>
            </a:r>
            <a:r>
              <a:rPr lang="en-US" sz="2000" dirty="0">
                <a:effectLst/>
                <a:cs typeface="Calibri"/>
              </a:rPr>
              <a:t>a</a:t>
            </a:r>
            <a:r>
              <a:rPr lang="en-US" sz="2000" spc="-40" dirty="0">
                <a:effectLst/>
                <a:cs typeface="Calibri"/>
              </a:rPr>
              <a:t>r</a:t>
            </a:r>
            <a:r>
              <a:rPr lang="en-US" sz="2000" spc="-5" dirty="0">
                <a:effectLst/>
                <a:cs typeface="Calibri"/>
              </a:rPr>
              <a:t>d</a:t>
            </a:r>
            <a:r>
              <a:rPr lang="en-US" sz="2000" dirty="0">
                <a:effectLst/>
                <a:cs typeface="Calibri"/>
              </a:rPr>
              <a:t>) </a:t>
            </a:r>
            <a:r>
              <a:rPr lang="en-US" sz="2000" spc="-15" dirty="0">
                <a:effectLst/>
                <a:cs typeface="Calibri"/>
              </a:rPr>
              <a:t>t</a:t>
            </a:r>
            <a:r>
              <a:rPr lang="en-US" sz="2000" dirty="0">
                <a:effectLst/>
                <a:cs typeface="Calibri"/>
              </a:rPr>
              <a:t>o</a:t>
            </a:r>
            <a:r>
              <a:rPr lang="en-US" sz="2000" spc="-5" dirty="0">
                <a:effectLst/>
                <a:cs typeface="Calibri"/>
              </a:rPr>
              <a:t> </a:t>
            </a:r>
            <a:r>
              <a:rPr lang="en-US" sz="2000" spc="-35" dirty="0">
                <a:effectLst/>
                <a:cs typeface="Calibri"/>
              </a:rPr>
              <a:t>c</a:t>
            </a:r>
            <a:r>
              <a:rPr lang="en-US" sz="2000" dirty="0">
                <a:effectLst/>
                <a:cs typeface="Calibri"/>
              </a:rPr>
              <a:t>arry</a:t>
            </a:r>
            <a:r>
              <a:rPr lang="en-US" sz="2000" spc="25" dirty="0">
                <a:effectLst/>
                <a:cs typeface="Calibri"/>
              </a:rPr>
              <a:t> </a:t>
            </a:r>
            <a:r>
              <a:rPr lang="en-US" sz="2000" spc="-5" dirty="0">
                <a:effectLst/>
                <a:cs typeface="Calibri"/>
              </a:rPr>
              <a:t>ou</a:t>
            </a:r>
            <a:r>
              <a:rPr lang="en-US" sz="2000" dirty="0">
                <a:effectLst/>
                <a:cs typeface="Calibri"/>
              </a:rPr>
              <a:t>t the </a:t>
            </a:r>
            <a:r>
              <a:rPr lang="en-US" sz="2000" spc="-5" dirty="0">
                <a:effectLst/>
                <a:cs typeface="Calibri"/>
              </a:rPr>
              <a:t>p</a:t>
            </a:r>
            <a:r>
              <a:rPr lang="en-US" sz="2000" spc="-40" dirty="0">
                <a:effectLst/>
                <a:cs typeface="Calibri"/>
              </a:rPr>
              <a:t>r</a:t>
            </a:r>
            <a:r>
              <a:rPr lang="en-US" sz="2000" spc="-5" dirty="0">
                <a:effectLst/>
                <a:cs typeface="Calibri"/>
              </a:rPr>
              <a:t>ojec</a:t>
            </a:r>
            <a:r>
              <a:rPr lang="en-US" sz="2000" dirty="0">
                <a:effectLst/>
                <a:cs typeface="Calibri"/>
              </a:rPr>
              <a:t>t</a:t>
            </a:r>
            <a:r>
              <a:rPr lang="en-US" sz="2000" spc="10" dirty="0">
                <a:effectLst/>
                <a:cs typeface="Calibri"/>
              </a:rPr>
              <a:t> </a:t>
            </a:r>
            <a:r>
              <a:rPr lang="en-US" sz="2000" spc="-5" dirty="0">
                <a:effectLst/>
                <a:cs typeface="Calibri"/>
              </a:rPr>
              <a:t>o</a:t>
            </a:r>
            <a:r>
              <a:rPr lang="en-US" sz="2000" dirty="0">
                <a:effectLst/>
                <a:cs typeface="Calibri"/>
              </a:rPr>
              <a:t>f G</a:t>
            </a:r>
            <a:r>
              <a:rPr lang="en-US" sz="2000" spc="-50" dirty="0">
                <a:effectLst/>
                <a:cs typeface="Calibri"/>
              </a:rPr>
              <a:t>r</a:t>
            </a:r>
            <a:r>
              <a:rPr lang="en-US" sz="2000" dirty="0">
                <a:effectLst/>
                <a:cs typeface="Calibri"/>
              </a:rPr>
              <a:t>a</a:t>
            </a:r>
            <a:r>
              <a:rPr lang="en-US" sz="2000" spc="-25" dirty="0">
                <a:effectLst/>
                <a:cs typeface="Calibri"/>
              </a:rPr>
              <a:t>n</a:t>
            </a:r>
            <a:r>
              <a:rPr lang="en-US" sz="2000" spc="-20" dirty="0">
                <a:effectLst/>
                <a:cs typeface="Calibri"/>
              </a:rPr>
              <a:t>t</a:t>
            </a:r>
            <a:r>
              <a:rPr lang="en-US" sz="2000" spc="-15" dirty="0">
                <a:effectLst/>
                <a:cs typeface="Calibri"/>
              </a:rPr>
              <a:t>e</a:t>
            </a:r>
            <a:r>
              <a:rPr lang="en-US" sz="2000" spc="-10" dirty="0">
                <a:effectLst/>
                <a:cs typeface="Calibri"/>
              </a:rPr>
              <a:t>e;</a:t>
            </a:r>
            <a:endParaRPr lang="en-US" sz="2000" dirty="0">
              <a:effectLst/>
              <a:cs typeface="Calibri"/>
            </a:endParaRPr>
          </a:p>
          <a:p>
            <a:pPr marL="1026159" marR="5080" lvl="1" indent="-457200">
              <a:buFont typeface="Arial" panose="020B0604020202020204" pitchFamily="34" charset="0"/>
              <a:buChar char="•"/>
              <a:tabLst>
                <a:tab pos="461645" algn="l"/>
              </a:tabLst>
            </a:pPr>
            <a:r>
              <a:rPr lang="en-US" sz="2000" spc="-5" dirty="0">
                <a:cs typeface="Calibri"/>
              </a:rPr>
              <a:t>t</a:t>
            </a:r>
            <a:r>
              <a:rPr lang="en-US" sz="2000" dirty="0">
                <a:effectLst/>
                <a:cs typeface="Calibri"/>
              </a:rPr>
              <a:t>h</a:t>
            </a:r>
            <a:r>
              <a:rPr lang="en-US" sz="2000" spc="-15" dirty="0">
                <a:effectLst/>
                <a:cs typeface="Calibri"/>
              </a:rPr>
              <a:t>e</a:t>
            </a:r>
            <a:r>
              <a:rPr lang="en-US" sz="2000" spc="10" dirty="0">
                <a:effectLst/>
                <a:cs typeface="Calibri"/>
              </a:rPr>
              <a:t> </a:t>
            </a:r>
            <a:r>
              <a:rPr lang="en-US" sz="2000" spc="-30" dirty="0">
                <a:effectLst/>
                <a:cs typeface="Calibri"/>
              </a:rPr>
              <a:t>v</a:t>
            </a:r>
            <a:r>
              <a:rPr lang="en-US" sz="2000" dirty="0">
                <a:effectLst/>
                <a:cs typeface="Calibri"/>
              </a:rPr>
              <a:t>alue </a:t>
            </a:r>
            <a:r>
              <a:rPr lang="en-US" sz="2000" spc="-5" dirty="0">
                <a:effectLst/>
                <a:cs typeface="Calibri"/>
              </a:rPr>
              <a:t>o</a:t>
            </a:r>
            <a:r>
              <a:rPr lang="en-US" sz="2000" dirty="0">
                <a:effectLst/>
                <a:cs typeface="Calibri"/>
              </a:rPr>
              <a:t>f a</a:t>
            </a:r>
            <a:r>
              <a:rPr lang="en-US" sz="2000" spc="-50" dirty="0">
                <a:effectLst/>
                <a:cs typeface="Calibri"/>
              </a:rPr>
              <a:t>n</a:t>
            </a:r>
            <a:r>
              <a:rPr lang="en-US" sz="2000" dirty="0">
                <a:effectLst/>
                <a:cs typeface="Calibri"/>
              </a:rPr>
              <a:t>y</a:t>
            </a:r>
            <a:r>
              <a:rPr lang="en-US" sz="2000" spc="10" dirty="0">
                <a:effectLst/>
                <a:cs typeface="Calibri"/>
              </a:rPr>
              <a:t> </a:t>
            </a:r>
            <a:r>
              <a:rPr lang="en-US" sz="2000" spc="-5" dirty="0">
                <a:effectLst/>
                <a:cs typeface="Calibri"/>
              </a:rPr>
              <a:t>don</a:t>
            </a:r>
            <a:r>
              <a:rPr lang="en-US" sz="2000" spc="-25" dirty="0">
                <a:effectLst/>
                <a:cs typeface="Calibri"/>
              </a:rPr>
              <a:t>a</a:t>
            </a:r>
            <a:r>
              <a:rPr lang="en-US" sz="2000" spc="-20" dirty="0">
                <a:effectLst/>
                <a:cs typeface="Calibri"/>
              </a:rPr>
              <a:t>t</a:t>
            </a:r>
            <a:r>
              <a:rPr lang="en-US" sz="2000" dirty="0">
                <a:effectLst/>
                <a:cs typeface="Calibri"/>
              </a:rPr>
              <a:t>ed</a:t>
            </a:r>
            <a:r>
              <a:rPr lang="en-US" sz="2000" spc="-5" dirty="0">
                <a:effectLst/>
                <a:cs typeface="Calibri"/>
              </a:rPr>
              <a:t> </a:t>
            </a:r>
            <a:r>
              <a:rPr lang="en-US" sz="2000" spc="5" dirty="0">
                <a:effectLst/>
                <a:cs typeface="Calibri"/>
              </a:rPr>
              <a:t>m</a:t>
            </a:r>
            <a:r>
              <a:rPr lang="en-US" sz="2000" spc="-25" dirty="0">
                <a:effectLst/>
                <a:cs typeface="Calibri"/>
              </a:rPr>
              <a:t>a</a:t>
            </a:r>
            <a:r>
              <a:rPr lang="en-US" sz="2000" spc="-20" dirty="0">
                <a:effectLst/>
                <a:cs typeface="Calibri"/>
              </a:rPr>
              <a:t>t</a:t>
            </a:r>
            <a:r>
              <a:rPr lang="en-US" sz="2000" dirty="0">
                <a:effectLst/>
                <a:cs typeface="Calibri"/>
              </a:rPr>
              <a:t>erial</a:t>
            </a:r>
            <a:r>
              <a:rPr lang="en-US" sz="2000" spc="-5" dirty="0">
                <a:effectLst/>
                <a:cs typeface="Calibri"/>
              </a:rPr>
              <a:t> </a:t>
            </a:r>
            <a:r>
              <a:rPr lang="en-US" sz="2000" spc="-10" dirty="0">
                <a:effectLst/>
                <a:cs typeface="Calibri"/>
              </a:rPr>
              <a:t>or</a:t>
            </a:r>
            <a:r>
              <a:rPr lang="en-US" sz="2000" dirty="0">
                <a:effectLst/>
                <a:cs typeface="Calibri"/>
              </a:rPr>
              <a:t> </a:t>
            </a:r>
            <a:r>
              <a:rPr lang="en-US" sz="2000" spc="-5" dirty="0">
                <a:effectLst/>
                <a:cs typeface="Calibri"/>
              </a:rPr>
              <a:t>buildin</a:t>
            </a:r>
            <a:r>
              <a:rPr lang="en-US" sz="2000" spc="30" dirty="0">
                <a:effectLst/>
                <a:cs typeface="Calibri"/>
              </a:rPr>
              <a:t>g</a:t>
            </a:r>
            <a:r>
              <a:rPr lang="en-US" sz="2000" spc="-10" dirty="0">
                <a:effectLst/>
                <a:cs typeface="Calibri"/>
              </a:rPr>
              <a:t>,</a:t>
            </a:r>
            <a:r>
              <a:rPr lang="en-US" sz="2000" spc="5" dirty="0">
                <a:effectLst/>
                <a:cs typeface="Calibri"/>
              </a:rPr>
              <a:t> </a:t>
            </a:r>
            <a:r>
              <a:rPr lang="en-US" sz="2000" spc="-5" dirty="0">
                <a:effectLst/>
                <a:cs typeface="Calibri"/>
              </a:rPr>
              <a:t>o</a:t>
            </a:r>
            <a:r>
              <a:rPr lang="en-US" sz="2000" dirty="0">
                <a:effectLst/>
                <a:cs typeface="Calibri"/>
              </a:rPr>
              <a:t>r</a:t>
            </a:r>
            <a:r>
              <a:rPr lang="en-US" sz="2000" spc="10" dirty="0">
                <a:effectLst/>
                <a:cs typeface="Calibri"/>
              </a:rPr>
              <a:t> </a:t>
            </a:r>
            <a:r>
              <a:rPr lang="en-US" sz="2000" spc="-5" dirty="0">
                <a:effectLst/>
                <a:cs typeface="Calibri"/>
              </a:rPr>
              <a:t>o</a:t>
            </a:r>
            <a:r>
              <a:rPr lang="en-US" sz="2000" dirty="0">
                <a:effectLst/>
                <a:cs typeface="Calibri"/>
              </a:rPr>
              <a:t>f a</a:t>
            </a:r>
            <a:r>
              <a:rPr lang="en-US" sz="2000" spc="-55" dirty="0">
                <a:effectLst/>
                <a:cs typeface="Calibri"/>
              </a:rPr>
              <a:t>n</a:t>
            </a:r>
            <a:r>
              <a:rPr lang="en-US" sz="2000" dirty="0">
                <a:effectLst/>
                <a:cs typeface="Calibri"/>
              </a:rPr>
              <a:t>y lea</a:t>
            </a:r>
            <a:r>
              <a:rPr lang="en-US" sz="2000" spc="5" dirty="0">
                <a:effectLst/>
                <a:cs typeface="Calibri"/>
              </a:rPr>
              <a:t>s</a:t>
            </a:r>
            <a:r>
              <a:rPr lang="en-US" sz="2000" spc="-10" dirty="0">
                <a:effectLst/>
                <a:cs typeface="Calibri"/>
              </a:rPr>
              <a:t>e, </a:t>
            </a:r>
            <a:r>
              <a:rPr lang="en-US" sz="2000" spc="-25" dirty="0">
                <a:effectLst/>
                <a:cs typeface="Calibri"/>
              </a:rPr>
              <a:t>c</a:t>
            </a:r>
            <a:r>
              <a:rPr lang="en-US" sz="2000" dirty="0">
                <a:effectLst/>
                <a:cs typeface="Calibri"/>
              </a:rPr>
              <a:t>alcul</a:t>
            </a:r>
            <a:r>
              <a:rPr lang="en-US" sz="2000" spc="-25" dirty="0">
                <a:effectLst/>
                <a:cs typeface="Calibri"/>
              </a:rPr>
              <a:t>at</a:t>
            </a:r>
            <a:r>
              <a:rPr lang="en-US" sz="2000" dirty="0">
                <a:effectLst/>
                <a:cs typeface="Calibri"/>
              </a:rPr>
              <a:t>ed</a:t>
            </a:r>
            <a:r>
              <a:rPr lang="en-US" sz="2000" spc="-15" dirty="0">
                <a:effectLst/>
                <a:cs typeface="Calibri"/>
              </a:rPr>
              <a:t> </a:t>
            </a:r>
            <a:r>
              <a:rPr lang="en-US" sz="2000" spc="-5" dirty="0">
                <a:effectLst/>
                <a:cs typeface="Calibri"/>
              </a:rPr>
              <a:t>usin</a:t>
            </a:r>
            <a:r>
              <a:rPr lang="en-US" sz="2000" dirty="0">
                <a:effectLst/>
                <a:cs typeface="Calibri"/>
              </a:rPr>
              <a:t>g a</a:t>
            </a:r>
            <a:r>
              <a:rPr lang="en-US" sz="2000" spc="5" dirty="0">
                <a:effectLst/>
                <a:cs typeface="Calibri"/>
              </a:rPr>
              <a:t> </a:t>
            </a:r>
            <a:r>
              <a:rPr lang="en-US" sz="2000" spc="-45" dirty="0">
                <a:effectLst/>
                <a:cs typeface="Calibri"/>
              </a:rPr>
              <a:t>r</a:t>
            </a:r>
            <a:r>
              <a:rPr lang="en-US" sz="2000" dirty="0">
                <a:effectLst/>
                <a:cs typeface="Calibri"/>
              </a:rPr>
              <a:t>eas</a:t>
            </a:r>
            <a:r>
              <a:rPr lang="en-US" sz="2000" spc="-5" dirty="0">
                <a:effectLst/>
                <a:cs typeface="Calibri"/>
              </a:rPr>
              <a:t>onabl</a:t>
            </a:r>
            <a:r>
              <a:rPr lang="en-US" sz="2000" dirty="0">
                <a:effectLst/>
                <a:cs typeface="Calibri"/>
              </a:rPr>
              <a:t>e</a:t>
            </a:r>
            <a:r>
              <a:rPr lang="en-US" sz="2000" spc="5" dirty="0">
                <a:effectLst/>
                <a:cs typeface="Calibri"/>
              </a:rPr>
              <a:t> m</a:t>
            </a:r>
            <a:r>
              <a:rPr lang="en-US" sz="2000" spc="-10" dirty="0">
                <a:effectLst/>
                <a:cs typeface="Calibri"/>
              </a:rPr>
              <a:t>e</a:t>
            </a:r>
            <a:r>
              <a:rPr lang="en-US" sz="2000" dirty="0">
                <a:effectLst/>
                <a:cs typeface="Calibri"/>
              </a:rPr>
              <a:t>thod</a:t>
            </a:r>
            <a:r>
              <a:rPr lang="en-US" sz="2000" spc="-5" dirty="0">
                <a:effectLst/>
                <a:cs typeface="Calibri"/>
              </a:rPr>
              <a:t> </a:t>
            </a:r>
            <a:r>
              <a:rPr lang="en-US" sz="2000" spc="-30" dirty="0">
                <a:effectLst/>
                <a:cs typeface="Calibri"/>
              </a:rPr>
              <a:t>t</a:t>
            </a:r>
            <a:r>
              <a:rPr lang="en-US" sz="2000" dirty="0">
                <a:effectLst/>
                <a:cs typeface="Calibri"/>
              </a:rPr>
              <a:t>o e</a:t>
            </a:r>
            <a:r>
              <a:rPr lang="en-US" sz="2000" spc="-15" dirty="0">
                <a:effectLst/>
                <a:cs typeface="Calibri"/>
              </a:rPr>
              <a:t>s</a:t>
            </a:r>
            <a:r>
              <a:rPr lang="en-US" sz="2000" spc="-25" dirty="0">
                <a:effectLst/>
                <a:cs typeface="Calibri"/>
              </a:rPr>
              <a:t>t</a:t>
            </a:r>
            <a:r>
              <a:rPr lang="en-US" sz="2000" dirty="0">
                <a:effectLst/>
                <a:cs typeface="Calibri"/>
              </a:rPr>
              <a:t>ablish</a:t>
            </a:r>
            <a:r>
              <a:rPr lang="en-US" sz="2000" spc="-20" dirty="0">
                <a:effectLst/>
                <a:cs typeface="Calibri"/>
              </a:rPr>
              <a:t> </a:t>
            </a:r>
            <a:r>
              <a:rPr lang="en-US" sz="2000" dirty="0">
                <a:effectLst/>
                <a:cs typeface="Calibri"/>
              </a:rPr>
              <a:t>a</a:t>
            </a:r>
            <a:r>
              <a:rPr lang="en-US" sz="2000" spc="5" dirty="0">
                <a:effectLst/>
                <a:cs typeface="Calibri"/>
              </a:rPr>
              <a:t> </a:t>
            </a:r>
            <a:r>
              <a:rPr lang="en-US" sz="2000" spc="-50" dirty="0">
                <a:effectLst/>
                <a:cs typeface="Calibri"/>
              </a:rPr>
              <a:t>f</a:t>
            </a:r>
            <a:r>
              <a:rPr lang="en-US" sz="2000" dirty="0">
                <a:effectLst/>
                <a:cs typeface="Calibri"/>
              </a:rPr>
              <a:t>air mar</a:t>
            </a:r>
            <a:r>
              <a:rPr lang="en-US" sz="2000" spc="-80" dirty="0">
                <a:effectLst/>
                <a:cs typeface="Calibri"/>
              </a:rPr>
              <a:t>k</a:t>
            </a:r>
            <a:r>
              <a:rPr lang="en-US" sz="2000" spc="-10" dirty="0">
                <a:effectLst/>
                <a:cs typeface="Calibri"/>
              </a:rPr>
              <a:t>e</a:t>
            </a:r>
            <a:r>
              <a:rPr lang="en-US" sz="2000" dirty="0">
                <a:effectLst/>
                <a:cs typeface="Calibri"/>
              </a:rPr>
              <a:t>t </a:t>
            </a:r>
            <a:r>
              <a:rPr lang="en-US" sz="2000" spc="-30" dirty="0">
                <a:effectLst/>
                <a:cs typeface="Calibri"/>
              </a:rPr>
              <a:t>v</a:t>
            </a:r>
            <a:r>
              <a:rPr lang="en-US" sz="2000" dirty="0">
                <a:effectLst/>
                <a:cs typeface="Calibri"/>
              </a:rPr>
              <a:t>alue;</a:t>
            </a:r>
          </a:p>
          <a:p>
            <a:pPr marL="1026159" lvl="1" indent="-457200">
              <a:buFont typeface="Arial" panose="020B0604020202020204" pitchFamily="34" charset="0"/>
              <a:buChar char="•"/>
              <a:tabLst>
                <a:tab pos="461645" algn="l"/>
              </a:tabLst>
            </a:pPr>
            <a:r>
              <a:rPr lang="en-US" sz="2000" spc="-5" dirty="0">
                <a:cs typeface="Calibri"/>
              </a:rPr>
              <a:t>t</a:t>
            </a:r>
            <a:r>
              <a:rPr lang="en-US" sz="2000" spc="-5" dirty="0">
                <a:effectLst/>
                <a:cs typeface="Calibri"/>
              </a:rPr>
              <a:t>i</a:t>
            </a:r>
            <a:r>
              <a:rPr lang="en-US" sz="2000" spc="5" dirty="0">
                <a:effectLst/>
                <a:cs typeface="Calibri"/>
              </a:rPr>
              <a:t>m</a:t>
            </a:r>
            <a:r>
              <a:rPr lang="en-US" sz="2000" spc="-15" dirty="0">
                <a:effectLst/>
                <a:cs typeface="Calibri"/>
              </a:rPr>
              <a:t>e</a:t>
            </a:r>
            <a:r>
              <a:rPr lang="en-US" sz="2000" dirty="0">
                <a:effectLst/>
                <a:cs typeface="Calibri"/>
              </a:rPr>
              <a:t> </a:t>
            </a:r>
            <a:r>
              <a:rPr lang="en-US" sz="2000" spc="-25" dirty="0">
                <a:effectLst/>
                <a:cs typeface="Calibri"/>
              </a:rPr>
              <a:t>c</a:t>
            </a:r>
            <a:r>
              <a:rPr lang="en-US" sz="2000" spc="-5" dirty="0">
                <a:effectLst/>
                <a:cs typeface="Calibri"/>
              </a:rPr>
              <a:t>o</a:t>
            </a:r>
            <a:r>
              <a:rPr lang="en-US" sz="2000" spc="-30" dirty="0">
                <a:effectLst/>
                <a:cs typeface="Calibri"/>
              </a:rPr>
              <a:t>n</a:t>
            </a:r>
            <a:r>
              <a:rPr lang="en-US" sz="2000" dirty="0">
                <a:effectLst/>
                <a:cs typeface="Calibri"/>
              </a:rPr>
              <a:t>tribu</a:t>
            </a:r>
            <a:r>
              <a:rPr lang="en-US" sz="2000" spc="-20" dirty="0">
                <a:effectLst/>
                <a:cs typeface="Calibri"/>
              </a:rPr>
              <a:t>t</a:t>
            </a:r>
            <a:r>
              <a:rPr lang="en-US" sz="2000" dirty="0">
                <a:effectLst/>
                <a:cs typeface="Calibri"/>
              </a:rPr>
              <a:t>ed</a:t>
            </a:r>
            <a:r>
              <a:rPr lang="en-US" sz="2000" spc="-5" dirty="0">
                <a:effectLst/>
                <a:cs typeface="Calibri"/>
              </a:rPr>
              <a:t> </a:t>
            </a:r>
            <a:r>
              <a:rPr lang="en-US" sz="2000" spc="-15" dirty="0">
                <a:effectLst/>
                <a:cs typeface="Calibri"/>
              </a:rPr>
              <a:t>b</a:t>
            </a:r>
            <a:r>
              <a:rPr lang="en-US" sz="2000" dirty="0">
                <a:effectLst/>
                <a:cs typeface="Calibri"/>
              </a:rPr>
              <a:t>y</a:t>
            </a:r>
            <a:r>
              <a:rPr lang="en-US" sz="2000" spc="10" dirty="0">
                <a:effectLst/>
                <a:cs typeface="Calibri"/>
              </a:rPr>
              <a:t> </a:t>
            </a:r>
            <a:r>
              <a:rPr lang="en-US" sz="2000" spc="-20" dirty="0">
                <a:effectLst/>
                <a:cs typeface="Calibri"/>
              </a:rPr>
              <a:t>v</a:t>
            </a:r>
            <a:r>
              <a:rPr lang="en-US" sz="2000" spc="-5" dirty="0">
                <a:effectLst/>
                <a:cs typeface="Calibri"/>
              </a:rPr>
              <a:t>olu</a:t>
            </a:r>
            <a:r>
              <a:rPr lang="en-US" sz="2000" spc="-25" dirty="0">
                <a:effectLst/>
                <a:cs typeface="Calibri"/>
              </a:rPr>
              <a:t>n</a:t>
            </a:r>
            <a:r>
              <a:rPr lang="en-US" sz="2000" spc="-20" dirty="0">
                <a:effectLst/>
                <a:cs typeface="Calibri"/>
              </a:rPr>
              <a:t>t</a:t>
            </a:r>
            <a:r>
              <a:rPr lang="en-US" sz="2000" spc="-15" dirty="0">
                <a:effectLst/>
                <a:cs typeface="Calibri"/>
              </a:rPr>
              <a:t>e</a:t>
            </a:r>
            <a:r>
              <a:rPr lang="en-US" sz="2000" spc="-10" dirty="0">
                <a:effectLst/>
                <a:cs typeface="Calibri"/>
              </a:rPr>
              <a:t>e</a:t>
            </a:r>
            <a:r>
              <a:rPr lang="en-US" sz="2000" spc="-50" dirty="0">
                <a:effectLst/>
                <a:cs typeface="Calibri"/>
              </a:rPr>
              <a:t>r</a:t>
            </a:r>
            <a:r>
              <a:rPr lang="en-US" sz="2000" spc="-5" dirty="0">
                <a:effectLst/>
                <a:cs typeface="Calibri"/>
              </a:rPr>
              <a:t>s</a:t>
            </a:r>
            <a:r>
              <a:rPr lang="en-US" sz="2000" dirty="0">
                <a:effectLst/>
                <a:cs typeface="Calibri"/>
              </a:rPr>
              <a:t>;</a:t>
            </a:r>
            <a:r>
              <a:rPr lang="en-US" sz="2000" spc="15" dirty="0">
                <a:effectLst/>
                <a:cs typeface="Calibri"/>
              </a:rPr>
              <a:t> and</a:t>
            </a:r>
          </a:p>
          <a:p>
            <a:pPr marL="1026159" lvl="1" indent="-457200">
              <a:buFont typeface="Arial" panose="020B0604020202020204" pitchFamily="34" charset="0"/>
              <a:buChar char="•"/>
              <a:tabLst>
                <a:tab pos="461645" algn="l"/>
              </a:tabLst>
            </a:pPr>
            <a:r>
              <a:rPr lang="en-US" sz="2000" spc="-25" dirty="0">
                <a:effectLst/>
                <a:cs typeface="Calibri"/>
              </a:rPr>
              <a:t>ma</a:t>
            </a:r>
            <a:r>
              <a:rPr lang="en-US" sz="2000" spc="-20" dirty="0">
                <a:effectLst/>
                <a:cs typeface="Calibri"/>
              </a:rPr>
              <a:t>t</a:t>
            </a:r>
            <a:r>
              <a:rPr lang="en-US" sz="2000" dirty="0">
                <a:effectLst/>
                <a:cs typeface="Calibri"/>
              </a:rPr>
              <a:t>ching</a:t>
            </a:r>
            <a:r>
              <a:rPr lang="en-US" sz="2000" spc="-20" dirty="0">
                <a:effectLst/>
                <a:cs typeface="Calibri"/>
              </a:rPr>
              <a:t> </a:t>
            </a:r>
            <a:r>
              <a:rPr lang="en-US" sz="2000" spc="-5" dirty="0">
                <a:effectLst/>
                <a:cs typeface="Calibri"/>
              </a:rPr>
              <a:t>fund</a:t>
            </a:r>
            <a:r>
              <a:rPr lang="en-US" sz="2000" dirty="0">
                <a:effectLst/>
                <a:cs typeface="Calibri"/>
              </a:rPr>
              <a:t>s</a:t>
            </a:r>
            <a:r>
              <a:rPr lang="en-US" sz="2000" spc="5" dirty="0">
                <a:effectLst/>
                <a:cs typeface="Calibri"/>
              </a:rPr>
              <a:t> </a:t>
            </a:r>
            <a:r>
              <a:rPr lang="en-US" sz="2000" spc="-5" dirty="0">
                <a:effectLst/>
                <a:cs typeface="Calibri"/>
              </a:rPr>
              <a:t>o</a:t>
            </a:r>
            <a:r>
              <a:rPr lang="en-US" sz="2000" dirty="0">
                <a:effectLst/>
                <a:cs typeface="Calibri"/>
              </a:rPr>
              <a:t>r</a:t>
            </a:r>
            <a:r>
              <a:rPr lang="en-US" sz="2000" spc="5" dirty="0">
                <a:effectLst/>
                <a:cs typeface="Calibri"/>
              </a:rPr>
              <a:t> </a:t>
            </a:r>
            <a:r>
              <a:rPr lang="en-US" sz="2000" spc="-20" dirty="0">
                <a:effectLst/>
                <a:cs typeface="Calibri"/>
              </a:rPr>
              <a:t>v</a:t>
            </a:r>
            <a:r>
              <a:rPr lang="en-US" sz="2000" spc="-5" dirty="0">
                <a:effectLst/>
                <a:cs typeface="Calibri"/>
              </a:rPr>
              <a:t>olu</a:t>
            </a:r>
            <a:r>
              <a:rPr lang="en-US" sz="2000" spc="-25" dirty="0">
                <a:effectLst/>
                <a:cs typeface="Calibri"/>
              </a:rPr>
              <a:t>n</a:t>
            </a:r>
            <a:r>
              <a:rPr lang="en-US" sz="2000" spc="-20" dirty="0">
                <a:effectLst/>
                <a:cs typeface="Calibri"/>
              </a:rPr>
              <a:t>t</a:t>
            </a:r>
            <a:r>
              <a:rPr lang="en-US" sz="2000" dirty="0">
                <a:effectLst/>
                <a:cs typeface="Calibri"/>
              </a:rPr>
              <a:t>a</a:t>
            </a:r>
            <a:r>
              <a:rPr lang="en-US" sz="2000" spc="5" dirty="0">
                <a:effectLst/>
                <a:cs typeface="Calibri"/>
              </a:rPr>
              <a:t>r</a:t>
            </a:r>
            <a:r>
              <a:rPr lang="en-US" sz="2000" dirty="0">
                <a:effectLst/>
                <a:cs typeface="Calibri"/>
              </a:rPr>
              <a:t>y </a:t>
            </a:r>
            <a:r>
              <a:rPr lang="en-US" sz="2000" spc="-40" dirty="0">
                <a:effectLst/>
                <a:cs typeface="Calibri"/>
              </a:rPr>
              <a:t>e</a:t>
            </a:r>
            <a:r>
              <a:rPr lang="en-US" sz="2000" spc="-25" dirty="0">
                <a:effectLst/>
                <a:cs typeface="Calibri"/>
              </a:rPr>
              <a:t>f</a:t>
            </a:r>
            <a:r>
              <a:rPr lang="en-US" sz="2000" spc="-50" dirty="0">
                <a:effectLst/>
                <a:cs typeface="Calibri"/>
              </a:rPr>
              <a:t>f</a:t>
            </a:r>
            <a:r>
              <a:rPr lang="en-US" sz="2000" spc="-5" dirty="0">
                <a:effectLst/>
                <a:cs typeface="Calibri"/>
              </a:rPr>
              <a:t>o</a:t>
            </a:r>
            <a:r>
              <a:rPr lang="en-US" sz="2000" spc="-10" dirty="0">
                <a:effectLst/>
                <a:cs typeface="Calibri"/>
              </a:rPr>
              <a:t>r</a:t>
            </a:r>
            <a:r>
              <a:rPr lang="en-US" sz="2000" dirty="0">
                <a:effectLst/>
                <a:cs typeface="Calibri"/>
              </a:rPr>
              <a:t>ts</a:t>
            </a:r>
            <a:r>
              <a:rPr lang="en-US" sz="2000" spc="5" dirty="0">
                <a:effectLst/>
                <a:cs typeface="Calibri"/>
              </a:rPr>
              <a:t> </a:t>
            </a:r>
            <a:r>
              <a:rPr lang="en-US" sz="2000" spc="-5" dirty="0">
                <a:effectLst/>
                <a:cs typeface="Calibri"/>
              </a:rPr>
              <a:t>p</a:t>
            </a:r>
            <a:r>
              <a:rPr lang="en-US" sz="2000" spc="-45" dirty="0">
                <a:effectLst/>
                <a:cs typeface="Calibri"/>
              </a:rPr>
              <a:t>r</a:t>
            </a:r>
            <a:r>
              <a:rPr lang="en-US" sz="2000" spc="-20" dirty="0">
                <a:effectLst/>
                <a:cs typeface="Calibri"/>
              </a:rPr>
              <a:t>o</a:t>
            </a:r>
            <a:r>
              <a:rPr lang="en-US" sz="2000" dirty="0">
                <a:effectLst/>
                <a:cs typeface="Calibri"/>
              </a:rPr>
              <a:t>vid</a:t>
            </a:r>
            <a:r>
              <a:rPr lang="en-US" sz="2000" spc="5" dirty="0">
                <a:effectLst/>
                <a:cs typeface="Calibri"/>
              </a:rPr>
              <a:t>e</a:t>
            </a:r>
            <a:r>
              <a:rPr lang="en-US" sz="2000" dirty="0">
                <a:effectLst/>
                <a:cs typeface="Calibri"/>
              </a:rPr>
              <a:t>d</a:t>
            </a:r>
            <a:r>
              <a:rPr lang="en-US" sz="2000" spc="15" dirty="0">
                <a:effectLst/>
                <a:cs typeface="Calibri"/>
              </a:rPr>
              <a:t> </a:t>
            </a:r>
            <a:r>
              <a:rPr lang="en-US" sz="2000" spc="-15" dirty="0">
                <a:effectLst/>
                <a:cs typeface="Calibri"/>
              </a:rPr>
              <a:t>b</a:t>
            </a:r>
            <a:r>
              <a:rPr lang="en-US" sz="2000" dirty="0">
                <a:effectLst/>
                <a:cs typeface="Calibri"/>
              </a:rPr>
              <a:t>y a</a:t>
            </a:r>
            <a:r>
              <a:rPr lang="en-US" sz="2000" spc="-50" dirty="0">
                <a:effectLst/>
                <a:cs typeface="Calibri"/>
              </a:rPr>
              <a:t>n</a:t>
            </a:r>
            <a:r>
              <a:rPr lang="en-US" sz="2000" dirty="0">
                <a:effectLst/>
                <a:cs typeface="Calibri"/>
              </a:rPr>
              <a:t>y </a:t>
            </a:r>
            <a:r>
              <a:rPr lang="en-US" sz="2000" spc="-45" dirty="0">
                <a:effectLst/>
                <a:cs typeface="Calibri"/>
              </a:rPr>
              <a:t>r</a:t>
            </a:r>
            <a:r>
              <a:rPr lang="en-US" sz="2000" dirty="0">
                <a:effectLst/>
                <a:cs typeface="Calibri"/>
              </a:rPr>
              <a:t>ecipie</a:t>
            </a:r>
            <a:r>
              <a:rPr lang="en-US" sz="2000" spc="-25" dirty="0">
                <a:effectLst/>
                <a:cs typeface="Calibri"/>
              </a:rPr>
              <a:t>n</a:t>
            </a:r>
            <a:r>
              <a:rPr lang="en-US" sz="2000" dirty="0">
                <a:effectLst/>
                <a:cs typeface="Calibri"/>
              </a:rPr>
              <a:t>t</a:t>
            </a:r>
            <a:r>
              <a:rPr lang="en-US" sz="2000" spc="10" dirty="0">
                <a:effectLst/>
                <a:cs typeface="Calibri"/>
              </a:rPr>
              <a:t> </a:t>
            </a:r>
            <a:r>
              <a:rPr lang="en-US" sz="2000" spc="-5" dirty="0">
                <a:effectLst/>
                <a:cs typeface="Calibri"/>
              </a:rPr>
              <a:t>o</a:t>
            </a:r>
            <a:r>
              <a:rPr lang="en-US" sz="2000" dirty="0">
                <a:effectLst/>
                <a:cs typeface="Calibri"/>
              </a:rPr>
              <a:t>r</a:t>
            </a:r>
            <a:r>
              <a:rPr lang="en-US" sz="2000" spc="-5" dirty="0">
                <a:effectLst/>
                <a:cs typeface="Calibri"/>
              </a:rPr>
              <a:t> p</a:t>
            </a:r>
            <a:r>
              <a:rPr lang="en-US" sz="2000" spc="-45" dirty="0">
                <a:effectLst/>
                <a:cs typeface="Calibri"/>
              </a:rPr>
              <a:t>r</a:t>
            </a:r>
            <a:r>
              <a:rPr lang="en-US" sz="2000" spc="-5" dirty="0">
                <a:effectLst/>
                <a:cs typeface="Calibri"/>
              </a:rPr>
              <a:t>ojec</a:t>
            </a:r>
            <a:r>
              <a:rPr lang="en-US" sz="2000" dirty="0">
                <a:effectLst/>
                <a:cs typeface="Calibri"/>
              </a:rPr>
              <a:t>t</a:t>
            </a:r>
            <a:r>
              <a:rPr lang="en-US" sz="2000" spc="15" dirty="0">
                <a:effectLst/>
                <a:cs typeface="Calibri"/>
              </a:rPr>
              <a:t> </a:t>
            </a:r>
            <a:r>
              <a:rPr lang="en-US" sz="2000" spc="-5" dirty="0">
                <a:effectLst/>
                <a:cs typeface="Calibri"/>
              </a:rPr>
              <a:t>sponso</a:t>
            </a:r>
            <a:r>
              <a:rPr lang="en-US" sz="2000" spc="-250" dirty="0">
                <a:effectLst/>
                <a:cs typeface="Calibri"/>
              </a:rPr>
              <a:t>r</a:t>
            </a:r>
            <a:r>
              <a:rPr lang="en-US" sz="2000" dirty="0">
                <a:effectLst/>
                <a:cs typeface="Calibri"/>
              </a:rPr>
              <a:t>.</a:t>
            </a:r>
          </a:p>
        </p:txBody>
      </p:sp>
      <p:sp>
        <p:nvSpPr>
          <p:cNvPr id="6" name="TextBox 5">
            <a:extLst>
              <a:ext uri="{FF2B5EF4-FFF2-40B4-BE49-F238E27FC236}">
                <a16:creationId xmlns:a16="http://schemas.microsoft.com/office/drawing/2014/main" id="{F08A2846-8455-CD7E-BB99-6033CB17BD18}"/>
              </a:ext>
            </a:extLst>
          </p:cNvPr>
          <p:cNvSpPr txBox="1"/>
          <p:nvPr/>
        </p:nvSpPr>
        <p:spPr>
          <a:xfrm>
            <a:off x="6327648" y="933783"/>
            <a:ext cx="4509685" cy="468975"/>
          </a:xfrm>
          <a:prstGeom prst="rect">
            <a:avLst/>
          </a:prstGeom>
          <a:noFill/>
        </p:spPr>
        <p:txBody>
          <a:bodyPr wrap="square">
            <a:spAutoFit/>
          </a:bodyPr>
          <a:lstStyle/>
          <a:p>
            <a:pPr marL="1270" algn="ctr">
              <a:lnSpc>
                <a:spcPts val="3275"/>
              </a:lnSpc>
            </a:pPr>
            <a:r>
              <a:rPr lang="en-US" b="1" spc="-15" dirty="0">
                <a:solidFill>
                  <a:schemeClr val="accent1"/>
                </a:solidFill>
                <a:cs typeface="Calibri"/>
              </a:rPr>
              <a:t>24</a:t>
            </a:r>
            <a:r>
              <a:rPr lang="en-US" b="1" spc="20" dirty="0">
                <a:solidFill>
                  <a:schemeClr val="accent1"/>
                </a:solidFill>
                <a:cs typeface="Calibri"/>
              </a:rPr>
              <a:t> </a:t>
            </a:r>
            <a:r>
              <a:rPr lang="en-US" b="1" spc="-20" dirty="0">
                <a:solidFill>
                  <a:schemeClr val="accent1"/>
                </a:solidFill>
                <a:cs typeface="Calibri"/>
              </a:rPr>
              <a:t>CFR</a:t>
            </a:r>
            <a:r>
              <a:rPr lang="en-US" b="1" spc="10" dirty="0">
                <a:solidFill>
                  <a:schemeClr val="accent1"/>
                </a:solidFill>
                <a:cs typeface="Calibri"/>
              </a:rPr>
              <a:t> </a:t>
            </a:r>
            <a:r>
              <a:rPr lang="en-US" b="1" spc="-15" dirty="0">
                <a:solidFill>
                  <a:schemeClr val="accent1"/>
                </a:solidFill>
                <a:cs typeface="Calibri"/>
              </a:rPr>
              <a:t>576.</a:t>
            </a:r>
            <a:r>
              <a:rPr lang="en-US" b="1" spc="-25" dirty="0">
                <a:solidFill>
                  <a:schemeClr val="accent1"/>
                </a:solidFill>
                <a:cs typeface="Calibri"/>
              </a:rPr>
              <a:t>2</a:t>
            </a:r>
            <a:r>
              <a:rPr lang="en-US" b="1" spc="-15" dirty="0">
                <a:solidFill>
                  <a:schemeClr val="accent1"/>
                </a:solidFill>
                <a:cs typeface="Calibri"/>
              </a:rPr>
              <a:t>01 </a:t>
            </a:r>
            <a:r>
              <a:rPr lang="en-US" spc="-20" dirty="0">
                <a:cs typeface="Calibri"/>
              </a:rPr>
              <a:t>c</a:t>
            </a:r>
            <a:r>
              <a:rPr lang="en-US" spc="-25" dirty="0">
                <a:cs typeface="Calibri"/>
              </a:rPr>
              <a:t>o</a:t>
            </a:r>
            <a:r>
              <a:rPr lang="en-US" spc="-45" dirty="0">
                <a:cs typeface="Calibri"/>
              </a:rPr>
              <a:t>n</a:t>
            </a:r>
            <a:r>
              <a:rPr lang="en-US" spc="-35" dirty="0">
                <a:cs typeface="Calibri"/>
              </a:rPr>
              <a:t>t</a:t>
            </a:r>
            <a:r>
              <a:rPr lang="en-US" spc="-15" dirty="0">
                <a:cs typeface="Calibri"/>
              </a:rPr>
              <a:t>ai</a:t>
            </a:r>
            <a:r>
              <a:rPr lang="en-US" spc="-25" dirty="0">
                <a:cs typeface="Calibri"/>
              </a:rPr>
              <a:t>n</a:t>
            </a:r>
            <a:r>
              <a:rPr lang="en-US" spc="-15" dirty="0">
                <a:cs typeface="Calibri"/>
              </a:rPr>
              <a:t>s</a:t>
            </a:r>
            <a:r>
              <a:rPr lang="en-US" spc="-5" dirty="0">
                <a:cs typeface="Calibri"/>
              </a:rPr>
              <a:t> </a:t>
            </a:r>
            <a:r>
              <a:rPr lang="en-US" spc="-30" dirty="0">
                <a:cs typeface="Calibri"/>
              </a:rPr>
              <a:t>m</a:t>
            </a:r>
            <a:r>
              <a:rPr lang="en-US" spc="-35" dirty="0">
                <a:cs typeface="Calibri"/>
              </a:rPr>
              <a:t>a</a:t>
            </a:r>
            <a:r>
              <a:rPr lang="en-US" spc="-50" dirty="0">
                <a:cs typeface="Calibri"/>
              </a:rPr>
              <a:t>t</a:t>
            </a:r>
            <a:r>
              <a:rPr lang="en-US" spc="-20" dirty="0">
                <a:cs typeface="Calibri"/>
              </a:rPr>
              <a:t>c</a:t>
            </a:r>
            <a:r>
              <a:rPr lang="en-US" spc="-15" dirty="0">
                <a:cs typeface="Calibri"/>
              </a:rPr>
              <a:t>h</a:t>
            </a:r>
            <a:r>
              <a:rPr lang="en-US" spc="15" dirty="0">
                <a:cs typeface="Calibri"/>
              </a:rPr>
              <a:t> </a:t>
            </a:r>
            <a:r>
              <a:rPr lang="en-US" spc="-35" dirty="0">
                <a:cs typeface="Calibri"/>
              </a:rPr>
              <a:t>r</a:t>
            </a:r>
            <a:r>
              <a:rPr lang="en-US" spc="-20" dirty="0">
                <a:cs typeface="Calibri"/>
              </a:rPr>
              <a:t>eq</a:t>
            </a:r>
            <a:r>
              <a:rPr lang="en-US" spc="-25" dirty="0">
                <a:cs typeface="Calibri"/>
              </a:rPr>
              <a:t>u</a:t>
            </a:r>
            <a:r>
              <a:rPr lang="en-US" spc="-10" dirty="0">
                <a:cs typeface="Calibri"/>
              </a:rPr>
              <a:t>i</a:t>
            </a:r>
            <a:r>
              <a:rPr lang="en-US" spc="-55" dirty="0">
                <a:cs typeface="Calibri"/>
              </a:rPr>
              <a:t>r</a:t>
            </a:r>
            <a:r>
              <a:rPr lang="en-US" spc="-25" dirty="0">
                <a:cs typeface="Calibri"/>
              </a:rPr>
              <a:t>eme</a:t>
            </a:r>
            <a:r>
              <a:rPr lang="en-US" spc="-45" dirty="0">
                <a:cs typeface="Calibri"/>
              </a:rPr>
              <a:t>n</a:t>
            </a:r>
            <a:r>
              <a:rPr lang="en-US" spc="-15" dirty="0">
                <a:cs typeface="Calibri"/>
              </a:rPr>
              <a:t>ts</a:t>
            </a:r>
          </a:p>
        </p:txBody>
      </p:sp>
    </p:spTree>
    <p:extLst>
      <p:ext uri="{BB962C8B-B14F-4D97-AF65-F5344CB8AC3E}">
        <p14:creationId xmlns:p14="http://schemas.microsoft.com/office/powerpoint/2010/main" val="169105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29CBF2-0F19-62C9-33C8-7BB43C66FBE3}"/>
              </a:ext>
            </a:extLst>
          </p:cNvPr>
          <p:cNvSpPr>
            <a:spLocks noGrp="1"/>
          </p:cNvSpPr>
          <p:nvPr>
            <p:ph type="sldNum" sz="quarter" idx="12"/>
          </p:nvPr>
        </p:nvSpPr>
        <p:spPr/>
        <p:txBody>
          <a:bodyPr/>
          <a:lstStyle/>
          <a:p>
            <a:fld id="{500A7A85-B75E-4D15-8271-3E80641739A6}" type="slidenum">
              <a:rPr lang="en-US" smtClean="0"/>
              <a:t>3</a:t>
            </a:fld>
            <a:endParaRPr lang="en-US"/>
          </a:p>
        </p:txBody>
      </p:sp>
      <p:graphicFrame>
        <p:nvGraphicFramePr>
          <p:cNvPr id="4" name="Diagram 3">
            <a:extLst>
              <a:ext uri="{FF2B5EF4-FFF2-40B4-BE49-F238E27FC236}">
                <a16:creationId xmlns:a16="http://schemas.microsoft.com/office/drawing/2014/main" id="{C40389A4-B3DF-0B58-421A-3046FB77D634}"/>
              </a:ext>
            </a:extLst>
          </p:cNvPr>
          <p:cNvGraphicFramePr/>
          <p:nvPr>
            <p:extLst>
              <p:ext uri="{D42A27DB-BD31-4B8C-83A1-F6EECF244321}">
                <p14:modId xmlns:p14="http://schemas.microsoft.com/office/powerpoint/2010/main" val="1962650790"/>
              </p:ext>
            </p:extLst>
          </p:nvPr>
        </p:nvGraphicFramePr>
        <p:xfrm>
          <a:off x="1652016" y="475488"/>
          <a:ext cx="8887968" cy="5907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2520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E62611-DBA8-693C-CB10-5461ABB895AF}"/>
              </a:ext>
            </a:extLst>
          </p:cNvPr>
          <p:cNvSpPr>
            <a:spLocks noGrp="1"/>
          </p:cNvSpPr>
          <p:nvPr>
            <p:ph type="sldNum" sz="quarter" idx="12"/>
          </p:nvPr>
        </p:nvSpPr>
        <p:spPr/>
        <p:txBody>
          <a:bodyPr/>
          <a:lstStyle/>
          <a:p>
            <a:fld id="{500A7A85-B75E-4D15-8271-3E80641739A6}" type="slidenum">
              <a:rPr lang="en-US" smtClean="0"/>
              <a:t>30</a:t>
            </a:fld>
            <a:endParaRPr lang="en-US"/>
          </a:p>
        </p:txBody>
      </p:sp>
      <p:graphicFrame>
        <p:nvGraphicFramePr>
          <p:cNvPr id="6" name="Diagram 5">
            <a:extLst>
              <a:ext uri="{FF2B5EF4-FFF2-40B4-BE49-F238E27FC236}">
                <a16:creationId xmlns:a16="http://schemas.microsoft.com/office/drawing/2014/main" id="{E0E1C30B-4832-442D-8632-6E67EC26503F}"/>
              </a:ext>
            </a:extLst>
          </p:cNvPr>
          <p:cNvGraphicFramePr/>
          <p:nvPr>
            <p:extLst>
              <p:ext uri="{D42A27DB-BD31-4B8C-83A1-F6EECF244321}">
                <p14:modId xmlns:p14="http://schemas.microsoft.com/office/powerpoint/2010/main" val="2693119232"/>
              </p:ext>
            </p:extLst>
          </p:nvPr>
        </p:nvGraphicFramePr>
        <p:xfrm>
          <a:off x="1652016" y="475488"/>
          <a:ext cx="8887968" cy="5907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0796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829489-39CD-7C73-7187-B4FEBEA2E4DA}"/>
              </a:ext>
            </a:extLst>
          </p:cNvPr>
          <p:cNvPicPr>
            <a:picLocks noChangeAspect="1"/>
          </p:cNvPicPr>
          <p:nvPr/>
        </p:nvPicPr>
        <p:blipFill>
          <a:blip r:embed="rId2"/>
          <a:stretch>
            <a:fillRect/>
          </a:stretch>
        </p:blipFill>
        <p:spPr>
          <a:xfrm>
            <a:off x="6642663" y="891220"/>
            <a:ext cx="4486901" cy="4344006"/>
          </a:xfrm>
          <a:prstGeom prst="rect">
            <a:avLst/>
          </a:prstGeom>
        </p:spPr>
      </p:pic>
      <p:sp>
        <p:nvSpPr>
          <p:cNvPr id="3" name="TextBox 2"/>
          <p:cNvSpPr txBox="1"/>
          <p:nvPr/>
        </p:nvSpPr>
        <p:spPr>
          <a:xfrm>
            <a:off x="861297" y="593712"/>
            <a:ext cx="5083313" cy="830997"/>
          </a:xfrm>
          <a:prstGeom prst="rect">
            <a:avLst/>
          </a:prstGeom>
          <a:noFill/>
          <a:ln w="15875">
            <a:noFill/>
          </a:ln>
        </p:spPr>
        <p:txBody>
          <a:bodyPr wrap="square" rtlCol="0">
            <a:spAutoFit/>
          </a:bodyPr>
          <a:lstStyle/>
          <a:p>
            <a:r>
              <a:rPr lang="en-US" sz="4800" b="1" dirty="0">
                <a:solidFill>
                  <a:schemeClr val="accent1"/>
                </a:solidFill>
              </a:rPr>
              <a:t>PROPOSALS</a:t>
            </a:r>
          </a:p>
        </p:txBody>
      </p:sp>
      <p:sp>
        <p:nvSpPr>
          <p:cNvPr id="4" name="TextBox 3"/>
          <p:cNvSpPr txBox="1"/>
          <p:nvPr/>
        </p:nvSpPr>
        <p:spPr>
          <a:xfrm>
            <a:off x="861297" y="1984538"/>
            <a:ext cx="5083313" cy="2677656"/>
          </a:xfrm>
          <a:prstGeom prst="rect">
            <a:avLst/>
          </a:prstGeom>
          <a:noFill/>
        </p:spPr>
        <p:txBody>
          <a:bodyPr wrap="square" rtlCol="0">
            <a:spAutoFit/>
          </a:bodyPr>
          <a:lstStyle/>
          <a:p>
            <a:r>
              <a:rPr lang="en-US" sz="2800" dirty="0"/>
              <a:t>The 2026 ESG and CDBG proposal packets will be available on the City of Evansville, Community Development website by </a:t>
            </a:r>
            <a:r>
              <a:rPr lang="en-US" sz="2800" b="1" dirty="0">
                <a:solidFill>
                  <a:schemeClr val="accent1"/>
                </a:solidFill>
              </a:rPr>
              <a:t>July 1, 2025</a:t>
            </a:r>
            <a:r>
              <a:rPr lang="en-US" sz="2800" dirty="0"/>
              <a:t>, at the link below:</a:t>
            </a:r>
            <a:endParaRPr lang="en-US" sz="2800" dirty="0">
              <a:solidFill>
                <a:schemeClr val="bg1"/>
              </a:solidFill>
            </a:endParaRPr>
          </a:p>
        </p:txBody>
      </p:sp>
      <p:sp>
        <p:nvSpPr>
          <p:cNvPr id="6" name="Slide Number Placeholder 5"/>
          <p:cNvSpPr>
            <a:spLocks noGrp="1"/>
          </p:cNvSpPr>
          <p:nvPr>
            <p:ph type="sldNum" sz="quarter" idx="12"/>
          </p:nvPr>
        </p:nvSpPr>
        <p:spPr/>
        <p:txBody>
          <a:bodyPr/>
          <a:lstStyle/>
          <a:p>
            <a:fld id="{500A7A85-B75E-4D15-8271-3E80641739A6}" type="slidenum">
              <a:rPr lang="en-US" smtClean="0"/>
              <a:t>31</a:t>
            </a:fld>
            <a:endParaRPr lang="en-US" dirty="0"/>
          </a:p>
        </p:txBody>
      </p:sp>
      <p:sp>
        <p:nvSpPr>
          <p:cNvPr id="7" name="TextBox 6">
            <a:extLst>
              <a:ext uri="{FF2B5EF4-FFF2-40B4-BE49-F238E27FC236}">
                <a16:creationId xmlns:a16="http://schemas.microsoft.com/office/drawing/2014/main" id="{6150462D-CE2D-80C9-9AC9-0E3FB27E6314}"/>
              </a:ext>
            </a:extLst>
          </p:cNvPr>
          <p:cNvSpPr txBox="1"/>
          <p:nvPr/>
        </p:nvSpPr>
        <p:spPr>
          <a:xfrm>
            <a:off x="861297" y="5591355"/>
            <a:ext cx="6591063" cy="523220"/>
          </a:xfrm>
          <a:prstGeom prst="rect">
            <a:avLst/>
          </a:prstGeom>
          <a:noFill/>
        </p:spPr>
        <p:txBody>
          <a:bodyPr wrap="square">
            <a:spAutoFit/>
          </a:bodyPr>
          <a:lstStyle/>
          <a:p>
            <a:r>
              <a:rPr lang="en-US" sz="2800" b="1" dirty="0">
                <a:solidFill>
                  <a:schemeClr val="bg1"/>
                </a:solidFill>
                <a:hlinkClick r:id="rId3">
                  <a:extLst>
                    <a:ext uri="{A12FA001-AC4F-418D-AE19-62706E023703}">
                      <ahyp:hlinkClr xmlns:ahyp="http://schemas.microsoft.com/office/drawing/2018/hyperlinkcolor" val="tx"/>
                    </a:ext>
                  </a:extLst>
                </a:hlinkClick>
              </a:rPr>
              <a:t>www.evansville.in.gov/cdfederalprograms</a:t>
            </a:r>
            <a:endParaRPr lang="en-US" sz="2800" b="1" dirty="0">
              <a:solidFill>
                <a:schemeClr val="bg1"/>
              </a:solidFill>
            </a:endParaRPr>
          </a:p>
        </p:txBody>
      </p:sp>
      <p:sp>
        <p:nvSpPr>
          <p:cNvPr id="8" name="Oval 7">
            <a:extLst>
              <a:ext uri="{FF2B5EF4-FFF2-40B4-BE49-F238E27FC236}">
                <a16:creationId xmlns:a16="http://schemas.microsoft.com/office/drawing/2014/main" id="{B2331929-9190-975B-A6E1-A3BE1B6C861C}"/>
              </a:ext>
            </a:extLst>
          </p:cNvPr>
          <p:cNvSpPr/>
          <p:nvPr/>
        </p:nvSpPr>
        <p:spPr>
          <a:xfrm>
            <a:off x="6247392" y="2089360"/>
            <a:ext cx="3565911" cy="2487701"/>
          </a:xfrm>
          <a:prstGeom prst="ellipse">
            <a:avLst/>
          </a:prstGeom>
          <a:noFill/>
          <a:ln w="25400">
            <a:solidFill>
              <a:schemeClr val="accent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0142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E6EBC3D-5DD8-E4B1-A86B-0122DDA9AA79}"/>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4781C1-0ACB-92E4-CB91-14C3DEBB7B18}"/>
              </a:ext>
            </a:extLst>
          </p:cNvPr>
          <p:cNvSpPr txBox="1"/>
          <p:nvPr/>
        </p:nvSpPr>
        <p:spPr>
          <a:xfrm>
            <a:off x="964788" y="804333"/>
            <a:ext cx="3391900"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b="1" cap="all" spc="100" dirty="0">
                <a:solidFill>
                  <a:schemeClr val="accent1"/>
                </a:solidFill>
                <a:latin typeface="+mj-lt"/>
                <a:ea typeface="+mj-ea"/>
                <a:cs typeface="+mj-cs"/>
              </a:rPr>
              <a:t>PROPOSALS</a:t>
            </a:r>
            <a:endParaRPr lang="en-US" sz="5000" b="1" cap="all" spc="100" dirty="0">
              <a:solidFill>
                <a:schemeClr val="tx1">
                  <a:lumMod val="95000"/>
                  <a:lumOff val="5000"/>
                </a:schemeClr>
              </a:solidFill>
              <a:latin typeface="+mj-lt"/>
              <a:ea typeface="+mj-ea"/>
              <a:cs typeface="+mj-cs"/>
            </a:endParaRPr>
          </a:p>
        </p:txBody>
      </p:sp>
      <p:cxnSp>
        <p:nvCxnSpPr>
          <p:cNvPr id="15" name="Straight Connector 14">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212C5A6-60AF-5485-7ACC-B5F1200D6D2B}"/>
              </a:ext>
            </a:extLst>
          </p:cNvPr>
          <p:cNvSpPr txBox="1"/>
          <p:nvPr/>
        </p:nvSpPr>
        <p:spPr>
          <a:xfrm>
            <a:off x="4999330" y="804333"/>
            <a:ext cx="6257721" cy="5249334"/>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r>
              <a:rPr lang="en-US" sz="2800" dirty="0"/>
              <a:t>Both the ESG and CDBG Proposals are divided into </a:t>
            </a:r>
            <a:r>
              <a:rPr lang="en-US" sz="2800" b="1" dirty="0">
                <a:ln>
                  <a:solidFill>
                    <a:schemeClr val="tx1"/>
                  </a:solidFill>
                </a:ln>
                <a:solidFill>
                  <a:schemeClr val="bg1"/>
                </a:solidFill>
              </a:rPr>
              <a:t>4 sections</a:t>
            </a:r>
            <a:r>
              <a:rPr lang="en-US" sz="2800" dirty="0"/>
              <a:t>:  </a:t>
            </a:r>
          </a:p>
          <a:p>
            <a:pPr defTabSz="914400">
              <a:lnSpc>
                <a:spcPct val="90000"/>
              </a:lnSpc>
              <a:spcAft>
                <a:spcPts val="600"/>
              </a:spcAft>
              <a:buClr>
                <a:schemeClr val="accent1"/>
              </a:buClr>
            </a:pPr>
            <a:endParaRPr lang="en-US" sz="2800" dirty="0">
              <a:ln>
                <a:solidFill>
                  <a:schemeClr val="tx1"/>
                </a:solidFill>
              </a:ln>
              <a:solidFill>
                <a:schemeClr val="bg1"/>
              </a:solidFill>
            </a:endParaRPr>
          </a:p>
          <a:p>
            <a:pPr marL="1428750" lvl="2" indent="-514350" defTabSz="914400">
              <a:lnSpc>
                <a:spcPct val="90000"/>
              </a:lnSpc>
              <a:spcAft>
                <a:spcPts val="600"/>
              </a:spcAft>
              <a:buClr>
                <a:schemeClr val="accent1"/>
              </a:buClr>
              <a:buFont typeface="+mj-lt"/>
              <a:buAutoNum type="arabicPeriod"/>
            </a:pPr>
            <a:r>
              <a:rPr lang="en-US" sz="2800" b="1" dirty="0">
                <a:ln>
                  <a:solidFill>
                    <a:schemeClr val="tx1"/>
                  </a:solidFill>
                </a:ln>
                <a:solidFill>
                  <a:schemeClr val="bg1"/>
                </a:solidFill>
              </a:rPr>
              <a:t>General Information</a:t>
            </a:r>
          </a:p>
          <a:p>
            <a:pPr marL="1428750" lvl="2" indent="-514350" defTabSz="914400">
              <a:lnSpc>
                <a:spcPct val="90000"/>
              </a:lnSpc>
              <a:spcAft>
                <a:spcPts val="600"/>
              </a:spcAft>
              <a:buClr>
                <a:schemeClr val="accent1"/>
              </a:buClr>
              <a:buFont typeface="+mj-lt"/>
              <a:buAutoNum type="arabicPeriod"/>
            </a:pPr>
            <a:r>
              <a:rPr lang="en-US" sz="2800" b="1" dirty="0">
                <a:ln>
                  <a:solidFill>
                    <a:schemeClr val="tx1"/>
                  </a:solidFill>
                </a:ln>
                <a:solidFill>
                  <a:schemeClr val="bg1"/>
                </a:solidFill>
              </a:rPr>
              <a:t>Project Information</a:t>
            </a:r>
          </a:p>
          <a:p>
            <a:pPr marL="1428750" lvl="2" indent="-514350" defTabSz="914400">
              <a:lnSpc>
                <a:spcPct val="90000"/>
              </a:lnSpc>
              <a:spcAft>
                <a:spcPts val="600"/>
              </a:spcAft>
              <a:buClr>
                <a:schemeClr val="accent1"/>
              </a:buClr>
              <a:buFont typeface="+mj-lt"/>
              <a:buAutoNum type="arabicPeriod"/>
            </a:pPr>
            <a:r>
              <a:rPr lang="en-US" sz="2800" b="1" dirty="0">
                <a:ln>
                  <a:solidFill>
                    <a:schemeClr val="tx1"/>
                  </a:solidFill>
                </a:ln>
                <a:solidFill>
                  <a:schemeClr val="bg1"/>
                </a:solidFill>
              </a:rPr>
              <a:t>Financial Information</a:t>
            </a:r>
          </a:p>
          <a:p>
            <a:pPr marL="1428750" lvl="2" indent="-514350" defTabSz="914400">
              <a:lnSpc>
                <a:spcPct val="90000"/>
              </a:lnSpc>
              <a:spcAft>
                <a:spcPts val="600"/>
              </a:spcAft>
              <a:buClr>
                <a:schemeClr val="accent1"/>
              </a:buClr>
              <a:buFont typeface="+mj-lt"/>
              <a:buAutoNum type="arabicPeriod"/>
            </a:pPr>
            <a:r>
              <a:rPr lang="en-US" sz="2800" b="1" dirty="0">
                <a:ln>
                  <a:solidFill>
                    <a:schemeClr val="tx1"/>
                  </a:solidFill>
                </a:ln>
                <a:solidFill>
                  <a:schemeClr val="bg1"/>
                </a:solidFill>
              </a:rPr>
              <a:t>Affiliations and Board of Directors Information</a:t>
            </a:r>
          </a:p>
        </p:txBody>
      </p:sp>
      <p:sp>
        <p:nvSpPr>
          <p:cNvPr id="6" name="Slide Number Placeholder 5">
            <a:extLst>
              <a:ext uri="{FF2B5EF4-FFF2-40B4-BE49-F238E27FC236}">
                <a16:creationId xmlns:a16="http://schemas.microsoft.com/office/drawing/2014/main" id="{3329A503-6162-EA6F-1541-F6394F2E4B6E}"/>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500A7A85-B75E-4D15-8271-3E80641739A6}" type="slidenum">
              <a:rPr lang="en-US" kern="1200" dirty="0">
                <a:solidFill>
                  <a:schemeClr val="tx1">
                    <a:lumMod val="95000"/>
                    <a:lumOff val="5000"/>
                  </a:schemeClr>
                </a:solidFill>
                <a:latin typeface="+mj-lt"/>
                <a:ea typeface="+mn-ea"/>
                <a:cs typeface="+mn-cs"/>
              </a:rPr>
              <a:pPr>
                <a:spcAft>
                  <a:spcPts val="600"/>
                </a:spcAft>
              </a:pPr>
              <a:t>32</a:t>
            </a:fld>
            <a:endParaRPr lang="en-US" kern="1200" dirty="0">
              <a:solidFill>
                <a:schemeClr val="tx1">
                  <a:lumMod val="95000"/>
                  <a:lumOff val="5000"/>
                </a:schemeClr>
              </a:solidFill>
              <a:latin typeface="+mj-lt"/>
              <a:ea typeface="+mn-ea"/>
              <a:cs typeface="+mn-cs"/>
            </a:endParaRPr>
          </a:p>
        </p:txBody>
      </p:sp>
    </p:spTree>
    <p:extLst>
      <p:ext uri="{BB962C8B-B14F-4D97-AF65-F5344CB8AC3E}">
        <p14:creationId xmlns:p14="http://schemas.microsoft.com/office/powerpoint/2010/main" val="1020373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F666644-F909-3CAB-260B-95A9E1DF352F}"/>
              </a:ext>
            </a:extLst>
          </p:cNvPr>
          <p:cNvPicPr>
            <a:picLocks noChangeAspect="1"/>
          </p:cNvPicPr>
          <p:nvPr/>
        </p:nvPicPr>
        <p:blipFill rotWithShape="1">
          <a:blip r:embed="rId2"/>
          <a:srcRect l="2650" r="2967"/>
          <a:stretch/>
        </p:blipFill>
        <p:spPr>
          <a:xfrm>
            <a:off x="5920033" y="481238"/>
            <a:ext cx="5438480" cy="5831486"/>
          </a:xfrm>
          <a:prstGeom prst="rect">
            <a:avLst/>
          </a:prstGeom>
        </p:spPr>
      </p:pic>
      <p:pic>
        <p:nvPicPr>
          <p:cNvPr id="18" name="Picture 17">
            <a:extLst>
              <a:ext uri="{FF2B5EF4-FFF2-40B4-BE49-F238E27FC236}">
                <a16:creationId xmlns:a16="http://schemas.microsoft.com/office/drawing/2014/main" id="{B41BAC1B-54E3-6276-A024-14F8CE7ED920}"/>
              </a:ext>
            </a:extLst>
          </p:cNvPr>
          <p:cNvPicPr>
            <a:picLocks noChangeAspect="1"/>
          </p:cNvPicPr>
          <p:nvPr/>
        </p:nvPicPr>
        <p:blipFill rotWithShape="1">
          <a:blip r:embed="rId3"/>
          <a:srcRect l="1522" t="982" r="1966" b="888"/>
          <a:stretch/>
        </p:blipFill>
        <p:spPr>
          <a:xfrm>
            <a:off x="381000" y="461913"/>
            <a:ext cx="5205932" cy="5850811"/>
          </a:xfrm>
          <a:prstGeom prst="rect">
            <a:avLst/>
          </a:prstGeom>
        </p:spPr>
      </p:pic>
      <p:sp>
        <p:nvSpPr>
          <p:cNvPr id="5" name="Slide Number Placeholder 4">
            <a:extLst>
              <a:ext uri="{FF2B5EF4-FFF2-40B4-BE49-F238E27FC236}">
                <a16:creationId xmlns:a16="http://schemas.microsoft.com/office/drawing/2014/main" id="{716BA205-67C8-4F8C-8ACC-0BDF3DDB25AE}"/>
              </a:ext>
            </a:extLst>
          </p:cNvPr>
          <p:cNvSpPr>
            <a:spLocks noGrp="1"/>
          </p:cNvSpPr>
          <p:nvPr>
            <p:ph type="sldNum" sz="quarter" idx="12"/>
          </p:nvPr>
        </p:nvSpPr>
        <p:spPr/>
        <p:txBody>
          <a:bodyPr/>
          <a:lstStyle/>
          <a:p>
            <a:fld id="{500A7A85-B75E-4D15-8271-3E80641739A6}" type="slidenum">
              <a:rPr lang="en-US" smtClean="0"/>
              <a:t>33</a:t>
            </a:fld>
            <a:endParaRPr lang="en-US" dirty="0"/>
          </a:p>
        </p:txBody>
      </p:sp>
      <p:sp>
        <p:nvSpPr>
          <p:cNvPr id="7" name="TextBox 6">
            <a:extLst>
              <a:ext uri="{FF2B5EF4-FFF2-40B4-BE49-F238E27FC236}">
                <a16:creationId xmlns:a16="http://schemas.microsoft.com/office/drawing/2014/main" id="{4A4608C8-7E55-4CA3-9829-6DFEB0B385CD}"/>
              </a:ext>
            </a:extLst>
          </p:cNvPr>
          <p:cNvSpPr txBox="1"/>
          <p:nvPr/>
        </p:nvSpPr>
        <p:spPr>
          <a:xfrm>
            <a:off x="4126389" y="737289"/>
            <a:ext cx="3254188" cy="707886"/>
          </a:xfrm>
          <a:prstGeom prst="rect">
            <a:avLst/>
          </a:prstGeom>
          <a:noFill/>
          <a:ln w="15875">
            <a:noFill/>
          </a:ln>
        </p:spPr>
        <p:txBody>
          <a:bodyPr wrap="square" rtlCol="0">
            <a:spAutoFit/>
          </a:bodyPr>
          <a:lstStyle/>
          <a:p>
            <a:pPr algn="ctr"/>
            <a:r>
              <a:rPr lang="en-US" sz="4000" b="1" dirty="0">
                <a:solidFill>
                  <a:schemeClr val="accent1"/>
                </a:solidFill>
              </a:rPr>
              <a:t>PROPOSALS</a:t>
            </a:r>
          </a:p>
        </p:txBody>
      </p:sp>
    </p:spTree>
    <p:extLst>
      <p:ext uri="{BB962C8B-B14F-4D97-AF65-F5344CB8AC3E}">
        <p14:creationId xmlns:p14="http://schemas.microsoft.com/office/powerpoint/2010/main" val="2481076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870AA9-DB07-4C0B-9659-8D1A4637EE4F}"/>
              </a:ext>
            </a:extLst>
          </p:cNvPr>
          <p:cNvPicPr>
            <a:picLocks noChangeAspect="1"/>
          </p:cNvPicPr>
          <p:nvPr/>
        </p:nvPicPr>
        <p:blipFill rotWithShape="1">
          <a:blip r:embed="rId2">
            <a:extLst>
              <a:ext uri="{28A0092B-C50C-407E-A947-70E740481C1C}">
                <a14:useLocalDpi xmlns:a14="http://schemas.microsoft.com/office/drawing/2010/main" val="0"/>
              </a:ext>
            </a:extLst>
          </a:blip>
          <a:srcRect l="10824" t="9952" r="11285" b="15984"/>
          <a:stretch/>
        </p:blipFill>
        <p:spPr>
          <a:xfrm>
            <a:off x="6096000" y="372387"/>
            <a:ext cx="4975185" cy="6122128"/>
          </a:xfrm>
          <a:prstGeom prst="rect">
            <a:avLst/>
          </a:prstGeom>
        </p:spPr>
      </p:pic>
      <p:pic>
        <p:nvPicPr>
          <p:cNvPr id="8" name="Picture 7">
            <a:extLst>
              <a:ext uri="{FF2B5EF4-FFF2-40B4-BE49-F238E27FC236}">
                <a16:creationId xmlns:a16="http://schemas.microsoft.com/office/drawing/2014/main" id="{8BBED081-3E4E-4CD6-9578-9BD86CD3FE36}"/>
              </a:ext>
            </a:extLst>
          </p:cNvPr>
          <p:cNvPicPr>
            <a:picLocks noChangeAspect="1"/>
          </p:cNvPicPr>
          <p:nvPr/>
        </p:nvPicPr>
        <p:blipFill rotWithShape="1">
          <a:blip r:embed="rId3">
            <a:extLst>
              <a:ext uri="{28A0092B-C50C-407E-A947-70E740481C1C}">
                <a14:useLocalDpi xmlns:a14="http://schemas.microsoft.com/office/drawing/2010/main" val="0"/>
              </a:ext>
            </a:extLst>
          </a:blip>
          <a:srcRect l="10824" t="8673" r="11285" b="23343"/>
          <a:stretch/>
        </p:blipFill>
        <p:spPr>
          <a:xfrm>
            <a:off x="292608" y="372378"/>
            <a:ext cx="5420035" cy="6122137"/>
          </a:xfrm>
          <a:prstGeom prst="rect">
            <a:avLst/>
          </a:prstGeom>
        </p:spPr>
      </p:pic>
      <p:sp>
        <p:nvSpPr>
          <p:cNvPr id="5" name="Slide Number Placeholder 4">
            <a:extLst>
              <a:ext uri="{FF2B5EF4-FFF2-40B4-BE49-F238E27FC236}">
                <a16:creationId xmlns:a16="http://schemas.microsoft.com/office/drawing/2014/main" id="{FF8BAECB-BE7D-4E5A-A784-D51A922CBCDA}"/>
              </a:ext>
            </a:extLst>
          </p:cNvPr>
          <p:cNvSpPr>
            <a:spLocks noGrp="1"/>
          </p:cNvSpPr>
          <p:nvPr>
            <p:ph type="sldNum" sz="quarter" idx="12"/>
          </p:nvPr>
        </p:nvSpPr>
        <p:spPr/>
        <p:txBody>
          <a:bodyPr/>
          <a:lstStyle/>
          <a:p>
            <a:fld id="{500A7A85-B75E-4D15-8271-3E80641739A6}" type="slidenum">
              <a:rPr lang="en-US" smtClean="0"/>
              <a:t>34</a:t>
            </a:fld>
            <a:endParaRPr lang="en-US" dirty="0"/>
          </a:p>
        </p:txBody>
      </p:sp>
      <p:sp>
        <p:nvSpPr>
          <p:cNvPr id="6" name="TextBox 5">
            <a:extLst>
              <a:ext uri="{FF2B5EF4-FFF2-40B4-BE49-F238E27FC236}">
                <a16:creationId xmlns:a16="http://schemas.microsoft.com/office/drawing/2014/main" id="{9B50514D-ABCA-48E1-B670-136ECBB35A3C}"/>
              </a:ext>
            </a:extLst>
          </p:cNvPr>
          <p:cNvSpPr txBox="1"/>
          <p:nvPr/>
        </p:nvSpPr>
        <p:spPr>
          <a:xfrm>
            <a:off x="4531659" y="5899978"/>
            <a:ext cx="3281082" cy="707886"/>
          </a:xfrm>
          <a:prstGeom prst="rect">
            <a:avLst/>
          </a:prstGeom>
          <a:noFill/>
          <a:ln w="15875">
            <a:noFill/>
          </a:ln>
        </p:spPr>
        <p:txBody>
          <a:bodyPr wrap="square" rtlCol="0">
            <a:spAutoFit/>
          </a:bodyPr>
          <a:lstStyle/>
          <a:p>
            <a:r>
              <a:rPr lang="en-US" sz="4000" b="1" dirty="0">
                <a:solidFill>
                  <a:schemeClr val="accent1"/>
                </a:solidFill>
              </a:rPr>
              <a:t>PROPOSALS</a:t>
            </a:r>
          </a:p>
        </p:txBody>
      </p:sp>
      <p:sp>
        <p:nvSpPr>
          <p:cNvPr id="9" name="Oval 8">
            <a:extLst>
              <a:ext uri="{FF2B5EF4-FFF2-40B4-BE49-F238E27FC236}">
                <a16:creationId xmlns:a16="http://schemas.microsoft.com/office/drawing/2014/main" id="{63783D60-DC99-49AD-BD5F-919C66AB5AD9}"/>
              </a:ext>
            </a:extLst>
          </p:cNvPr>
          <p:cNvSpPr/>
          <p:nvPr/>
        </p:nvSpPr>
        <p:spPr>
          <a:xfrm>
            <a:off x="365760" y="3195842"/>
            <a:ext cx="5243737" cy="25807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D165A138-0BAF-4292-8BCF-588B5C759F53}"/>
              </a:ext>
            </a:extLst>
          </p:cNvPr>
          <p:cNvSpPr/>
          <p:nvPr/>
        </p:nvSpPr>
        <p:spPr>
          <a:xfrm>
            <a:off x="6172200" y="2188270"/>
            <a:ext cx="4841019" cy="2684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502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E0D8F4-65A3-41D0-A284-D18BDF1C3375}"/>
              </a:ext>
            </a:extLst>
          </p:cNvPr>
          <p:cNvSpPr>
            <a:spLocks noGrp="1"/>
          </p:cNvSpPr>
          <p:nvPr>
            <p:ph type="sldNum" sz="quarter" idx="12"/>
          </p:nvPr>
        </p:nvSpPr>
        <p:spPr/>
        <p:txBody>
          <a:bodyPr/>
          <a:lstStyle/>
          <a:p>
            <a:fld id="{500A7A85-B75E-4D15-8271-3E80641739A6}" type="slidenum">
              <a:rPr lang="en-US" smtClean="0"/>
              <a:t>35</a:t>
            </a:fld>
            <a:endParaRPr lang="en-US" dirty="0"/>
          </a:p>
        </p:txBody>
      </p:sp>
      <p:sp>
        <p:nvSpPr>
          <p:cNvPr id="6" name="TextBox 5">
            <a:extLst>
              <a:ext uri="{FF2B5EF4-FFF2-40B4-BE49-F238E27FC236}">
                <a16:creationId xmlns:a16="http://schemas.microsoft.com/office/drawing/2014/main" id="{DE9FB04B-637B-4009-A628-E3267250C888}"/>
              </a:ext>
            </a:extLst>
          </p:cNvPr>
          <p:cNvSpPr txBox="1"/>
          <p:nvPr/>
        </p:nvSpPr>
        <p:spPr>
          <a:xfrm>
            <a:off x="1045678" y="1181230"/>
            <a:ext cx="4517366" cy="707886"/>
          </a:xfrm>
          <a:prstGeom prst="rect">
            <a:avLst/>
          </a:prstGeom>
          <a:noFill/>
          <a:ln w="15875">
            <a:noFill/>
          </a:ln>
        </p:spPr>
        <p:txBody>
          <a:bodyPr wrap="square" rtlCol="0">
            <a:spAutoFit/>
          </a:bodyPr>
          <a:lstStyle/>
          <a:p>
            <a:r>
              <a:rPr lang="en-US" sz="4000" b="1" dirty="0">
                <a:solidFill>
                  <a:schemeClr val="accent1"/>
                </a:solidFill>
              </a:rPr>
              <a:t>PROPOSALS</a:t>
            </a:r>
          </a:p>
        </p:txBody>
      </p:sp>
      <p:pic>
        <p:nvPicPr>
          <p:cNvPr id="8" name="Picture 7">
            <a:extLst>
              <a:ext uri="{FF2B5EF4-FFF2-40B4-BE49-F238E27FC236}">
                <a16:creationId xmlns:a16="http://schemas.microsoft.com/office/drawing/2014/main" id="{612A1E3E-E1F4-4B1C-BF8C-485CB91E608D}"/>
              </a:ext>
            </a:extLst>
          </p:cNvPr>
          <p:cNvPicPr>
            <a:picLocks noChangeAspect="1"/>
          </p:cNvPicPr>
          <p:nvPr/>
        </p:nvPicPr>
        <p:blipFill rotWithShape="1">
          <a:blip r:embed="rId2">
            <a:extLst>
              <a:ext uri="{28A0092B-C50C-407E-A947-70E740481C1C}">
                <a14:useLocalDpi xmlns:a14="http://schemas.microsoft.com/office/drawing/2010/main" val="0"/>
              </a:ext>
            </a:extLst>
          </a:blip>
          <a:srcRect l="10476" t="8534" r="10476" b="15815"/>
          <a:stretch/>
        </p:blipFill>
        <p:spPr>
          <a:xfrm>
            <a:off x="4690872" y="210827"/>
            <a:ext cx="5275803" cy="6534197"/>
          </a:xfrm>
          <a:prstGeom prst="rect">
            <a:avLst/>
          </a:prstGeom>
        </p:spPr>
      </p:pic>
      <p:sp>
        <p:nvSpPr>
          <p:cNvPr id="2" name="TextBox 1">
            <a:extLst>
              <a:ext uri="{FF2B5EF4-FFF2-40B4-BE49-F238E27FC236}">
                <a16:creationId xmlns:a16="http://schemas.microsoft.com/office/drawing/2014/main" id="{C1C17EA3-A7B0-1EC9-BBDE-5007F75E84A4}"/>
              </a:ext>
            </a:extLst>
          </p:cNvPr>
          <p:cNvSpPr txBox="1"/>
          <p:nvPr/>
        </p:nvSpPr>
        <p:spPr>
          <a:xfrm>
            <a:off x="1444752" y="4507220"/>
            <a:ext cx="2256038" cy="461665"/>
          </a:xfrm>
          <a:prstGeom prst="rect">
            <a:avLst/>
          </a:prstGeom>
          <a:noFill/>
        </p:spPr>
        <p:txBody>
          <a:bodyPr wrap="square" rtlCol="0">
            <a:spAutoFit/>
          </a:bodyPr>
          <a:lstStyle/>
          <a:p>
            <a:pPr algn="ctr"/>
            <a:r>
              <a:rPr lang="en-US" sz="2400" b="1" dirty="0"/>
              <a:t>Sources = Uses</a:t>
            </a:r>
          </a:p>
        </p:txBody>
      </p:sp>
      <p:cxnSp>
        <p:nvCxnSpPr>
          <p:cNvPr id="12" name="Connector: Elbow 11">
            <a:extLst>
              <a:ext uri="{FF2B5EF4-FFF2-40B4-BE49-F238E27FC236}">
                <a16:creationId xmlns:a16="http://schemas.microsoft.com/office/drawing/2014/main" id="{C95D7F5D-DB38-5BDF-1F69-A610820B8BF8}"/>
              </a:ext>
            </a:extLst>
          </p:cNvPr>
          <p:cNvCxnSpPr>
            <a:cxnSpLocks/>
            <a:stCxn id="2" idx="1"/>
          </p:cNvCxnSpPr>
          <p:nvPr/>
        </p:nvCxnSpPr>
        <p:spPr>
          <a:xfrm rot="10800000" flipH="1">
            <a:off x="1444752" y="2962661"/>
            <a:ext cx="4988950" cy="1775393"/>
          </a:xfrm>
          <a:prstGeom prst="bentConnector3">
            <a:avLst>
              <a:gd name="adj1" fmla="val -4582"/>
            </a:avLst>
          </a:prstGeom>
          <a:ln w="57150">
            <a:tailEnd type="triangle"/>
          </a:ln>
        </p:spPr>
        <p:style>
          <a:lnRef idx="1">
            <a:schemeClr val="dk1"/>
          </a:lnRef>
          <a:fillRef idx="0">
            <a:schemeClr val="dk1"/>
          </a:fillRef>
          <a:effectRef idx="0">
            <a:schemeClr val="dk1"/>
          </a:effectRef>
          <a:fontRef idx="minor">
            <a:schemeClr val="tx1"/>
          </a:fontRef>
        </p:style>
      </p:cxnSp>
      <p:cxnSp>
        <p:nvCxnSpPr>
          <p:cNvPr id="16" name="Connector: Elbow 15">
            <a:extLst>
              <a:ext uri="{FF2B5EF4-FFF2-40B4-BE49-F238E27FC236}">
                <a16:creationId xmlns:a16="http://schemas.microsoft.com/office/drawing/2014/main" id="{1ABB56CB-A1C0-B15D-272D-3ECCAB63995D}"/>
              </a:ext>
            </a:extLst>
          </p:cNvPr>
          <p:cNvCxnSpPr>
            <a:cxnSpLocks/>
          </p:cNvCxnSpPr>
          <p:nvPr/>
        </p:nvCxnSpPr>
        <p:spPr>
          <a:xfrm>
            <a:off x="3700790" y="4738052"/>
            <a:ext cx="5123170" cy="1196403"/>
          </a:xfrm>
          <a:prstGeom prst="bentConnector3">
            <a:avLst>
              <a:gd name="adj1" fmla="val 83019"/>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85532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9EFD54-4D24-431D-AF09-83289D140F8E}"/>
              </a:ext>
            </a:extLst>
          </p:cNvPr>
          <p:cNvSpPr>
            <a:spLocks noGrp="1"/>
          </p:cNvSpPr>
          <p:nvPr>
            <p:ph type="sldNum" sz="quarter" idx="12"/>
          </p:nvPr>
        </p:nvSpPr>
        <p:spPr/>
        <p:txBody>
          <a:bodyPr/>
          <a:lstStyle/>
          <a:p>
            <a:fld id="{500A7A85-B75E-4D15-8271-3E80641739A6}" type="slidenum">
              <a:rPr lang="en-US" smtClean="0"/>
              <a:t>36</a:t>
            </a:fld>
            <a:endParaRPr lang="en-US"/>
          </a:p>
        </p:txBody>
      </p:sp>
      <p:sp>
        <p:nvSpPr>
          <p:cNvPr id="8" name="TextBox 7">
            <a:extLst>
              <a:ext uri="{FF2B5EF4-FFF2-40B4-BE49-F238E27FC236}">
                <a16:creationId xmlns:a16="http://schemas.microsoft.com/office/drawing/2014/main" id="{EFD1C788-AFA3-8C29-6771-CBE239AD7AF2}"/>
              </a:ext>
            </a:extLst>
          </p:cNvPr>
          <p:cNvSpPr txBox="1"/>
          <p:nvPr/>
        </p:nvSpPr>
        <p:spPr>
          <a:xfrm>
            <a:off x="724661" y="756628"/>
            <a:ext cx="6094476" cy="830997"/>
          </a:xfrm>
          <a:prstGeom prst="rect">
            <a:avLst/>
          </a:prstGeom>
          <a:noFill/>
        </p:spPr>
        <p:txBody>
          <a:bodyPr wrap="square">
            <a:spAutoFit/>
          </a:bodyPr>
          <a:lstStyle/>
          <a:p>
            <a:r>
              <a:rPr kumimoji="0" lang="en-US" sz="4800" b="1" i="0" u="none" strike="noStrike" kern="1200" cap="all" spc="100" normalizeH="0" baseline="0" noProof="0" dirty="0">
                <a:ln>
                  <a:noFill/>
                </a:ln>
                <a:solidFill>
                  <a:schemeClr val="accent1"/>
                </a:solidFill>
                <a:uLnTx/>
                <a:uFillTx/>
                <a:latin typeface="Tw Cen MT Condensed" panose="020B0606020104020203"/>
                <a:ea typeface="+mj-ea"/>
                <a:cs typeface="+mj-cs"/>
              </a:rPr>
              <a:t>Proposals</a:t>
            </a:r>
            <a:endParaRPr lang="en-US" dirty="0">
              <a:solidFill>
                <a:schemeClr val="accent1"/>
              </a:solidFill>
            </a:endParaRPr>
          </a:p>
        </p:txBody>
      </p:sp>
      <p:sp>
        <p:nvSpPr>
          <p:cNvPr id="10" name="TextBox 9">
            <a:extLst>
              <a:ext uri="{FF2B5EF4-FFF2-40B4-BE49-F238E27FC236}">
                <a16:creationId xmlns:a16="http://schemas.microsoft.com/office/drawing/2014/main" id="{B33D7C38-1A39-8632-B800-EDEB6555E55B}"/>
              </a:ext>
            </a:extLst>
          </p:cNvPr>
          <p:cNvSpPr txBox="1"/>
          <p:nvPr/>
        </p:nvSpPr>
        <p:spPr>
          <a:xfrm>
            <a:off x="724661" y="2090172"/>
            <a:ext cx="10112671" cy="1938992"/>
          </a:xfrm>
          <a:prstGeom prst="rect">
            <a:avLst/>
          </a:prstGeom>
          <a:noFill/>
        </p:spPr>
        <p:txBody>
          <a:bodyPr wrap="square">
            <a:spAutoFit/>
          </a:bodyPr>
          <a:lstStyle/>
          <a:p>
            <a:r>
              <a:rPr lang="en-US" sz="2400" dirty="0">
                <a:solidFill>
                  <a:schemeClr val="tx1"/>
                </a:solidFill>
              </a:rPr>
              <a:t>There are several additional documents that </a:t>
            </a:r>
            <a:r>
              <a:rPr lang="en-US" sz="2400" u="sng" dirty="0">
                <a:solidFill>
                  <a:schemeClr val="tx1"/>
                </a:solidFill>
              </a:rPr>
              <a:t>must be submitted with each grant proposal</a:t>
            </a:r>
            <a:r>
              <a:rPr lang="en-US" sz="2400" dirty="0">
                <a:solidFill>
                  <a:schemeClr val="tx1"/>
                </a:solidFill>
              </a:rPr>
              <a:t>, including two DMD-supplied forms:</a:t>
            </a:r>
          </a:p>
          <a:p>
            <a:endParaRPr lang="en-US" sz="2400" dirty="0">
              <a:solidFill>
                <a:schemeClr val="tx1"/>
              </a:solidFill>
            </a:endParaRPr>
          </a:p>
          <a:p>
            <a:pPr marL="800100" lvl="1" indent="-342900">
              <a:buFont typeface="Arial" panose="020B0604020202020204" pitchFamily="34" charset="0"/>
              <a:buChar char="•"/>
            </a:pPr>
            <a:r>
              <a:rPr lang="en-US" sz="2400" dirty="0">
                <a:solidFill>
                  <a:schemeClr val="tx1"/>
                </a:solidFill>
              </a:rPr>
              <a:t>Proposal Verification Page – original signature required</a:t>
            </a:r>
          </a:p>
          <a:p>
            <a:pPr marL="800100" lvl="1" indent="-342900">
              <a:buFont typeface="Arial" panose="020B0604020202020204" pitchFamily="34" charset="0"/>
              <a:buChar char="•"/>
            </a:pPr>
            <a:r>
              <a:rPr lang="en-US" sz="2400" dirty="0">
                <a:solidFill>
                  <a:schemeClr val="tx1"/>
                </a:solidFill>
              </a:rPr>
              <a:t>Conflict of Interest Questionnaire – </a:t>
            </a:r>
            <a:r>
              <a:rPr lang="en-US" sz="2400" i="1" dirty="0">
                <a:solidFill>
                  <a:schemeClr val="tx1"/>
                </a:solidFill>
              </a:rPr>
              <a:t>see next slide</a:t>
            </a:r>
          </a:p>
        </p:txBody>
      </p:sp>
      <p:sp>
        <p:nvSpPr>
          <p:cNvPr id="12" name="TextBox 11">
            <a:extLst>
              <a:ext uri="{FF2B5EF4-FFF2-40B4-BE49-F238E27FC236}">
                <a16:creationId xmlns:a16="http://schemas.microsoft.com/office/drawing/2014/main" id="{6742844F-1922-1AD9-2638-DF84AA22A571}"/>
              </a:ext>
            </a:extLst>
          </p:cNvPr>
          <p:cNvSpPr txBox="1"/>
          <p:nvPr/>
        </p:nvSpPr>
        <p:spPr>
          <a:xfrm>
            <a:off x="724661" y="4858375"/>
            <a:ext cx="10112670" cy="830997"/>
          </a:xfrm>
          <a:prstGeom prst="rect">
            <a:avLst/>
          </a:prstGeom>
          <a:noFill/>
        </p:spPr>
        <p:txBody>
          <a:bodyPr wrap="square">
            <a:spAutoFit/>
          </a:bodyPr>
          <a:lstStyle/>
          <a:p>
            <a:r>
              <a:rPr lang="en-US" sz="2400" b="1" dirty="0">
                <a:ln>
                  <a:solidFill>
                    <a:schemeClr val="tx1"/>
                  </a:solidFill>
                </a:ln>
                <a:solidFill>
                  <a:schemeClr val="bg1"/>
                </a:solidFill>
              </a:rPr>
              <a:t>THE DOCUMENTS LISTED ABOVE WILL BE AVAILABLE ON THE CITY WEBSITE AS OF </a:t>
            </a:r>
            <a:r>
              <a:rPr lang="en-US" sz="2400" b="1" u="sng" dirty="0">
                <a:ln>
                  <a:solidFill>
                    <a:schemeClr val="tx1"/>
                  </a:solidFill>
                </a:ln>
                <a:solidFill>
                  <a:schemeClr val="bg1"/>
                </a:solidFill>
              </a:rPr>
              <a:t>JULY 1, 2025</a:t>
            </a:r>
          </a:p>
        </p:txBody>
      </p:sp>
    </p:spTree>
    <p:extLst>
      <p:ext uri="{BB962C8B-B14F-4D97-AF65-F5344CB8AC3E}">
        <p14:creationId xmlns:p14="http://schemas.microsoft.com/office/powerpoint/2010/main" val="2206506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85E441-5284-8F95-F068-5E6FDBC73DEF}"/>
              </a:ext>
            </a:extLst>
          </p:cNvPr>
          <p:cNvSpPr/>
          <p:nvPr/>
        </p:nvSpPr>
        <p:spPr>
          <a:xfrm>
            <a:off x="9372061" y="336933"/>
            <a:ext cx="2293737" cy="12464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B418D36-8654-4EE1-8131-8C5792B51879}"/>
              </a:ext>
            </a:extLst>
          </p:cNvPr>
          <p:cNvSpPr>
            <a:spLocks noGrp="1"/>
          </p:cNvSpPr>
          <p:nvPr>
            <p:ph type="sldNum" sz="quarter" idx="12"/>
          </p:nvPr>
        </p:nvSpPr>
        <p:spPr/>
        <p:txBody>
          <a:bodyPr/>
          <a:lstStyle/>
          <a:p>
            <a:fld id="{500A7A85-B75E-4D15-8271-3E80641739A6}" type="slidenum">
              <a:rPr lang="en-US" smtClean="0"/>
              <a:t>37</a:t>
            </a:fld>
            <a:endParaRPr lang="en-US" dirty="0"/>
          </a:p>
        </p:txBody>
      </p:sp>
      <p:sp>
        <p:nvSpPr>
          <p:cNvPr id="4" name="TextBox 3">
            <a:extLst>
              <a:ext uri="{FF2B5EF4-FFF2-40B4-BE49-F238E27FC236}">
                <a16:creationId xmlns:a16="http://schemas.microsoft.com/office/drawing/2014/main" id="{FE132669-80A3-472E-AF52-D95D4B03D6A8}"/>
              </a:ext>
            </a:extLst>
          </p:cNvPr>
          <p:cNvSpPr txBox="1"/>
          <p:nvPr/>
        </p:nvSpPr>
        <p:spPr>
          <a:xfrm>
            <a:off x="789585" y="960170"/>
            <a:ext cx="6905539" cy="830997"/>
          </a:xfrm>
          <a:prstGeom prst="rect">
            <a:avLst/>
          </a:prstGeom>
          <a:noFill/>
          <a:ln w="15875">
            <a:noFill/>
          </a:ln>
        </p:spPr>
        <p:txBody>
          <a:bodyPr wrap="square" rtlCol="0">
            <a:spAutoFit/>
          </a:bodyPr>
          <a:lstStyle/>
          <a:p>
            <a:r>
              <a:rPr lang="en-US" sz="4800" b="1" dirty="0">
                <a:solidFill>
                  <a:schemeClr val="accent1"/>
                </a:solidFill>
              </a:rPr>
              <a:t>CONFLICT OF INTEREST</a:t>
            </a:r>
          </a:p>
        </p:txBody>
      </p:sp>
      <p:sp>
        <p:nvSpPr>
          <p:cNvPr id="2" name="TextBox 1">
            <a:extLst>
              <a:ext uri="{FF2B5EF4-FFF2-40B4-BE49-F238E27FC236}">
                <a16:creationId xmlns:a16="http://schemas.microsoft.com/office/drawing/2014/main" id="{8060F2AA-7D2E-5DDE-837D-E6839DA6D164}"/>
              </a:ext>
            </a:extLst>
          </p:cNvPr>
          <p:cNvSpPr txBox="1"/>
          <p:nvPr/>
        </p:nvSpPr>
        <p:spPr>
          <a:xfrm>
            <a:off x="789585" y="2027529"/>
            <a:ext cx="9836998" cy="3816429"/>
          </a:xfrm>
          <a:prstGeom prst="rect">
            <a:avLst/>
          </a:prstGeom>
          <a:noFill/>
        </p:spPr>
        <p:txBody>
          <a:bodyPr wrap="square" rtlCol="0">
            <a:spAutoFit/>
          </a:bodyPr>
          <a:lstStyle/>
          <a:p>
            <a:pPr marL="285750" indent="-285750">
              <a:buFont typeface="Arial" panose="020B0604020202020204" pitchFamily="34" charset="0"/>
              <a:buChar char="•"/>
            </a:pPr>
            <a:r>
              <a:rPr lang="en-US" sz="2200" dirty="0"/>
              <a:t>Conflicts of Interest occur when a federal grant subrecipient:</a:t>
            </a:r>
          </a:p>
          <a:p>
            <a:pPr marL="1200150" lvl="2" indent="-285750">
              <a:buFont typeface="Arial" panose="020B0604020202020204" pitchFamily="34" charset="0"/>
              <a:buChar char="•"/>
            </a:pPr>
            <a:r>
              <a:rPr lang="en-US" sz="2200" dirty="0"/>
              <a:t>directly or indirectly benefits financially or otherwise by the activities carried out using grant funds.</a:t>
            </a:r>
          </a:p>
          <a:p>
            <a:pPr marL="1200150" lvl="2" indent="-285750">
              <a:buFont typeface="Arial" panose="020B0604020202020204" pitchFamily="34" charset="0"/>
              <a:buChar char="•"/>
            </a:pPr>
            <a:r>
              <a:rPr lang="en-US" sz="2200" dirty="0"/>
              <a:t>participates in the decision-making (allocation) process and may obtain financial interest or benefit from an activity, have a financial interest in any contract, subcontract, or agreement, either for themselves or immediate family member or business ties.</a:t>
            </a:r>
          </a:p>
          <a:p>
            <a:pPr marL="285750" indent="-285750">
              <a:buFont typeface="Arial" panose="020B0604020202020204" pitchFamily="34" charset="0"/>
              <a:buChar char="•"/>
            </a:pPr>
            <a:r>
              <a:rPr lang="en-US" sz="2200" dirty="0"/>
              <a:t>Conflicts exist both during tenure and for one-year after.</a:t>
            </a:r>
          </a:p>
          <a:p>
            <a:pPr marL="285750" indent="-285750">
              <a:buFont typeface="Arial" panose="020B0604020202020204" pitchFamily="34" charset="0"/>
              <a:buChar char="•"/>
            </a:pPr>
            <a:r>
              <a:rPr lang="en-US" sz="2200" dirty="0"/>
              <a:t>Conflict of Interest Provisions </a:t>
            </a:r>
            <a:r>
              <a:rPr lang="en-US" sz="2200" b="1" dirty="0">
                <a:solidFill>
                  <a:schemeClr val="accent1"/>
                </a:solidFill>
              </a:rPr>
              <a:t>vary by funding source</a:t>
            </a:r>
            <a:r>
              <a:rPr lang="en-US" sz="2200" dirty="0"/>
              <a:t>. Your CD Specialist will further discuss these standards in the proposal review stage. However, </a:t>
            </a:r>
            <a:r>
              <a:rPr lang="en-US" sz="2200" b="1" dirty="0">
                <a:solidFill>
                  <a:schemeClr val="accent1"/>
                </a:solidFill>
              </a:rPr>
              <a:t>it is each agency’s responsibility to properly report real and potential conflicts to DMD</a:t>
            </a:r>
            <a:r>
              <a:rPr lang="en-US" sz="2200" dirty="0"/>
              <a:t>.</a:t>
            </a:r>
          </a:p>
        </p:txBody>
      </p:sp>
      <p:sp>
        <p:nvSpPr>
          <p:cNvPr id="7" name="TextBox 6">
            <a:extLst>
              <a:ext uri="{FF2B5EF4-FFF2-40B4-BE49-F238E27FC236}">
                <a16:creationId xmlns:a16="http://schemas.microsoft.com/office/drawing/2014/main" id="{6A52FDFE-4BE9-064C-542B-E52FBD3B1E3B}"/>
              </a:ext>
            </a:extLst>
          </p:cNvPr>
          <p:cNvSpPr txBox="1"/>
          <p:nvPr/>
        </p:nvSpPr>
        <p:spPr>
          <a:xfrm>
            <a:off x="9484659" y="498505"/>
            <a:ext cx="2054026" cy="923330"/>
          </a:xfrm>
          <a:prstGeom prst="rect">
            <a:avLst/>
          </a:prstGeom>
          <a:noFill/>
        </p:spPr>
        <p:txBody>
          <a:bodyPr wrap="square">
            <a:spAutoFit/>
          </a:bodyPr>
          <a:lstStyle/>
          <a:p>
            <a:r>
              <a:rPr lang="en-US" b="1" dirty="0">
                <a:solidFill>
                  <a:schemeClr val="bg1"/>
                </a:solidFill>
              </a:rPr>
              <a:t>CDBG; § 570.611</a:t>
            </a:r>
          </a:p>
          <a:p>
            <a:r>
              <a:rPr lang="en-US" b="1" dirty="0">
                <a:solidFill>
                  <a:schemeClr val="bg1"/>
                </a:solidFill>
              </a:rPr>
              <a:t>ESG; § 576.404</a:t>
            </a:r>
          </a:p>
          <a:p>
            <a:r>
              <a:rPr lang="en-US" b="1" dirty="0">
                <a:solidFill>
                  <a:schemeClr val="bg1"/>
                </a:solidFill>
              </a:rPr>
              <a:t>HOME; § 92.356</a:t>
            </a:r>
          </a:p>
        </p:txBody>
      </p:sp>
      <p:sp>
        <p:nvSpPr>
          <p:cNvPr id="3" name="TextBox 2">
            <a:extLst>
              <a:ext uri="{FF2B5EF4-FFF2-40B4-BE49-F238E27FC236}">
                <a16:creationId xmlns:a16="http://schemas.microsoft.com/office/drawing/2014/main" id="{D92A726C-6A5B-F889-C736-777857C3E7A1}"/>
              </a:ext>
            </a:extLst>
          </p:cNvPr>
          <p:cNvSpPr txBox="1"/>
          <p:nvPr/>
        </p:nvSpPr>
        <p:spPr>
          <a:xfrm>
            <a:off x="9252156" y="1583407"/>
            <a:ext cx="2558844" cy="369332"/>
          </a:xfrm>
          <a:prstGeom prst="rect">
            <a:avLst/>
          </a:prstGeom>
          <a:noFill/>
        </p:spPr>
        <p:txBody>
          <a:bodyPr wrap="square" rtlCol="0">
            <a:spAutoFit/>
          </a:bodyPr>
          <a:lstStyle/>
          <a:p>
            <a:pPr algn="ctr"/>
            <a:r>
              <a:rPr lang="en-US" b="1" dirty="0">
                <a:solidFill>
                  <a:schemeClr val="bg1"/>
                </a:solidFill>
              </a:rPr>
              <a:t>(see and sign the SOP)</a:t>
            </a:r>
          </a:p>
        </p:txBody>
      </p:sp>
    </p:spTree>
    <p:extLst>
      <p:ext uri="{BB962C8B-B14F-4D97-AF65-F5344CB8AC3E}">
        <p14:creationId xmlns:p14="http://schemas.microsoft.com/office/powerpoint/2010/main" val="2983269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B8C620-6046-37C7-D7B5-FC81203D4833}"/>
              </a:ext>
            </a:extLst>
          </p:cNvPr>
          <p:cNvPicPr>
            <a:picLocks noChangeAspect="1"/>
          </p:cNvPicPr>
          <p:nvPr/>
        </p:nvPicPr>
        <p:blipFill rotWithShape="1">
          <a:blip r:embed="rId2"/>
          <a:srcRect l="11079" t="9026" r="8170" b="7585"/>
          <a:stretch/>
        </p:blipFill>
        <p:spPr>
          <a:xfrm>
            <a:off x="6765612" y="352287"/>
            <a:ext cx="4558554" cy="6092373"/>
          </a:xfrm>
          <a:prstGeom prst="rect">
            <a:avLst/>
          </a:prstGeom>
        </p:spPr>
      </p:pic>
      <p:pic>
        <p:nvPicPr>
          <p:cNvPr id="6" name="Picture 5">
            <a:extLst>
              <a:ext uri="{FF2B5EF4-FFF2-40B4-BE49-F238E27FC236}">
                <a16:creationId xmlns:a16="http://schemas.microsoft.com/office/drawing/2014/main" id="{0DABD89E-4659-206B-AA5A-D91355A4EBDB}"/>
              </a:ext>
            </a:extLst>
          </p:cNvPr>
          <p:cNvPicPr>
            <a:picLocks noChangeAspect="1"/>
          </p:cNvPicPr>
          <p:nvPr/>
        </p:nvPicPr>
        <p:blipFill>
          <a:blip r:embed="rId3"/>
          <a:stretch>
            <a:fillRect/>
          </a:stretch>
        </p:blipFill>
        <p:spPr>
          <a:xfrm>
            <a:off x="288970" y="410092"/>
            <a:ext cx="5807030" cy="6060612"/>
          </a:xfrm>
          <a:prstGeom prst="rect">
            <a:avLst/>
          </a:prstGeom>
        </p:spPr>
      </p:pic>
      <p:sp>
        <p:nvSpPr>
          <p:cNvPr id="5" name="Slide Number Placeholder 4">
            <a:extLst>
              <a:ext uri="{FF2B5EF4-FFF2-40B4-BE49-F238E27FC236}">
                <a16:creationId xmlns:a16="http://schemas.microsoft.com/office/drawing/2014/main" id="{C1B66CDA-61D1-43E4-94CD-928C3DAF53EB}"/>
              </a:ext>
            </a:extLst>
          </p:cNvPr>
          <p:cNvSpPr>
            <a:spLocks noGrp="1"/>
          </p:cNvSpPr>
          <p:nvPr>
            <p:ph type="sldNum" sz="quarter" idx="12"/>
          </p:nvPr>
        </p:nvSpPr>
        <p:spPr/>
        <p:txBody>
          <a:bodyPr/>
          <a:lstStyle/>
          <a:p>
            <a:fld id="{500A7A85-B75E-4D15-8271-3E80641739A6}" type="slidenum">
              <a:rPr lang="en-US" smtClean="0"/>
              <a:t>38</a:t>
            </a:fld>
            <a:endParaRPr lang="en-US" dirty="0"/>
          </a:p>
        </p:txBody>
      </p:sp>
      <p:sp>
        <p:nvSpPr>
          <p:cNvPr id="4" name="TextBox 3">
            <a:extLst>
              <a:ext uri="{FF2B5EF4-FFF2-40B4-BE49-F238E27FC236}">
                <a16:creationId xmlns:a16="http://schemas.microsoft.com/office/drawing/2014/main" id="{C449B90B-7808-48DC-9CF4-363E5C8DA68A}"/>
              </a:ext>
            </a:extLst>
          </p:cNvPr>
          <p:cNvSpPr txBox="1"/>
          <p:nvPr/>
        </p:nvSpPr>
        <p:spPr>
          <a:xfrm>
            <a:off x="3866112" y="4996396"/>
            <a:ext cx="4169305" cy="830997"/>
          </a:xfrm>
          <a:prstGeom prst="rect">
            <a:avLst/>
          </a:prstGeom>
          <a:noFill/>
          <a:ln w="15875">
            <a:noFill/>
          </a:ln>
        </p:spPr>
        <p:txBody>
          <a:bodyPr wrap="square" rtlCol="0">
            <a:spAutoFit/>
          </a:bodyPr>
          <a:lstStyle/>
          <a:p>
            <a:pPr algn="ctr"/>
            <a:r>
              <a:rPr lang="en-US" sz="4800" b="1" dirty="0">
                <a:solidFill>
                  <a:schemeClr val="accent1"/>
                </a:solidFill>
              </a:rPr>
              <a:t>PROPOSALS</a:t>
            </a:r>
          </a:p>
        </p:txBody>
      </p:sp>
    </p:spTree>
    <p:extLst>
      <p:ext uri="{BB962C8B-B14F-4D97-AF65-F5344CB8AC3E}">
        <p14:creationId xmlns:p14="http://schemas.microsoft.com/office/powerpoint/2010/main" val="3385945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3468" y="643467"/>
            <a:ext cx="3415612" cy="5571066"/>
          </a:xfrm>
        </p:spPr>
        <p:txBody>
          <a:bodyPr vert="horz" lIns="91440" tIns="45720" rIns="91440" bIns="45720" rtlCol="0" anchor="ctr">
            <a:normAutofit/>
          </a:bodyPr>
          <a:lstStyle/>
          <a:p>
            <a:r>
              <a:rPr lang="en-US" sz="4600" b="1" kern="1200" cap="all" spc="100" baseline="0" dirty="0">
                <a:solidFill>
                  <a:srgbClr val="FFFFFF"/>
                </a:solidFill>
                <a:latin typeface="+mj-lt"/>
                <a:ea typeface="+mj-ea"/>
                <a:cs typeface="+mj-cs"/>
              </a:rPr>
              <a:t>Summary of REQUIRED ATTACHMENTS</a:t>
            </a:r>
          </a:p>
        </p:txBody>
      </p:sp>
      <p:sp>
        <p:nvSpPr>
          <p:cNvPr id="6" name="Slide Number Placeholder 5"/>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500A7A85-B75E-4D15-8271-3E80641739A6}" type="slidenum">
              <a:rPr lang="en-US" kern="1200" dirty="0">
                <a:solidFill>
                  <a:schemeClr val="tx1">
                    <a:lumMod val="95000"/>
                    <a:lumOff val="5000"/>
                  </a:schemeClr>
                </a:solidFill>
                <a:latin typeface="+mj-lt"/>
                <a:ea typeface="+mn-ea"/>
                <a:cs typeface="+mn-cs"/>
              </a:rPr>
              <a:pPr>
                <a:spcAft>
                  <a:spcPts val="600"/>
                </a:spcAft>
              </a:pPr>
              <a:t>39</a:t>
            </a:fld>
            <a:endParaRPr lang="en-US" kern="1200" dirty="0">
              <a:solidFill>
                <a:schemeClr val="tx1">
                  <a:lumMod val="95000"/>
                  <a:lumOff val="5000"/>
                </a:schemeClr>
              </a:solidFill>
              <a:latin typeface="+mj-lt"/>
              <a:ea typeface="+mn-ea"/>
              <a:cs typeface="+mn-cs"/>
            </a:endParaRPr>
          </a:p>
        </p:txBody>
      </p:sp>
      <p:graphicFrame>
        <p:nvGraphicFramePr>
          <p:cNvPr id="8" name="Content Placeholder 2">
            <a:extLst>
              <a:ext uri="{FF2B5EF4-FFF2-40B4-BE49-F238E27FC236}">
                <a16:creationId xmlns:a16="http://schemas.microsoft.com/office/drawing/2014/main" id="{2BB11A6B-BDA4-4145-2BCA-199DDDA76710}"/>
              </a:ext>
            </a:extLst>
          </p:cNvPr>
          <p:cNvGraphicFramePr>
            <a:graphicFrameLocks noGrp="1"/>
          </p:cNvGraphicFramePr>
          <p:nvPr>
            <p:ph idx="4294967295"/>
            <p:extLst>
              <p:ext uri="{D42A27DB-BD31-4B8C-83A1-F6EECF244321}">
                <p14:modId xmlns:p14="http://schemas.microsoft.com/office/powerpoint/2010/main" val="3926790290"/>
              </p:ext>
            </p:extLst>
          </p:nvPr>
        </p:nvGraphicFramePr>
        <p:xfrm>
          <a:off x="4895850" y="643467"/>
          <a:ext cx="6915149" cy="5662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547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876362" y="608333"/>
            <a:ext cx="8321039" cy="830997"/>
          </a:xfrm>
          <a:prstGeom prst="rect">
            <a:avLst/>
          </a:prstGeom>
          <a:noFill/>
          <a:ln w="15875">
            <a:noFill/>
          </a:ln>
        </p:spPr>
        <p:txBody>
          <a:bodyPr wrap="square" rtlCol="0">
            <a:spAutoFit/>
          </a:bodyPr>
          <a:lstStyle/>
          <a:p>
            <a:pPr algn="ctr"/>
            <a:r>
              <a:rPr lang="en-US" sz="4000" b="1" dirty="0">
                <a:solidFill>
                  <a:schemeClr val="bg1"/>
                </a:solidFill>
              </a:rPr>
              <a:t> </a:t>
            </a:r>
            <a:r>
              <a:rPr lang="en-US" sz="4800" b="1" dirty="0">
                <a:solidFill>
                  <a:schemeClr val="accent1"/>
                </a:solidFill>
              </a:rPr>
              <a:t>JUNE 2025</a:t>
            </a:r>
          </a:p>
        </p:txBody>
      </p:sp>
      <p:graphicFrame>
        <p:nvGraphicFramePr>
          <p:cNvPr id="2" name="Table 1"/>
          <p:cNvGraphicFramePr>
            <a:graphicFrameLocks noGrp="1"/>
          </p:cNvGraphicFramePr>
          <p:nvPr>
            <p:extLst>
              <p:ext uri="{D42A27DB-BD31-4B8C-83A1-F6EECF244321}">
                <p14:modId xmlns:p14="http://schemas.microsoft.com/office/powerpoint/2010/main" val="342257523"/>
              </p:ext>
            </p:extLst>
          </p:nvPr>
        </p:nvGraphicFramePr>
        <p:xfrm>
          <a:off x="876362" y="1648456"/>
          <a:ext cx="8321040" cy="4685798"/>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2584712974"/>
                    </a:ext>
                  </a:extLst>
                </a:gridCol>
                <a:gridCol w="1188720">
                  <a:extLst>
                    <a:ext uri="{9D8B030D-6E8A-4147-A177-3AD203B41FA5}">
                      <a16:colId xmlns:a16="http://schemas.microsoft.com/office/drawing/2014/main" val="2359043866"/>
                    </a:ext>
                  </a:extLst>
                </a:gridCol>
                <a:gridCol w="1188720">
                  <a:extLst>
                    <a:ext uri="{9D8B030D-6E8A-4147-A177-3AD203B41FA5}">
                      <a16:colId xmlns:a16="http://schemas.microsoft.com/office/drawing/2014/main" val="1563108895"/>
                    </a:ext>
                  </a:extLst>
                </a:gridCol>
                <a:gridCol w="1188720">
                  <a:extLst>
                    <a:ext uri="{9D8B030D-6E8A-4147-A177-3AD203B41FA5}">
                      <a16:colId xmlns:a16="http://schemas.microsoft.com/office/drawing/2014/main" val="882468302"/>
                    </a:ext>
                  </a:extLst>
                </a:gridCol>
                <a:gridCol w="1188720">
                  <a:extLst>
                    <a:ext uri="{9D8B030D-6E8A-4147-A177-3AD203B41FA5}">
                      <a16:colId xmlns:a16="http://schemas.microsoft.com/office/drawing/2014/main" val="4275860430"/>
                    </a:ext>
                  </a:extLst>
                </a:gridCol>
                <a:gridCol w="1188720">
                  <a:extLst>
                    <a:ext uri="{9D8B030D-6E8A-4147-A177-3AD203B41FA5}">
                      <a16:colId xmlns:a16="http://schemas.microsoft.com/office/drawing/2014/main" val="183620112"/>
                    </a:ext>
                  </a:extLst>
                </a:gridCol>
                <a:gridCol w="1188720">
                  <a:extLst>
                    <a:ext uri="{9D8B030D-6E8A-4147-A177-3AD203B41FA5}">
                      <a16:colId xmlns:a16="http://schemas.microsoft.com/office/drawing/2014/main" val="1477314880"/>
                    </a:ext>
                  </a:extLst>
                </a:gridCol>
              </a:tblGrid>
              <a:tr h="372368">
                <a:tc>
                  <a:txBody>
                    <a:bodyPr/>
                    <a:lstStyle/>
                    <a:p>
                      <a:r>
                        <a:rPr lang="en-US" dirty="0">
                          <a:solidFill>
                            <a:schemeClr val="tx1"/>
                          </a:solidFill>
                        </a:rPr>
                        <a:t>Sun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Mon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Tues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Wed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Thurs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Fri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Sat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71681"/>
                  </a:ext>
                </a:extLst>
              </a:tr>
              <a:tr h="862686">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5638303"/>
                  </a:ext>
                </a:extLst>
              </a:tr>
              <a:tr h="862686">
                <a:tc>
                  <a:txBody>
                    <a:bodyPr/>
                    <a:lstStyle/>
                    <a:p>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1346025"/>
                  </a:ext>
                </a:extLst>
              </a:tr>
              <a:tr h="862686">
                <a:tc>
                  <a:txBody>
                    <a:bodyPr/>
                    <a:lstStyle/>
                    <a:p>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21</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2586598"/>
                  </a:ext>
                </a:extLst>
              </a:tr>
              <a:tr h="862686">
                <a:tc>
                  <a:txBody>
                    <a:bodyPr/>
                    <a:lstStyle/>
                    <a:p>
                      <a:r>
                        <a:rPr lang="en-US"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3297785"/>
                  </a:ext>
                </a:extLst>
              </a:tr>
              <a:tr h="862686">
                <a:tc>
                  <a:txBody>
                    <a:bodyPr/>
                    <a:lstStyle/>
                    <a:p>
                      <a:r>
                        <a:rPr lang="en-US"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392589"/>
                  </a:ext>
                </a:extLst>
              </a:tr>
            </a:tbl>
          </a:graphicData>
        </a:graphic>
      </p:graphicFrame>
      <p:sp>
        <p:nvSpPr>
          <p:cNvPr id="6" name="Line Callout 1 5"/>
          <p:cNvSpPr/>
          <p:nvPr/>
        </p:nvSpPr>
        <p:spPr>
          <a:xfrm>
            <a:off x="8013324" y="1648456"/>
            <a:ext cx="3269587" cy="1221999"/>
          </a:xfrm>
          <a:prstGeom prst="borderCallout1">
            <a:avLst>
              <a:gd name="adj1" fmla="val 100925"/>
              <a:gd name="adj2" fmla="val 49448"/>
              <a:gd name="adj3" fmla="val 243378"/>
              <a:gd name="adj4" fmla="val -133435"/>
            </a:avLst>
          </a:prstGeom>
          <a:solidFill>
            <a:schemeClr val="accent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n>
                  <a:solidFill>
                    <a:schemeClr val="bg1"/>
                  </a:solidFill>
                </a:ln>
                <a:solidFill>
                  <a:schemeClr val="bg1"/>
                </a:solidFill>
              </a:rPr>
              <a:t>2026 CDBG/ESG GRANT TRAINING</a:t>
            </a:r>
          </a:p>
        </p:txBody>
      </p:sp>
      <p:sp>
        <p:nvSpPr>
          <p:cNvPr id="12" name="Flowchart: Connector 11"/>
          <p:cNvSpPr/>
          <p:nvPr/>
        </p:nvSpPr>
        <p:spPr>
          <a:xfrm>
            <a:off x="5585276" y="4559713"/>
            <a:ext cx="525780" cy="545268"/>
          </a:xfrm>
          <a:prstGeom prst="flowChartConnecto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5B6107FC-6D49-4A18-8E1C-CEBF8101CC2B}" type="slidenum">
              <a:rPr lang="en-US" smtClean="0"/>
              <a:t>4</a:t>
            </a:fld>
            <a:endParaRPr lang="en-US" dirty="0"/>
          </a:p>
        </p:txBody>
      </p:sp>
      <p:sp>
        <p:nvSpPr>
          <p:cNvPr id="11" name="Flowchart: Connector 10">
            <a:extLst>
              <a:ext uri="{FF2B5EF4-FFF2-40B4-BE49-F238E27FC236}">
                <a16:creationId xmlns:a16="http://schemas.microsoft.com/office/drawing/2014/main" id="{9A9F7EBF-244A-41E4-8AEC-1923436F0263}"/>
              </a:ext>
            </a:extLst>
          </p:cNvPr>
          <p:cNvSpPr/>
          <p:nvPr/>
        </p:nvSpPr>
        <p:spPr>
          <a:xfrm>
            <a:off x="4407284" y="4559713"/>
            <a:ext cx="525780" cy="545268"/>
          </a:xfrm>
          <a:prstGeom prst="flowChartConnecto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Connector 12">
            <a:extLst>
              <a:ext uri="{FF2B5EF4-FFF2-40B4-BE49-F238E27FC236}">
                <a16:creationId xmlns:a16="http://schemas.microsoft.com/office/drawing/2014/main" id="{0758CCA0-28B7-4E6A-91C0-AFB87E43748F}"/>
              </a:ext>
            </a:extLst>
          </p:cNvPr>
          <p:cNvSpPr/>
          <p:nvPr/>
        </p:nvSpPr>
        <p:spPr>
          <a:xfrm>
            <a:off x="2028323" y="5401568"/>
            <a:ext cx="525780" cy="545268"/>
          </a:xfrm>
          <a:prstGeom prst="flowChartConnecto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Connector 13">
            <a:extLst>
              <a:ext uri="{FF2B5EF4-FFF2-40B4-BE49-F238E27FC236}">
                <a16:creationId xmlns:a16="http://schemas.microsoft.com/office/drawing/2014/main" id="{582B53B3-1614-4C97-821F-006047BE4E1F}"/>
              </a:ext>
            </a:extLst>
          </p:cNvPr>
          <p:cNvSpPr/>
          <p:nvPr/>
        </p:nvSpPr>
        <p:spPr>
          <a:xfrm>
            <a:off x="6792221" y="4564893"/>
            <a:ext cx="525780" cy="534908"/>
          </a:xfrm>
          <a:prstGeom prst="flowChartConnecto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a:extLst>
              <a:ext uri="{FF2B5EF4-FFF2-40B4-BE49-F238E27FC236}">
                <a16:creationId xmlns:a16="http://schemas.microsoft.com/office/drawing/2014/main" id="{46C3A633-E940-40AA-B9DC-9248232F96D7}"/>
              </a:ext>
            </a:extLst>
          </p:cNvPr>
          <p:cNvSpPr/>
          <p:nvPr/>
        </p:nvSpPr>
        <p:spPr>
          <a:xfrm>
            <a:off x="3200339" y="4559713"/>
            <a:ext cx="525780" cy="545268"/>
          </a:xfrm>
          <a:prstGeom prst="flowChartConnecto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A2FD6482-29F2-4E08-8682-F7C5DB4C55EF}"/>
              </a:ext>
            </a:extLst>
          </p:cNvPr>
          <p:cNvCxnSpPr>
            <a:cxnSpLocks/>
            <a:stCxn id="11" idx="7"/>
            <a:endCxn id="6" idx="1"/>
          </p:cNvCxnSpPr>
          <p:nvPr/>
        </p:nvCxnSpPr>
        <p:spPr>
          <a:xfrm flipV="1">
            <a:off x="4856065" y="2870455"/>
            <a:ext cx="4792053" cy="176911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03964448-E774-A291-C2A7-8D187B17A605}"/>
              </a:ext>
            </a:extLst>
          </p:cNvPr>
          <p:cNvCxnSpPr>
            <a:cxnSpLocks/>
            <a:stCxn id="12" idx="7"/>
            <a:endCxn id="6" idx="1"/>
          </p:cNvCxnSpPr>
          <p:nvPr/>
        </p:nvCxnSpPr>
        <p:spPr>
          <a:xfrm flipV="1">
            <a:off x="6034057" y="2870455"/>
            <a:ext cx="3614061" cy="1769111"/>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CF9D40D0-039A-614A-4845-F3091E190365}"/>
              </a:ext>
            </a:extLst>
          </p:cNvPr>
          <p:cNvCxnSpPr>
            <a:cxnSpLocks/>
            <a:stCxn id="14" idx="7"/>
            <a:endCxn id="6" idx="1"/>
          </p:cNvCxnSpPr>
          <p:nvPr/>
        </p:nvCxnSpPr>
        <p:spPr>
          <a:xfrm flipV="1">
            <a:off x="7241002" y="2870455"/>
            <a:ext cx="2407116" cy="1772773"/>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Connector: Elbow 17">
            <a:extLst>
              <a:ext uri="{FF2B5EF4-FFF2-40B4-BE49-F238E27FC236}">
                <a16:creationId xmlns:a16="http://schemas.microsoft.com/office/drawing/2014/main" id="{3639A0B7-920B-E96E-E7C0-6EDFF5F4D525}"/>
              </a:ext>
            </a:extLst>
          </p:cNvPr>
          <p:cNvCxnSpPr>
            <a:cxnSpLocks/>
            <a:stCxn id="13" idx="6"/>
            <a:endCxn id="6" idx="1"/>
          </p:cNvCxnSpPr>
          <p:nvPr/>
        </p:nvCxnSpPr>
        <p:spPr>
          <a:xfrm flipV="1">
            <a:off x="2554103" y="2870455"/>
            <a:ext cx="7094015" cy="2803747"/>
          </a:xfrm>
          <a:prstGeom prst="bentConnector2">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95774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964788" y="804333"/>
            <a:ext cx="3391900" cy="5249334"/>
          </a:xfrm>
        </p:spPr>
        <p:txBody>
          <a:bodyPr vert="horz" lIns="91440" tIns="45720" rIns="91440" bIns="45720" rtlCol="0" anchor="ctr">
            <a:normAutofit/>
          </a:bodyPr>
          <a:lstStyle/>
          <a:p>
            <a:pPr algn="r"/>
            <a:r>
              <a:rPr lang="en-US" b="1" dirty="0">
                <a:solidFill>
                  <a:srgbClr val="FFFFFF"/>
                </a:solidFill>
              </a:rPr>
              <a:t>Proposal submittal process</a:t>
            </a:r>
            <a:endParaRPr lang="en-US" dirty="0">
              <a:solidFill>
                <a:srgbClr val="FFFFFF"/>
              </a:solidFill>
            </a:endParaRPr>
          </a:p>
        </p:txBody>
      </p:sp>
      <p:sp>
        <p:nvSpPr>
          <p:cNvPr id="3" name="Content Placeholder 2"/>
          <p:cNvSpPr>
            <a:spLocks noGrp="1"/>
          </p:cNvSpPr>
          <p:nvPr>
            <p:ph idx="4294967295"/>
          </p:nvPr>
        </p:nvSpPr>
        <p:spPr>
          <a:xfrm>
            <a:off x="4654297" y="235974"/>
            <a:ext cx="7156703" cy="6234730"/>
          </a:xfrm>
        </p:spPr>
        <p:txBody>
          <a:bodyPr vert="horz" lIns="45720" tIns="45720" rIns="45720" bIns="45720" rtlCol="0" anchor="ctr">
            <a:normAutofit/>
          </a:bodyPr>
          <a:lstStyle/>
          <a:p>
            <a:pPr marL="971550" lvl="1" indent="-514350">
              <a:lnSpc>
                <a:spcPct val="100000"/>
              </a:lnSpc>
              <a:spcBef>
                <a:spcPts val="0"/>
              </a:spcBef>
              <a:spcAft>
                <a:spcPts val="600"/>
              </a:spcAft>
              <a:buFont typeface="+mj-lt"/>
              <a:buAutoNum type="arabicPeriod"/>
            </a:pPr>
            <a:r>
              <a:rPr lang="en-US" sz="2000" dirty="0"/>
              <a:t>Attendance at proposal training session is mandatory</a:t>
            </a:r>
          </a:p>
          <a:p>
            <a:pPr marL="971550" lvl="1" indent="-514350">
              <a:lnSpc>
                <a:spcPct val="100000"/>
              </a:lnSpc>
              <a:spcBef>
                <a:spcPts val="0"/>
              </a:spcBef>
              <a:spcAft>
                <a:spcPts val="600"/>
              </a:spcAft>
              <a:buFont typeface="+mj-lt"/>
              <a:buAutoNum type="arabicPeriod"/>
            </a:pPr>
            <a:r>
              <a:rPr lang="en-US" sz="2000" dirty="0"/>
              <a:t>Proposals available on City website by July 1</a:t>
            </a:r>
            <a:r>
              <a:rPr lang="en-US" sz="2000" baseline="30000" dirty="0"/>
              <a:t>st      </a:t>
            </a:r>
            <a:r>
              <a:rPr lang="en-US" sz="2000" b="1" dirty="0">
                <a:solidFill>
                  <a:schemeClr val="accent1"/>
                </a:solidFill>
                <a:hlinkClick r:id="rId2">
                  <a:extLst>
                    <a:ext uri="{A12FA001-AC4F-418D-AE19-62706E023703}">
                      <ahyp:hlinkClr xmlns:ahyp="http://schemas.microsoft.com/office/drawing/2018/hyperlinkcolor" val="tx"/>
                    </a:ext>
                  </a:extLst>
                </a:hlinkClick>
              </a:rPr>
              <a:t>www.evansville.in.gov/cdfederalprograms</a:t>
            </a:r>
            <a:endParaRPr lang="en-US" sz="2000" baseline="30000" dirty="0">
              <a:solidFill>
                <a:schemeClr val="accent1"/>
              </a:solidFill>
            </a:endParaRPr>
          </a:p>
          <a:p>
            <a:pPr marL="971550" lvl="1" indent="-514350">
              <a:lnSpc>
                <a:spcPct val="100000"/>
              </a:lnSpc>
              <a:spcBef>
                <a:spcPts val="0"/>
              </a:spcBef>
              <a:spcAft>
                <a:spcPts val="600"/>
              </a:spcAft>
              <a:buFont typeface="+mj-lt"/>
              <a:buAutoNum type="arabicPeriod"/>
            </a:pPr>
            <a:r>
              <a:rPr lang="en-US" sz="2000" dirty="0"/>
              <a:t>Complete an initial draft of the proposal(s) and schedule proposal review appointment with assigned CD Specialist </a:t>
            </a:r>
          </a:p>
          <a:p>
            <a:pPr marL="971550" lvl="1" indent="-514350">
              <a:lnSpc>
                <a:spcPct val="100000"/>
              </a:lnSpc>
              <a:spcBef>
                <a:spcPts val="0"/>
              </a:spcBef>
              <a:spcAft>
                <a:spcPts val="600"/>
              </a:spcAft>
              <a:buFont typeface="+mj-lt"/>
              <a:buAutoNum type="arabicPeriod"/>
            </a:pPr>
            <a:r>
              <a:rPr lang="en-US" sz="2000" dirty="0"/>
              <a:t>After the proposal review appointment with CD Specialist, make edits as needed</a:t>
            </a:r>
          </a:p>
          <a:p>
            <a:pPr marL="1252728" lvl="6" indent="0">
              <a:lnSpc>
                <a:spcPct val="100000"/>
              </a:lnSpc>
              <a:spcBef>
                <a:spcPts val="0"/>
              </a:spcBef>
              <a:spcAft>
                <a:spcPts val="600"/>
              </a:spcAft>
              <a:buNone/>
            </a:pPr>
            <a:r>
              <a:rPr lang="en-US" sz="1800" dirty="0"/>
              <a:t>Submit editable </a:t>
            </a:r>
            <a:r>
              <a:rPr lang="en-US" sz="1800" u="sng" dirty="0"/>
              <a:t>Word format ONLY</a:t>
            </a:r>
            <a:r>
              <a:rPr lang="en-US" sz="1800" dirty="0"/>
              <a:t> copy of proposal via email to CD Specialist</a:t>
            </a:r>
          </a:p>
          <a:p>
            <a:pPr marL="1252728" lvl="6" indent="0">
              <a:lnSpc>
                <a:spcPct val="100000"/>
              </a:lnSpc>
              <a:spcBef>
                <a:spcPts val="0"/>
              </a:spcBef>
              <a:spcAft>
                <a:spcPts val="600"/>
              </a:spcAft>
              <a:buNone/>
            </a:pPr>
            <a:r>
              <a:rPr lang="en-US" sz="1800" dirty="0"/>
              <a:t>Include all supporting documentation as required with final proposal</a:t>
            </a:r>
          </a:p>
          <a:p>
            <a:pPr marL="971550" lvl="1" indent="-514350">
              <a:lnSpc>
                <a:spcPct val="100000"/>
              </a:lnSpc>
              <a:spcBef>
                <a:spcPts val="0"/>
              </a:spcBef>
              <a:spcAft>
                <a:spcPts val="600"/>
              </a:spcAft>
              <a:buFont typeface="+mj-lt"/>
              <a:buAutoNum type="arabicPeriod"/>
            </a:pPr>
            <a:r>
              <a:rPr lang="en-US" sz="2000" dirty="0"/>
              <a:t>Deliver final, signed copy of proposal with $20.00 fee for </a:t>
            </a:r>
            <a:r>
              <a:rPr lang="en-US" sz="2000" u="sng" dirty="0"/>
              <a:t>each</a:t>
            </a:r>
            <a:r>
              <a:rPr lang="en-US" sz="2000" dirty="0"/>
              <a:t> proposal submitted to DMD, Room 306 Civic Center Complex by 4:00 PM on </a:t>
            </a:r>
            <a:r>
              <a:rPr lang="en-US" sz="2000" b="1" dirty="0">
                <a:solidFill>
                  <a:schemeClr val="accent1"/>
                </a:solidFill>
              </a:rPr>
              <a:t>August 8</a:t>
            </a:r>
            <a:r>
              <a:rPr lang="en-US" sz="2000" b="1" baseline="30000" dirty="0">
                <a:solidFill>
                  <a:schemeClr val="accent1"/>
                </a:solidFill>
              </a:rPr>
              <a:t>th</a:t>
            </a:r>
            <a:r>
              <a:rPr lang="en-US" sz="2000" b="1" dirty="0">
                <a:solidFill>
                  <a:schemeClr val="accent1"/>
                </a:solidFill>
              </a:rPr>
              <a:t> </a:t>
            </a:r>
          </a:p>
          <a:p>
            <a:pPr marL="1252728" lvl="6" indent="0">
              <a:lnSpc>
                <a:spcPct val="100000"/>
              </a:lnSpc>
              <a:spcBef>
                <a:spcPts val="0"/>
              </a:spcBef>
              <a:spcAft>
                <a:spcPts val="600"/>
              </a:spcAft>
              <a:buNone/>
            </a:pPr>
            <a:r>
              <a:rPr lang="en-US" sz="1800" dirty="0"/>
              <a:t>Checks required, no cash or personal checks </a:t>
            </a:r>
          </a:p>
          <a:p>
            <a:pPr marL="1252728" lvl="6" indent="0">
              <a:lnSpc>
                <a:spcPct val="100000"/>
              </a:lnSpc>
              <a:spcBef>
                <a:spcPts val="0"/>
              </a:spcBef>
              <a:spcAft>
                <a:spcPts val="600"/>
              </a:spcAft>
              <a:buNone/>
            </a:pPr>
            <a:r>
              <a:rPr lang="en-US" sz="1800" dirty="0"/>
              <a:t>Checks to be made out to the Department of Metropolitan Development (please include a description in memo line)</a:t>
            </a:r>
          </a:p>
          <a:p>
            <a:pPr marL="1252728" lvl="6" indent="0">
              <a:lnSpc>
                <a:spcPct val="100000"/>
              </a:lnSpc>
              <a:spcBef>
                <a:spcPts val="0"/>
              </a:spcBef>
              <a:spcAft>
                <a:spcPts val="600"/>
              </a:spcAft>
              <a:buNone/>
            </a:pPr>
            <a:r>
              <a:rPr lang="en-US" sz="1800" b="1" dirty="0"/>
              <a:t>Application fee is NOT reimbursable</a:t>
            </a:r>
            <a:r>
              <a:rPr lang="en-US" sz="1800" dirty="0"/>
              <a:t> </a:t>
            </a:r>
          </a:p>
        </p:txBody>
      </p:sp>
      <p:sp>
        <p:nvSpPr>
          <p:cNvPr id="6" name="Slide Number Placeholder 5"/>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500A7A85-B75E-4D15-8271-3E80641739A6}" type="slidenum">
              <a:rPr lang="en-US" kern="1200" dirty="0">
                <a:solidFill>
                  <a:schemeClr val="tx1">
                    <a:lumMod val="95000"/>
                    <a:lumOff val="5000"/>
                  </a:schemeClr>
                </a:solidFill>
                <a:latin typeface="+mj-lt"/>
                <a:ea typeface="+mn-ea"/>
                <a:cs typeface="+mn-cs"/>
              </a:rPr>
              <a:pPr>
                <a:spcAft>
                  <a:spcPts val="600"/>
                </a:spcAft>
              </a:pPr>
              <a:t>40</a:t>
            </a:fld>
            <a:endParaRPr lang="en-US" kern="1200" dirty="0">
              <a:solidFill>
                <a:schemeClr val="tx1">
                  <a:lumMod val="95000"/>
                  <a:lumOff val="5000"/>
                </a:schemeClr>
              </a:solidFill>
              <a:latin typeface="+mj-lt"/>
              <a:ea typeface="+mn-ea"/>
              <a:cs typeface="+mn-cs"/>
            </a:endParaRPr>
          </a:p>
        </p:txBody>
      </p:sp>
      <p:pic>
        <p:nvPicPr>
          <p:cNvPr id="5" name="Graphic 4" descr="Checkmark with solid fill">
            <a:extLst>
              <a:ext uri="{FF2B5EF4-FFF2-40B4-BE49-F238E27FC236}">
                <a16:creationId xmlns:a16="http://schemas.microsoft.com/office/drawing/2014/main" id="{09718170-10D7-CDD8-BFA5-5F2DCEACE9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1453" y="356874"/>
            <a:ext cx="447459" cy="447459"/>
          </a:xfrm>
          <a:prstGeom prst="rect">
            <a:avLst/>
          </a:prstGeom>
        </p:spPr>
      </p:pic>
    </p:spTree>
    <p:extLst>
      <p:ext uri="{BB962C8B-B14F-4D97-AF65-F5344CB8AC3E}">
        <p14:creationId xmlns:p14="http://schemas.microsoft.com/office/powerpoint/2010/main" val="2708380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2AAA6F8-3750-6639-2E24-1525996D92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6B9FCE5-280B-EF11-4B63-46C2FC593C4F}"/>
              </a:ext>
            </a:extLst>
          </p:cNvPr>
          <p:cNvSpPr txBox="1"/>
          <p:nvPr/>
        </p:nvSpPr>
        <p:spPr>
          <a:xfrm>
            <a:off x="876362" y="123685"/>
            <a:ext cx="8771755" cy="830997"/>
          </a:xfrm>
          <a:prstGeom prst="rect">
            <a:avLst/>
          </a:prstGeom>
          <a:noFill/>
          <a:ln w="15875">
            <a:noFill/>
          </a:ln>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 </a:t>
            </a:r>
            <a:r>
              <a:rPr lang="en-US" sz="4800" b="1" dirty="0">
                <a:solidFill>
                  <a:schemeClr val="accent1"/>
                </a:solidFill>
              </a:rPr>
              <a:t>JULY - AUG 2025</a:t>
            </a:r>
          </a:p>
        </p:txBody>
      </p:sp>
      <p:graphicFrame>
        <p:nvGraphicFramePr>
          <p:cNvPr id="2" name="Table 1">
            <a:extLst>
              <a:ext uri="{FF2B5EF4-FFF2-40B4-BE49-F238E27FC236}">
                <a16:creationId xmlns:a16="http://schemas.microsoft.com/office/drawing/2014/main" id="{B5A73299-037B-4B0E-882A-1B354ADDB9A7}"/>
              </a:ext>
            </a:extLst>
          </p:cNvPr>
          <p:cNvGraphicFramePr>
            <a:graphicFrameLocks noGrp="1"/>
          </p:cNvGraphicFramePr>
          <p:nvPr/>
        </p:nvGraphicFramePr>
        <p:xfrm>
          <a:off x="876362" y="1004624"/>
          <a:ext cx="8321040" cy="5548484"/>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2584712974"/>
                    </a:ext>
                  </a:extLst>
                </a:gridCol>
                <a:gridCol w="1188720">
                  <a:extLst>
                    <a:ext uri="{9D8B030D-6E8A-4147-A177-3AD203B41FA5}">
                      <a16:colId xmlns:a16="http://schemas.microsoft.com/office/drawing/2014/main" val="2359043866"/>
                    </a:ext>
                  </a:extLst>
                </a:gridCol>
                <a:gridCol w="1188720">
                  <a:extLst>
                    <a:ext uri="{9D8B030D-6E8A-4147-A177-3AD203B41FA5}">
                      <a16:colId xmlns:a16="http://schemas.microsoft.com/office/drawing/2014/main" val="1563108895"/>
                    </a:ext>
                  </a:extLst>
                </a:gridCol>
                <a:gridCol w="1188720">
                  <a:extLst>
                    <a:ext uri="{9D8B030D-6E8A-4147-A177-3AD203B41FA5}">
                      <a16:colId xmlns:a16="http://schemas.microsoft.com/office/drawing/2014/main" val="882468302"/>
                    </a:ext>
                  </a:extLst>
                </a:gridCol>
                <a:gridCol w="1188720">
                  <a:extLst>
                    <a:ext uri="{9D8B030D-6E8A-4147-A177-3AD203B41FA5}">
                      <a16:colId xmlns:a16="http://schemas.microsoft.com/office/drawing/2014/main" val="4275860430"/>
                    </a:ext>
                  </a:extLst>
                </a:gridCol>
                <a:gridCol w="1188720">
                  <a:extLst>
                    <a:ext uri="{9D8B030D-6E8A-4147-A177-3AD203B41FA5}">
                      <a16:colId xmlns:a16="http://schemas.microsoft.com/office/drawing/2014/main" val="183620112"/>
                    </a:ext>
                  </a:extLst>
                </a:gridCol>
                <a:gridCol w="1188720">
                  <a:extLst>
                    <a:ext uri="{9D8B030D-6E8A-4147-A177-3AD203B41FA5}">
                      <a16:colId xmlns:a16="http://schemas.microsoft.com/office/drawing/2014/main" val="1477314880"/>
                    </a:ext>
                  </a:extLst>
                </a:gridCol>
              </a:tblGrid>
              <a:tr h="372368">
                <a:tc>
                  <a:txBody>
                    <a:bodyPr/>
                    <a:lstStyle/>
                    <a:p>
                      <a:r>
                        <a:rPr lang="en-US" dirty="0">
                          <a:solidFill>
                            <a:schemeClr val="tx1"/>
                          </a:solidFill>
                        </a:rPr>
                        <a:t>Sun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Mon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Tues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Wed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Thurs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Fri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Sat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71681"/>
                  </a:ext>
                </a:extLst>
              </a:tr>
              <a:tr h="862686">
                <a:tc>
                  <a:txBody>
                    <a:bodyPr/>
                    <a:lstStyle/>
                    <a:p>
                      <a:r>
                        <a:rPr lang="en-US"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5638303"/>
                  </a:ext>
                </a:extLst>
              </a:tr>
              <a:tr h="862686">
                <a:tc>
                  <a:txBody>
                    <a:bodyPr/>
                    <a:lstStyle/>
                    <a:p>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1346025"/>
                  </a:ext>
                </a:extLst>
              </a:tr>
              <a:tr h="862686">
                <a:tc>
                  <a:txBody>
                    <a:bodyPr/>
                    <a:lstStyle/>
                    <a:p>
                      <a:r>
                        <a:rPr lang="en-US"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19</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2586598"/>
                  </a:ext>
                </a:extLst>
              </a:tr>
              <a:tr h="862686">
                <a:tc>
                  <a:txBody>
                    <a:bodyPr/>
                    <a:lstStyle/>
                    <a:p>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3297785"/>
                  </a:ext>
                </a:extLst>
              </a:tr>
              <a:tr h="862686">
                <a:tc>
                  <a:txBody>
                    <a:bodyPr/>
                    <a:lstStyle/>
                    <a:p>
                      <a:r>
                        <a:rPr lang="en-US"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Aug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Aug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392589"/>
                  </a:ext>
                </a:extLst>
              </a:tr>
              <a:tr h="862686">
                <a:tc>
                  <a:txBody>
                    <a:bodyPr/>
                    <a:lstStyle/>
                    <a:p>
                      <a:r>
                        <a:rPr lang="en-US" dirty="0">
                          <a:solidFill>
                            <a:schemeClr val="tx1"/>
                          </a:solidFill>
                        </a:rPr>
                        <a:t>Aug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Aug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Aug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Aug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Aug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Aug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Aug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2013727"/>
                  </a:ext>
                </a:extLst>
              </a:tr>
            </a:tbl>
          </a:graphicData>
        </a:graphic>
      </p:graphicFrame>
      <p:sp>
        <p:nvSpPr>
          <p:cNvPr id="7" name="Slide Number Placeholder 6">
            <a:extLst>
              <a:ext uri="{FF2B5EF4-FFF2-40B4-BE49-F238E27FC236}">
                <a16:creationId xmlns:a16="http://schemas.microsoft.com/office/drawing/2014/main" id="{8DCDB118-C415-AF42-E85A-6F91CA254464}"/>
              </a:ext>
            </a:extLst>
          </p:cNvPr>
          <p:cNvSpPr>
            <a:spLocks noGrp="1"/>
          </p:cNvSpPr>
          <p:nvPr>
            <p:ph type="sldNum" sz="quarter" idx="12"/>
          </p:nvPr>
        </p:nvSpPr>
        <p:spPr/>
        <p:txBody>
          <a:bodyPr/>
          <a:lstStyle/>
          <a:p>
            <a:fld id="{5B6107FC-6D49-4A18-8E1C-CEBF8101CC2B}" type="slidenum">
              <a:rPr lang="en-US" smtClean="0"/>
              <a:t>41</a:t>
            </a:fld>
            <a:endParaRPr lang="en-US" dirty="0"/>
          </a:p>
        </p:txBody>
      </p:sp>
      <p:sp>
        <p:nvSpPr>
          <p:cNvPr id="13" name="Flowchart: Connector 12">
            <a:extLst>
              <a:ext uri="{FF2B5EF4-FFF2-40B4-BE49-F238E27FC236}">
                <a16:creationId xmlns:a16="http://schemas.microsoft.com/office/drawing/2014/main" id="{8A13B947-690F-45F5-D752-F2DE2A0AA4FF}"/>
              </a:ext>
            </a:extLst>
          </p:cNvPr>
          <p:cNvSpPr/>
          <p:nvPr/>
        </p:nvSpPr>
        <p:spPr>
          <a:xfrm>
            <a:off x="6821424" y="5585922"/>
            <a:ext cx="704088" cy="534908"/>
          </a:xfrm>
          <a:prstGeom prst="flowChartConnecto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Connector 13">
            <a:extLst>
              <a:ext uri="{FF2B5EF4-FFF2-40B4-BE49-F238E27FC236}">
                <a16:creationId xmlns:a16="http://schemas.microsoft.com/office/drawing/2014/main" id="{760D0008-92DB-7D2A-087B-FDE429A176D2}"/>
              </a:ext>
            </a:extLst>
          </p:cNvPr>
          <p:cNvSpPr/>
          <p:nvPr/>
        </p:nvSpPr>
        <p:spPr>
          <a:xfrm>
            <a:off x="6755645" y="3888237"/>
            <a:ext cx="525780" cy="534908"/>
          </a:xfrm>
          <a:prstGeom prst="flowChartConnecto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a:extLst>
              <a:ext uri="{FF2B5EF4-FFF2-40B4-BE49-F238E27FC236}">
                <a16:creationId xmlns:a16="http://schemas.microsoft.com/office/drawing/2014/main" id="{422BB60A-4932-2DCB-7595-6E2919C8AB95}"/>
              </a:ext>
            </a:extLst>
          </p:cNvPr>
          <p:cNvSpPr/>
          <p:nvPr/>
        </p:nvSpPr>
        <p:spPr>
          <a:xfrm>
            <a:off x="3154619" y="1295305"/>
            <a:ext cx="525780" cy="545268"/>
          </a:xfrm>
          <a:prstGeom prst="flowChartConnecto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Line Callout 1 8">
            <a:extLst>
              <a:ext uri="{FF2B5EF4-FFF2-40B4-BE49-F238E27FC236}">
                <a16:creationId xmlns:a16="http://schemas.microsoft.com/office/drawing/2014/main" id="{52FECC32-7556-0AB1-AE9D-0ABA35E6E19B}"/>
              </a:ext>
            </a:extLst>
          </p:cNvPr>
          <p:cNvSpPr/>
          <p:nvPr/>
        </p:nvSpPr>
        <p:spPr>
          <a:xfrm>
            <a:off x="9197402" y="1004624"/>
            <a:ext cx="2717230" cy="1217368"/>
          </a:xfrm>
          <a:prstGeom prst="borderCallout1">
            <a:avLst>
              <a:gd name="adj1" fmla="val 50352"/>
              <a:gd name="adj2" fmla="val 23"/>
              <a:gd name="adj3" fmla="val 43952"/>
              <a:gd name="adj4" fmla="val -203260"/>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2026 ESG PROPOSALS AVAILABLE</a:t>
            </a:r>
          </a:p>
        </p:txBody>
      </p:sp>
      <p:sp>
        <p:nvSpPr>
          <p:cNvPr id="21" name="Line Callout 1 22">
            <a:extLst>
              <a:ext uri="{FF2B5EF4-FFF2-40B4-BE49-F238E27FC236}">
                <a16:creationId xmlns:a16="http://schemas.microsoft.com/office/drawing/2014/main" id="{FA888961-96B1-2640-1F32-69E76B19F44B}"/>
              </a:ext>
            </a:extLst>
          </p:cNvPr>
          <p:cNvSpPr/>
          <p:nvPr/>
        </p:nvSpPr>
        <p:spPr>
          <a:xfrm>
            <a:off x="9197402" y="3079144"/>
            <a:ext cx="2717230" cy="1399444"/>
          </a:xfrm>
          <a:prstGeom prst="borderCallout1">
            <a:avLst>
              <a:gd name="adj1" fmla="val 49362"/>
              <a:gd name="adj2" fmla="val -588"/>
              <a:gd name="adj3" fmla="val 75681"/>
              <a:gd name="adj4" fmla="val -70767"/>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FINAL DATE FOR PROPOSAL REVIEW WITH CD STAFF</a:t>
            </a:r>
          </a:p>
        </p:txBody>
      </p:sp>
      <p:sp>
        <p:nvSpPr>
          <p:cNvPr id="22" name="Line Callout 1 23">
            <a:extLst>
              <a:ext uri="{FF2B5EF4-FFF2-40B4-BE49-F238E27FC236}">
                <a16:creationId xmlns:a16="http://schemas.microsoft.com/office/drawing/2014/main" id="{D4B94E64-2D65-7BB9-8FC7-87922668943B}"/>
              </a:ext>
            </a:extLst>
          </p:cNvPr>
          <p:cNvSpPr/>
          <p:nvPr/>
        </p:nvSpPr>
        <p:spPr>
          <a:xfrm>
            <a:off x="9197402" y="4812558"/>
            <a:ext cx="2221992" cy="1308272"/>
          </a:xfrm>
          <a:prstGeom prst="borderCallout1">
            <a:avLst>
              <a:gd name="adj1" fmla="val 53275"/>
              <a:gd name="adj2" fmla="val 73"/>
              <a:gd name="adj3" fmla="val 68051"/>
              <a:gd name="adj4" fmla="val -77970"/>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2026 PROPOSALS DUE</a:t>
            </a:r>
          </a:p>
        </p:txBody>
      </p:sp>
    </p:spTree>
    <p:extLst>
      <p:ext uri="{BB962C8B-B14F-4D97-AF65-F5344CB8AC3E}">
        <p14:creationId xmlns:p14="http://schemas.microsoft.com/office/powerpoint/2010/main" val="3815006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00A7A85-B75E-4D15-8271-3E80641739A6}" type="slidenum">
              <a:rPr lang="en-US" smtClean="0"/>
              <a:t>42</a:t>
            </a:fld>
            <a:endParaRPr lang="en-US" dirty="0"/>
          </a:p>
        </p:txBody>
      </p:sp>
      <p:graphicFrame>
        <p:nvGraphicFramePr>
          <p:cNvPr id="6" name="Diagram 5">
            <a:extLst>
              <a:ext uri="{FF2B5EF4-FFF2-40B4-BE49-F238E27FC236}">
                <a16:creationId xmlns:a16="http://schemas.microsoft.com/office/drawing/2014/main" id="{D44E4CFC-5359-4A5E-A7C8-9D7CDC3A08E4}"/>
              </a:ext>
            </a:extLst>
          </p:cNvPr>
          <p:cNvGraphicFramePr/>
          <p:nvPr>
            <p:extLst>
              <p:ext uri="{D42A27DB-BD31-4B8C-83A1-F6EECF244321}">
                <p14:modId xmlns:p14="http://schemas.microsoft.com/office/powerpoint/2010/main" val="3249561542"/>
              </p:ext>
            </p:extLst>
          </p:nvPr>
        </p:nvGraphicFramePr>
        <p:xfrm>
          <a:off x="1652016" y="475488"/>
          <a:ext cx="8887968" cy="5907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6881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ED41CB3-B2EA-4E59-9205-103CF0B393D5}"/>
              </a:ext>
            </a:extLst>
          </p:cNvPr>
          <p:cNvSpPr>
            <a:spLocks noGrp="1"/>
          </p:cNvSpPr>
          <p:nvPr>
            <p:ph type="sldNum" sz="quarter" idx="12"/>
          </p:nvPr>
        </p:nvSpPr>
        <p:spPr/>
        <p:txBody>
          <a:bodyPr/>
          <a:lstStyle/>
          <a:p>
            <a:fld id="{500A7A85-B75E-4D15-8271-3E80641739A6}" type="slidenum">
              <a:rPr lang="en-US" smtClean="0"/>
              <a:t>43</a:t>
            </a:fld>
            <a:endParaRPr lang="en-US" dirty="0"/>
          </a:p>
        </p:txBody>
      </p:sp>
      <p:sp>
        <p:nvSpPr>
          <p:cNvPr id="6" name="TextBox 5">
            <a:extLst>
              <a:ext uri="{FF2B5EF4-FFF2-40B4-BE49-F238E27FC236}">
                <a16:creationId xmlns:a16="http://schemas.microsoft.com/office/drawing/2014/main" id="{2350B495-71F9-45F5-A090-2E023E1396FF}"/>
              </a:ext>
            </a:extLst>
          </p:cNvPr>
          <p:cNvSpPr txBox="1"/>
          <p:nvPr/>
        </p:nvSpPr>
        <p:spPr>
          <a:xfrm>
            <a:off x="1" y="320381"/>
            <a:ext cx="12191999" cy="1569660"/>
          </a:xfrm>
          <a:prstGeom prst="rect">
            <a:avLst/>
          </a:prstGeom>
          <a:noFill/>
          <a:ln w="15875">
            <a:noFill/>
          </a:ln>
        </p:spPr>
        <p:txBody>
          <a:bodyPr wrap="square" rtlCol="0">
            <a:spAutoFit/>
          </a:bodyPr>
          <a:lstStyle/>
          <a:p>
            <a:pPr algn="ctr"/>
            <a:r>
              <a:rPr lang="en-US" sz="4000" b="1" dirty="0">
                <a:solidFill>
                  <a:schemeClr val="accent1"/>
                </a:solidFill>
              </a:rPr>
              <a:t>Up Next: Financial Responsibility</a:t>
            </a:r>
          </a:p>
          <a:p>
            <a:pPr algn="ctr"/>
            <a:r>
              <a:rPr lang="en-US" sz="2800" b="1" dirty="0">
                <a:solidFill>
                  <a:schemeClr val="accent1"/>
                </a:solidFill>
              </a:rPr>
              <a:t>Finance Manager, Brian Pace</a:t>
            </a:r>
          </a:p>
          <a:p>
            <a:pPr algn="ctr"/>
            <a:r>
              <a:rPr lang="en-US" sz="2800" b="1" dirty="0">
                <a:solidFill>
                  <a:schemeClr val="accent1"/>
                </a:solidFill>
              </a:rPr>
              <a:t>Contract Manager, Lisa Foster</a:t>
            </a:r>
          </a:p>
        </p:txBody>
      </p:sp>
      <p:sp>
        <p:nvSpPr>
          <p:cNvPr id="2" name="Rectangle 1">
            <a:extLst>
              <a:ext uri="{FF2B5EF4-FFF2-40B4-BE49-F238E27FC236}">
                <a16:creationId xmlns:a16="http://schemas.microsoft.com/office/drawing/2014/main" id="{2B739473-9F54-4E6F-9C36-F982D2BDAD4B}"/>
              </a:ext>
            </a:extLst>
          </p:cNvPr>
          <p:cNvSpPr/>
          <p:nvPr/>
        </p:nvSpPr>
        <p:spPr>
          <a:xfrm>
            <a:off x="1335024" y="2525379"/>
            <a:ext cx="10475976" cy="3416320"/>
          </a:xfrm>
          <a:prstGeom prst="rect">
            <a:avLst/>
          </a:prstGeom>
        </p:spPr>
        <p:txBody>
          <a:bodyPr wrap="square" numCol="2">
            <a:spAutoFit/>
          </a:bodyPr>
          <a:lstStyle/>
          <a:p>
            <a:pPr>
              <a:buClrTx/>
              <a:buFont typeface="Wingdings" panose="05000000000000000000" pitchFamily="2" charset="2"/>
              <a:buChar char="v"/>
            </a:pPr>
            <a:r>
              <a:rPr lang="en-US" sz="2800" dirty="0"/>
              <a:t>Overview</a:t>
            </a:r>
          </a:p>
          <a:p>
            <a:pPr>
              <a:buClrTx/>
              <a:buFont typeface="Wingdings" panose="05000000000000000000" pitchFamily="2" charset="2"/>
              <a:buChar char="v"/>
            </a:pPr>
            <a:r>
              <a:rPr lang="en-US" sz="2800" dirty="0"/>
              <a:t>Vendor Self-Service</a:t>
            </a:r>
          </a:p>
          <a:p>
            <a:pPr>
              <a:buClrTx/>
              <a:buFont typeface="Wingdings" panose="05000000000000000000" pitchFamily="2" charset="2"/>
              <a:buChar char="v"/>
            </a:pPr>
            <a:r>
              <a:rPr lang="en-US" sz="2800" dirty="0"/>
              <a:t>SAM Registration </a:t>
            </a:r>
          </a:p>
          <a:p>
            <a:pPr>
              <a:buClrTx/>
              <a:buFont typeface="Wingdings" panose="05000000000000000000" pitchFamily="2" charset="2"/>
              <a:buChar char="v"/>
            </a:pPr>
            <a:r>
              <a:rPr lang="en-US" sz="2800" dirty="0"/>
              <a:t>Claims process</a:t>
            </a:r>
          </a:p>
          <a:p>
            <a:pPr lvl="1">
              <a:buClrTx/>
            </a:pPr>
            <a:r>
              <a:rPr lang="en-US" sz="2400" dirty="0"/>
              <a:t>Example of claim packet</a:t>
            </a:r>
          </a:p>
          <a:p>
            <a:pPr lvl="1">
              <a:buClrTx/>
            </a:pPr>
            <a:r>
              <a:rPr lang="en-US" sz="2400" dirty="0"/>
              <a:t>Common issues with claim submissions</a:t>
            </a:r>
          </a:p>
          <a:p>
            <a:pPr lvl="1">
              <a:buClrTx/>
            </a:pPr>
            <a:endParaRPr lang="en-US" sz="2800" dirty="0"/>
          </a:p>
          <a:p>
            <a:pPr lvl="1">
              <a:buClrTx/>
            </a:pPr>
            <a:endParaRPr lang="en-US" sz="2800" dirty="0"/>
          </a:p>
          <a:p>
            <a:pPr>
              <a:buClrTx/>
              <a:buFont typeface="Wingdings" panose="05000000000000000000" pitchFamily="2" charset="2"/>
              <a:buChar char="v"/>
            </a:pPr>
            <a:r>
              <a:rPr lang="en-US" sz="2800" dirty="0"/>
              <a:t>Monthly monitoring reports</a:t>
            </a:r>
          </a:p>
          <a:p>
            <a:pPr>
              <a:buClrTx/>
              <a:buFont typeface="Wingdings" panose="05000000000000000000" pitchFamily="2" charset="2"/>
              <a:buChar char="v"/>
            </a:pPr>
            <a:r>
              <a:rPr lang="en-US" sz="2800" dirty="0"/>
              <a:t>Timeliness</a:t>
            </a:r>
          </a:p>
          <a:p>
            <a:pPr>
              <a:buClrTx/>
              <a:buFont typeface="Wingdings" panose="05000000000000000000" pitchFamily="2" charset="2"/>
              <a:buChar char="v"/>
            </a:pPr>
            <a:r>
              <a:rPr lang="en-US" sz="2800" dirty="0"/>
              <a:t>Reconciliation responsibilities</a:t>
            </a:r>
          </a:p>
          <a:p>
            <a:pPr>
              <a:buClrTx/>
              <a:buFont typeface="Wingdings" panose="05000000000000000000" pitchFamily="2" charset="2"/>
              <a:buChar char="v"/>
            </a:pPr>
            <a:r>
              <a:rPr lang="en-US" sz="2800" dirty="0"/>
              <a:t>Audits</a:t>
            </a:r>
          </a:p>
          <a:p>
            <a:pPr>
              <a:buClrTx/>
            </a:pPr>
            <a:endParaRPr lang="en-US" sz="2800" dirty="0"/>
          </a:p>
        </p:txBody>
      </p:sp>
    </p:spTree>
    <p:extLst>
      <p:ext uri="{BB962C8B-B14F-4D97-AF65-F5344CB8AC3E}">
        <p14:creationId xmlns:p14="http://schemas.microsoft.com/office/powerpoint/2010/main" val="1276934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46913A-E683-B6EA-A99D-78DBEECC840C}"/>
              </a:ext>
            </a:extLst>
          </p:cNvPr>
          <p:cNvSpPr>
            <a:spLocks noGrp="1"/>
          </p:cNvSpPr>
          <p:nvPr>
            <p:ph type="sldNum" sz="quarter" idx="12"/>
          </p:nvPr>
        </p:nvSpPr>
        <p:spPr/>
        <p:txBody>
          <a:bodyPr/>
          <a:lstStyle/>
          <a:p>
            <a:fld id="{500A7A85-B75E-4D15-8271-3E80641739A6}" type="slidenum">
              <a:rPr lang="en-US" smtClean="0"/>
              <a:t>44</a:t>
            </a:fld>
            <a:endParaRPr lang="en-US"/>
          </a:p>
        </p:txBody>
      </p:sp>
      <p:sp>
        <p:nvSpPr>
          <p:cNvPr id="4" name="Text Placeholder 3"/>
          <p:cNvSpPr>
            <a:spLocks noGrp="1"/>
          </p:cNvSpPr>
          <p:nvPr>
            <p:ph sz="half" idx="4294967295"/>
          </p:nvPr>
        </p:nvSpPr>
        <p:spPr>
          <a:xfrm>
            <a:off x="629264" y="1408176"/>
            <a:ext cx="10884310" cy="5225987"/>
          </a:xfrm>
        </p:spPr>
        <p:txBody>
          <a:bodyPr>
            <a:normAutofit/>
          </a:bodyPr>
          <a:lstStyle/>
          <a:p>
            <a:pPr marL="283464" indent="0">
              <a:buNone/>
            </a:pPr>
            <a:r>
              <a:rPr lang="en-US" sz="2400" dirty="0">
                <a:solidFill>
                  <a:schemeClr val="tx1"/>
                </a:solidFill>
              </a:rPr>
              <a:t>The City of Evansville follows Indiana State Board of Accounts guidelines for accounts payable processing.</a:t>
            </a:r>
          </a:p>
          <a:p>
            <a:pPr marL="457200" lvl="1" indent="0">
              <a:buNone/>
            </a:pPr>
            <a:endParaRPr lang="en-US" sz="2400" dirty="0">
              <a:solidFill>
                <a:schemeClr val="tx1"/>
              </a:solidFill>
            </a:endParaRPr>
          </a:p>
          <a:p>
            <a:pPr lvl="6">
              <a:buFont typeface="Wingdings" panose="05000000000000000000" pitchFamily="2" charset="2"/>
              <a:buChar char="v"/>
            </a:pPr>
            <a:r>
              <a:rPr lang="en-US" sz="2400" dirty="0">
                <a:solidFill>
                  <a:schemeClr val="tx1"/>
                </a:solidFill>
              </a:rPr>
              <a:t> Agencies (</a:t>
            </a:r>
            <a:r>
              <a:rPr lang="en-US" sz="2400" dirty="0"/>
              <a:t>Subr</a:t>
            </a:r>
            <a:r>
              <a:rPr lang="en-US" sz="2400" dirty="0">
                <a:solidFill>
                  <a:schemeClr val="tx1"/>
                </a:solidFill>
              </a:rPr>
              <a:t>ecipients), must comply with the Office of Management and Budget Guidance (Code of Federal Regulations) at </a:t>
            </a:r>
            <a:r>
              <a:rPr lang="en-US" sz="2400" u="sng" dirty="0">
                <a:solidFill>
                  <a:schemeClr val="tx1"/>
                </a:solidFill>
              </a:rPr>
              <a:t>2 CFR Part 200</a:t>
            </a:r>
            <a:r>
              <a:rPr lang="en-US" sz="2400" dirty="0">
                <a:solidFill>
                  <a:schemeClr val="tx1"/>
                </a:solidFill>
              </a:rPr>
              <a:t>, the “Uniform Administrative Requirements, Cost Principals, and Audit Requirements for Federal Awards</a:t>
            </a:r>
            <a:r>
              <a:rPr lang="en-US" sz="2400" dirty="0"/>
              <a:t>”</a:t>
            </a:r>
            <a:endParaRPr lang="en-US" sz="2400" dirty="0">
              <a:solidFill>
                <a:schemeClr val="tx1"/>
              </a:solidFill>
            </a:endParaRPr>
          </a:p>
          <a:p>
            <a:pPr lvl="6">
              <a:buFont typeface="Wingdings" panose="05000000000000000000" pitchFamily="2" charset="2"/>
              <a:buChar char="v"/>
            </a:pPr>
            <a:r>
              <a:rPr lang="en-US" sz="2400" dirty="0">
                <a:solidFill>
                  <a:schemeClr val="tx1"/>
                </a:solidFill>
              </a:rPr>
              <a:t>HUD expects that Subrecipients will comply with all applicable Federal requirements, document their performance, and follow effective accounting and management practices.</a:t>
            </a:r>
          </a:p>
          <a:p>
            <a:pPr marL="914400" lvl="2" indent="0">
              <a:lnSpc>
                <a:spcPct val="100000"/>
              </a:lnSpc>
              <a:buNone/>
            </a:pPr>
            <a:endParaRPr lang="en-US" sz="1200" dirty="0">
              <a:solidFill>
                <a:schemeClr val="tx1"/>
              </a:solidFill>
              <a:effectLst>
                <a:outerShdw blurRad="38100" dist="38100" dir="2700000" algn="tl">
                  <a:srgbClr val="000000">
                    <a:alpha val="43137"/>
                  </a:srgbClr>
                </a:outerShdw>
              </a:effectLst>
            </a:endParaRPr>
          </a:p>
          <a:p>
            <a:pPr marL="283464" indent="0">
              <a:spcBef>
                <a:spcPts val="200"/>
              </a:spcBef>
              <a:spcAft>
                <a:spcPts val="400"/>
              </a:spcAft>
              <a:buClr>
                <a:srgbClr val="0066FF"/>
              </a:buClr>
              <a:buSzTx/>
              <a:buNone/>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Simply stated, federal and state requirements specify how DMD can disburse these funds. DMD and all Subrecipients of these funds are required to follow these regulations.</a:t>
            </a:r>
          </a:p>
        </p:txBody>
      </p:sp>
      <p:sp>
        <p:nvSpPr>
          <p:cNvPr id="5" name="TextBox 4">
            <a:extLst>
              <a:ext uri="{FF2B5EF4-FFF2-40B4-BE49-F238E27FC236}">
                <a16:creationId xmlns:a16="http://schemas.microsoft.com/office/drawing/2014/main" id="{E7B182D0-FFE2-D769-C18B-02E91AA7C9C9}"/>
              </a:ext>
            </a:extLst>
          </p:cNvPr>
          <p:cNvSpPr txBox="1"/>
          <p:nvPr/>
        </p:nvSpPr>
        <p:spPr>
          <a:xfrm>
            <a:off x="629264" y="650984"/>
            <a:ext cx="7996517"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Overview</a:t>
            </a:r>
            <a:endParaRPr kumimoji="0" lang="en-US" sz="1800" b="1" i="0" u="none" strike="noStrike" kern="1200" cap="none" spc="0" normalizeH="0" baseline="0" noProof="0" dirty="0">
              <a:ln>
                <a:noFill/>
              </a:ln>
              <a:solidFill>
                <a:schemeClr val="accent1"/>
              </a:solidFill>
              <a:effectLst/>
              <a:uLnTx/>
              <a:uFillTx/>
              <a:latin typeface="+mj-lt"/>
              <a:ea typeface="+mn-ea"/>
              <a:cs typeface="+mn-cs"/>
            </a:endParaRPr>
          </a:p>
        </p:txBody>
      </p:sp>
    </p:spTree>
    <p:extLst>
      <p:ext uri="{BB962C8B-B14F-4D97-AF65-F5344CB8AC3E}">
        <p14:creationId xmlns:p14="http://schemas.microsoft.com/office/powerpoint/2010/main" val="2613329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6CB5F0-00D6-540E-27CA-F282D16EEDFD}"/>
              </a:ext>
            </a:extLst>
          </p:cNvPr>
          <p:cNvSpPr>
            <a:spLocks noGrp="1"/>
          </p:cNvSpPr>
          <p:nvPr>
            <p:ph type="sldNum" sz="quarter" idx="12"/>
          </p:nvPr>
        </p:nvSpPr>
        <p:spPr/>
        <p:txBody>
          <a:bodyPr/>
          <a:lstStyle/>
          <a:p>
            <a:fld id="{500A7A85-B75E-4D15-8271-3E80641739A6}" type="slidenum">
              <a:rPr lang="en-US" smtClean="0"/>
              <a:t>45</a:t>
            </a:fld>
            <a:endParaRPr lang="en-US"/>
          </a:p>
        </p:txBody>
      </p:sp>
      <p:sp>
        <p:nvSpPr>
          <p:cNvPr id="3" name="Subtitle 2">
            <a:extLst>
              <a:ext uri="{FF2B5EF4-FFF2-40B4-BE49-F238E27FC236}">
                <a16:creationId xmlns:a16="http://schemas.microsoft.com/office/drawing/2014/main" id="{9BEDC6E8-3C02-4848-8FC6-81C7F3046614}"/>
              </a:ext>
            </a:extLst>
          </p:cNvPr>
          <p:cNvSpPr>
            <a:spLocks noGrp="1"/>
          </p:cNvSpPr>
          <p:nvPr>
            <p:ph type="subTitle" idx="4294967295"/>
          </p:nvPr>
        </p:nvSpPr>
        <p:spPr>
          <a:xfrm>
            <a:off x="600364" y="1590294"/>
            <a:ext cx="10898909" cy="4684713"/>
          </a:xfrm>
        </p:spPr>
        <p:txBody>
          <a:bodyPr>
            <a:noAutofit/>
          </a:bodyPr>
          <a:lstStyle/>
          <a:p>
            <a:pPr marL="342900" indent="-342900">
              <a:buFont typeface="Wingdings" panose="05000000000000000000" pitchFamily="2" charset="2"/>
              <a:buChar char="v"/>
            </a:pPr>
            <a:r>
              <a:rPr lang="en-US" sz="2800" dirty="0">
                <a:solidFill>
                  <a:schemeClr val="tx1"/>
                </a:solidFill>
              </a:rPr>
              <a:t>Every grant recipient must have an active Vendor Self Service Account with the City of Evansville </a:t>
            </a:r>
          </a:p>
          <a:p>
            <a:pPr marL="342900" indent="-342900">
              <a:buFont typeface="Wingdings" panose="05000000000000000000" pitchFamily="2" charset="2"/>
              <a:buChar char="v"/>
            </a:pPr>
            <a:r>
              <a:rPr lang="en-US" sz="2800" dirty="0">
                <a:solidFill>
                  <a:schemeClr val="tx1"/>
                </a:solidFill>
              </a:rPr>
              <a:t>If you are already set up, please log in and make sure your account information is accurate </a:t>
            </a:r>
          </a:p>
          <a:p>
            <a:pPr marL="342900" indent="-342900">
              <a:buFont typeface="Wingdings" panose="05000000000000000000" pitchFamily="2" charset="2"/>
              <a:buChar char="v"/>
            </a:pPr>
            <a:r>
              <a:rPr lang="en-US" sz="2800" dirty="0">
                <a:solidFill>
                  <a:schemeClr val="tx1"/>
                </a:solidFill>
              </a:rPr>
              <a:t>Vendor Self Service Set-up</a:t>
            </a:r>
          </a:p>
          <a:p>
            <a:pPr marL="342900" indent="-342900">
              <a:buFont typeface="Wingdings" panose="05000000000000000000" pitchFamily="2" charset="2"/>
              <a:buChar char="v"/>
            </a:pPr>
            <a:r>
              <a:rPr lang="en-US" sz="2800" dirty="0">
                <a:solidFill>
                  <a:schemeClr val="tx1"/>
                </a:solidFill>
              </a:rPr>
              <a:t>Required documents must be uploaded to Vendor Self-Service</a:t>
            </a:r>
          </a:p>
          <a:p>
            <a:pPr marL="699516" lvl="2" indent="-342900">
              <a:buFont typeface="Wingdings" panose="05000000000000000000" pitchFamily="2" charset="2"/>
              <a:buChar char="v"/>
            </a:pPr>
            <a:r>
              <a:rPr lang="en-US" sz="2800" dirty="0"/>
              <a:t>IRS Form W-9</a:t>
            </a:r>
          </a:p>
          <a:p>
            <a:pPr marL="699516" lvl="2" indent="-342900">
              <a:buFont typeface="Wingdings" panose="05000000000000000000" pitchFamily="2" charset="2"/>
              <a:buChar char="v"/>
            </a:pPr>
            <a:r>
              <a:rPr lang="en-US" sz="2800" dirty="0"/>
              <a:t>Conflict of Interest Form</a:t>
            </a:r>
          </a:p>
          <a:p>
            <a:pPr marL="0" indent="0">
              <a:buNone/>
            </a:pPr>
            <a:endParaRPr lang="en-US" sz="2800" dirty="0">
              <a:solidFill>
                <a:schemeClr val="tx1"/>
              </a:solidFill>
            </a:endParaRPr>
          </a:p>
        </p:txBody>
      </p:sp>
      <p:sp>
        <p:nvSpPr>
          <p:cNvPr id="4" name="TextBox 3">
            <a:extLst>
              <a:ext uri="{FF2B5EF4-FFF2-40B4-BE49-F238E27FC236}">
                <a16:creationId xmlns:a16="http://schemas.microsoft.com/office/drawing/2014/main" id="{57455155-6334-CF8E-14C9-FCCA23E66909}"/>
              </a:ext>
            </a:extLst>
          </p:cNvPr>
          <p:cNvSpPr txBox="1"/>
          <p:nvPr/>
        </p:nvSpPr>
        <p:spPr>
          <a:xfrm>
            <a:off x="600364" y="706219"/>
            <a:ext cx="608462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Vendor Self-Service</a:t>
            </a:r>
            <a:endParaRPr kumimoji="0" lang="en-US" sz="2000" b="1" i="0" u="none" strike="noStrike" kern="1200" cap="none" spc="0" normalizeH="0" baseline="0" noProof="0" dirty="0">
              <a:ln>
                <a:noFill/>
              </a:ln>
              <a:solidFill>
                <a:schemeClr val="accent1"/>
              </a:solidFill>
              <a:effectLst/>
              <a:uLnTx/>
              <a:uFillTx/>
              <a:latin typeface="+mj-lt"/>
              <a:ea typeface="+mn-ea"/>
              <a:cs typeface="+mn-cs"/>
            </a:endParaRPr>
          </a:p>
        </p:txBody>
      </p:sp>
    </p:spTree>
    <p:extLst>
      <p:ext uri="{BB962C8B-B14F-4D97-AF65-F5344CB8AC3E}">
        <p14:creationId xmlns:p14="http://schemas.microsoft.com/office/powerpoint/2010/main" val="996552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2" descr="image002">
            <a:extLst>
              <a:ext uri="{FF2B5EF4-FFF2-40B4-BE49-F238E27FC236}">
                <a16:creationId xmlns:a16="http://schemas.microsoft.com/office/drawing/2014/main" id="{6D692C10-E3F5-416E-A93E-A78259EE9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2337"/>
            <a:ext cx="12192000" cy="565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E165403-FDAB-98A5-E9CA-31C25249613C}"/>
              </a:ext>
            </a:extLst>
          </p:cNvPr>
          <p:cNvSpPr>
            <a:spLocks noGrp="1"/>
          </p:cNvSpPr>
          <p:nvPr>
            <p:ph type="sldNum" sz="quarter" idx="12"/>
          </p:nvPr>
        </p:nvSpPr>
        <p:spPr/>
        <p:txBody>
          <a:bodyPr/>
          <a:lstStyle/>
          <a:p>
            <a:fld id="{500A7A85-B75E-4D15-8271-3E80641739A6}" type="slidenum">
              <a:rPr lang="en-US" smtClean="0"/>
              <a:t>46</a:t>
            </a:fld>
            <a:endParaRPr lang="en-US"/>
          </a:p>
        </p:txBody>
      </p:sp>
    </p:spTree>
    <p:extLst>
      <p:ext uri="{BB962C8B-B14F-4D97-AF65-F5344CB8AC3E}">
        <p14:creationId xmlns:p14="http://schemas.microsoft.com/office/powerpoint/2010/main" val="2385849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11C7CD-EBDD-0DF0-1234-554F37F16626}"/>
              </a:ext>
            </a:extLst>
          </p:cNvPr>
          <p:cNvSpPr>
            <a:spLocks noGrp="1"/>
          </p:cNvSpPr>
          <p:nvPr>
            <p:ph type="sldNum" sz="quarter" idx="12"/>
          </p:nvPr>
        </p:nvSpPr>
        <p:spPr/>
        <p:txBody>
          <a:bodyPr/>
          <a:lstStyle/>
          <a:p>
            <a:fld id="{500A7A85-B75E-4D15-8271-3E80641739A6}" type="slidenum">
              <a:rPr lang="en-US" smtClean="0"/>
              <a:t>47</a:t>
            </a:fld>
            <a:endParaRPr lang="en-US"/>
          </a:p>
        </p:txBody>
      </p:sp>
      <p:pic>
        <p:nvPicPr>
          <p:cNvPr id="3" name="Picture 2">
            <a:extLst>
              <a:ext uri="{FF2B5EF4-FFF2-40B4-BE49-F238E27FC236}">
                <a16:creationId xmlns:a16="http://schemas.microsoft.com/office/drawing/2014/main" id="{A6F1BEB5-BC5B-649D-8426-761E677EFC94}"/>
              </a:ext>
            </a:extLst>
          </p:cNvPr>
          <p:cNvPicPr>
            <a:picLocks noChangeAspect="1"/>
          </p:cNvPicPr>
          <p:nvPr/>
        </p:nvPicPr>
        <p:blipFill>
          <a:blip r:embed="rId2"/>
          <a:stretch>
            <a:fillRect/>
          </a:stretch>
        </p:blipFill>
        <p:spPr>
          <a:xfrm>
            <a:off x="0" y="535228"/>
            <a:ext cx="12192000" cy="5787543"/>
          </a:xfrm>
          <a:prstGeom prst="rect">
            <a:avLst/>
          </a:prstGeom>
        </p:spPr>
      </p:pic>
    </p:spTree>
    <p:extLst>
      <p:ext uri="{BB962C8B-B14F-4D97-AF65-F5344CB8AC3E}">
        <p14:creationId xmlns:p14="http://schemas.microsoft.com/office/powerpoint/2010/main" val="57310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BE3A07-1123-73F0-902C-07DC749E3379}"/>
              </a:ext>
            </a:extLst>
          </p:cNvPr>
          <p:cNvPicPr>
            <a:picLocks noChangeAspect="1"/>
          </p:cNvPicPr>
          <p:nvPr/>
        </p:nvPicPr>
        <p:blipFill>
          <a:blip r:embed="rId2"/>
          <a:stretch>
            <a:fillRect/>
          </a:stretch>
        </p:blipFill>
        <p:spPr>
          <a:xfrm>
            <a:off x="2295628" y="0"/>
            <a:ext cx="7600743" cy="6858000"/>
          </a:xfrm>
          <a:prstGeom prst="rect">
            <a:avLst/>
          </a:prstGeom>
        </p:spPr>
      </p:pic>
      <p:sp>
        <p:nvSpPr>
          <p:cNvPr id="9" name="Rectangle 8">
            <a:extLst>
              <a:ext uri="{FF2B5EF4-FFF2-40B4-BE49-F238E27FC236}">
                <a16:creationId xmlns:a16="http://schemas.microsoft.com/office/drawing/2014/main" id="{F85D541B-ED91-4766-9340-90ECA501BAD3}"/>
              </a:ext>
            </a:extLst>
          </p:cNvPr>
          <p:cNvSpPr/>
          <p:nvPr/>
        </p:nvSpPr>
        <p:spPr>
          <a:xfrm>
            <a:off x="2770909" y="5809673"/>
            <a:ext cx="6539346" cy="5515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Slide Number Placeholder 1">
            <a:extLst>
              <a:ext uri="{FF2B5EF4-FFF2-40B4-BE49-F238E27FC236}">
                <a16:creationId xmlns:a16="http://schemas.microsoft.com/office/drawing/2014/main" id="{7F1B10B6-DC7F-E369-CA82-9055AECFE266}"/>
              </a:ext>
            </a:extLst>
          </p:cNvPr>
          <p:cNvSpPr>
            <a:spLocks noGrp="1"/>
          </p:cNvSpPr>
          <p:nvPr>
            <p:ph type="sldNum" sz="quarter" idx="12"/>
          </p:nvPr>
        </p:nvSpPr>
        <p:spPr/>
        <p:txBody>
          <a:bodyPr/>
          <a:lstStyle/>
          <a:p>
            <a:fld id="{500A7A85-B75E-4D15-8271-3E80641739A6}" type="slidenum">
              <a:rPr lang="en-US" smtClean="0"/>
              <a:t>48</a:t>
            </a:fld>
            <a:endParaRPr lang="en-US"/>
          </a:p>
        </p:txBody>
      </p:sp>
    </p:spTree>
    <p:extLst>
      <p:ext uri="{BB962C8B-B14F-4D97-AF65-F5344CB8AC3E}">
        <p14:creationId xmlns:p14="http://schemas.microsoft.com/office/powerpoint/2010/main" val="1244666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7BC02E-6999-1E40-25E9-B8423E4C0EDC}"/>
              </a:ext>
            </a:extLst>
          </p:cNvPr>
          <p:cNvSpPr>
            <a:spLocks noGrp="1"/>
          </p:cNvSpPr>
          <p:nvPr>
            <p:ph type="sldNum" sz="quarter" idx="12"/>
          </p:nvPr>
        </p:nvSpPr>
        <p:spPr/>
        <p:txBody>
          <a:bodyPr/>
          <a:lstStyle/>
          <a:p>
            <a:fld id="{500A7A85-B75E-4D15-8271-3E80641739A6}" type="slidenum">
              <a:rPr lang="en-US" smtClean="0"/>
              <a:t>49</a:t>
            </a:fld>
            <a:endParaRPr lang="en-US"/>
          </a:p>
        </p:txBody>
      </p:sp>
      <p:pic>
        <p:nvPicPr>
          <p:cNvPr id="4" name="Picture 3">
            <a:extLst>
              <a:ext uri="{FF2B5EF4-FFF2-40B4-BE49-F238E27FC236}">
                <a16:creationId xmlns:a16="http://schemas.microsoft.com/office/drawing/2014/main" id="{45ACDDA8-9896-1A93-9EF3-77003364849E}"/>
              </a:ext>
            </a:extLst>
          </p:cNvPr>
          <p:cNvPicPr>
            <a:picLocks noChangeAspect="1"/>
          </p:cNvPicPr>
          <p:nvPr/>
        </p:nvPicPr>
        <p:blipFill>
          <a:blip r:embed="rId3"/>
          <a:srcRect l="8790" r="33871" b="20871"/>
          <a:stretch>
            <a:fillRect/>
          </a:stretch>
        </p:blipFill>
        <p:spPr>
          <a:xfrm>
            <a:off x="850168" y="0"/>
            <a:ext cx="10491664" cy="6858000"/>
          </a:xfrm>
          <a:prstGeom prst="rect">
            <a:avLst/>
          </a:prstGeom>
        </p:spPr>
      </p:pic>
      <p:sp>
        <p:nvSpPr>
          <p:cNvPr id="5" name="TextBox 4">
            <a:extLst>
              <a:ext uri="{FF2B5EF4-FFF2-40B4-BE49-F238E27FC236}">
                <a16:creationId xmlns:a16="http://schemas.microsoft.com/office/drawing/2014/main" id="{9F8DC893-904D-D034-BD3D-EBFC35B419E8}"/>
              </a:ext>
            </a:extLst>
          </p:cNvPr>
          <p:cNvSpPr txBox="1"/>
          <p:nvPr/>
        </p:nvSpPr>
        <p:spPr>
          <a:xfrm>
            <a:off x="9504219" y="424873"/>
            <a:ext cx="1359668" cy="646331"/>
          </a:xfrm>
          <a:prstGeom prst="rect">
            <a:avLst/>
          </a:prstGeom>
          <a:noFill/>
        </p:spPr>
        <p:txBody>
          <a:bodyPr wrap="none" rtlCol="0">
            <a:spAutoFit/>
          </a:bodyPr>
          <a:lstStyle/>
          <a:p>
            <a:r>
              <a:rPr lang="en-US" sz="3600" b="1" dirty="0">
                <a:solidFill>
                  <a:schemeClr val="accent1"/>
                </a:solidFill>
              </a:rPr>
              <a:t>Step 1</a:t>
            </a:r>
          </a:p>
        </p:txBody>
      </p:sp>
    </p:spTree>
    <p:extLst>
      <p:ext uri="{BB962C8B-B14F-4D97-AF65-F5344CB8AC3E}">
        <p14:creationId xmlns:p14="http://schemas.microsoft.com/office/powerpoint/2010/main" val="1341958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DD2E5B6-5FA6-E78A-D3AB-F95FA9F2DBB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2CC8CF-DB76-E446-0F78-F90FB5576C0D}"/>
              </a:ext>
            </a:extLst>
          </p:cNvPr>
          <p:cNvSpPr txBox="1"/>
          <p:nvPr/>
        </p:nvSpPr>
        <p:spPr>
          <a:xfrm>
            <a:off x="876362" y="123685"/>
            <a:ext cx="8771755" cy="830997"/>
          </a:xfrm>
          <a:prstGeom prst="rect">
            <a:avLst/>
          </a:prstGeom>
          <a:noFill/>
          <a:ln w="15875">
            <a:noFill/>
          </a:ln>
        </p:spPr>
        <p:txBody>
          <a:bodyPr wrap="square" rtlCol="0">
            <a:spAutoFit/>
          </a:bodyPr>
          <a:lstStyle/>
          <a:p>
            <a:pPr algn="ctr"/>
            <a:r>
              <a:rPr lang="en-US" sz="4000" b="1" dirty="0">
                <a:solidFill>
                  <a:schemeClr val="bg1"/>
                </a:solidFill>
              </a:rPr>
              <a:t> </a:t>
            </a:r>
            <a:r>
              <a:rPr lang="en-US" sz="4800" b="1" dirty="0">
                <a:solidFill>
                  <a:schemeClr val="accent1"/>
                </a:solidFill>
              </a:rPr>
              <a:t>JULY - AUG 2025</a:t>
            </a:r>
          </a:p>
        </p:txBody>
      </p:sp>
      <p:graphicFrame>
        <p:nvGraphicFramePr>
          <p:cNvPr id="2" name="Table 1">
            <a:extLst>
              <a:ext uri="{FF2B5EF4-FFF2-40B4-BE49-F238E27FC236}">
                <a16:creationId xmlns:a16="http://schemas.microsoft.com/office/drawing/2014/main" id="{F505563D-FBEE-4713-153B-2FB06F819E7F}"/>
              </a:ext>
            </a:extLst>
          </p:cNvPr>
          <p:cNvGraphicFramePr>
            <a:graphicFrameLocks noGrp="1"/>
          </p:cNvGraphicFramePr>
          <p:nvPr>
            <p:extLst>
              <p:ext uri="{D42A27DB-BD31-4B8C-83A1-F6EECF244321}">
                <p14:modId xmlns:p14="http://schemas.microsoft.com/office/powerpoint/2010/main" val="190091886"/>
              </p:ext>
            </p:extLst>
          </p:nvPr>
        </p:nvGraphicFramePr>
        <p:xfrm>
          <a:off x="876362" y="1004624"/>
          <a:ext cx="8321040" cy="5548484"/>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2584712974"/>
                    </a:ext>
                  </a:extLst>
                </a:gridCol>
                <a:gridCol w="1188720">
                  <a:extLst>
                    <a:ext uri="{9D8B030D-6E8A-4147-A177-3AD203B41FA5}">
                      <a16:colId xmlns:a16="http://schemas.microsoft.com/office/drawing/2014/main" val="2359043866"/>
                    </a:ext>
                  </a:extLst>
                </a:gridCol>
                <a:gridCol w="1188720">
                  <a:extLst>
                    <a:ext uri="{9D8B030D-6E8A-4147-A177-3AD203B41FA5}">
                      <a16:colId xmlns:a16="http://schemas.microsoft.com/office/drawing/2014/main" val="1563108895"/>
                    </a:ext>
                  </a:extLst>
                </a:gridCol>
                <a:gridCol w="1188720">
                  <a:extLst>
                    <a:ext uri="{9D8B030D-6E8A-4147-A177-3AD203B41FA5}">
                      <a16:colId xmlns:a16="http://schemas.microsoft.com/office/drawing/2014/main" val="882468302"/>
                    </a:ext>
                  </a:extLst>
                </a:gridCol>
                <a:gridCol w="1188720">
                  <a:extLst>
                    <a:ext uri="{9D8B030D-6E8A-4147-A177-3AD203B41FA5}">
                      <a16:colId xmlns:a16="http://schemas.microsoft.com/office/drawing/2014/main" val="4275860430"/>
                    </a:ext>
                  </a:extLst>
                </a:gridCol>
                <a:gridCol w="1188720">
                  <a:extLst>
                    <a:ext uri="{9D8B030D-6E8A-4147-A177-3AD203B41FA5}">
                      <a16:colId xmlns:a16="http://schemas.microsoft.com/office/drawing/2014/main" val="183620112"/>
                    </a:ext>
                  </a:extLst>
                </a:gridCol>
                <a:gridCol w="1188720">
                  <a:extLst>
                    <a:ext uri="{9D8B030D-6E8A-4147-A177-3AD203B41FA5}">
                      <a16:colId xmlns:a16="http://schemas.microsoft.com/office/drawing/2014/main" val="1477314880"/>
                    </a:ext>
                  </a:extLst>
                </a:gridCol>
              </a:tblGrid>
              <a:tr h="372368">
                <a:tc>
                  <a:txBody>
                    <a:bodyPr/>
                    <a:lstStyle/>
                    <a:p>
                      <a:r>
                        <a:rPr lang="en-US" dirty="0">
                          <a:solidFill>
                            <a:schemeClr val="tx1"/>
                          </a:solidFill>
                        </a:rPr>
                        <a:t>Sun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Mon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Tues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Wed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Thurs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Fri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Sat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71681"/>
                  </a:ext>
                </a:extLst>
              </a:tr>
              <a:tr h="862686">
                <a:tc>
                  <a:txBody>
                    <a:bodyPr/>
                    <a:lstStyle/>
                    <a:p>
                      <a:r>
                        <a:rPr lang="en-US"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5638303"/>
                  </a:ext>
                </a:extLst>
              </a:tr>
              <a:tr h="862686">
                <a:tc>
                  <a:txBody>
                    <a:bodyPr/>
                    <a:lstStyle/>
                    <a:p>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1346025"/>
                  </a:ext>
                </a:extLst>
              </a:tr>
              <a:tr h="862686">
                <a:tc>
                  <a:txBody>
                    <a:bodyPr/>
                    <a:lstStyle/>
                    <a:p>
                      <a:r>
                        <a:rPr lang="en-US"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19</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2586598"/>
                  </a:ext>
                </a:extLst>
              </a:tr>
              <a:tr h="862686">
                <a:tc>
                  <a:txBody>
                    <a:bodyPr/>
                    <a:lstStyle/>
                    <a:p>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3297785"/>
                  </a:ext>
                </a:extLst>
              </a:tr>
              <a:tr h="862686">
                <a:tc>
                  <a:txBody>
                    <a:bodyPr/>
                    <a:lstStyle/>
                    <a:p>
                      <a:r>
                        <a:rPr lang="en-US"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Aug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Aug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392589"/>
                  </a:ext>
                </a:extLst>
              </a:tr>
              <a:tr h="862686">
                <a:tc>
                  <a:txBody>
                    <a:bodyPr/>
                    <a:lstStyle/>
                    <a:p>
                      <a:r>
                        <a:rPr lang="en-US" dirty="0">
                          <a:solidFill>
                            <a:schemeClr val="tx1"/>
                          </a:solidFill>
                        </a:rPr>
                        <a:t>Aug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Aug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Aug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Aug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Aug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Aug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Aug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2013727"/>
                  </a:ext>
                </a:extLst>
              </a:tr>
            </a:tbl>
          </a:graphicData>
        </a:graphic>
      </p:graphicFrame>
      <p:sp>
        <p:nvSpPr>
          <p:cNvPr id="7" name="Slide Number Placeholder 6">
            <a:extLst>
              <a:ext uri="{FF2B5EF4-FFF2-40B4-BE49-F238E27FC236}">
                <a16:creationId xmlns:a16="http://schemas.microsoft.com/office/drawing/2014/main" id="{9B426B93-44B3-AFDA-7BB2-4C697B0BB845}"/>
              </a:ext>
            </a:extLst>
          </p:cNvPr>
          <p:cNvSpPr>
            <a:spLocks noGrp="1"/>
          </p:cNvSpPr>
          <p:nvPr>
            <p:ph type="sldNum" sz="quarter" idx="12"/>
          </p:nvPr>
        </p:nvSpPr>
        <p:spPr/>
        <p:txBody>
          <a:bodyPr/>
          <a:lstStyle/>
          <a:p>
            <a:fld id="{5B6107FC-6D49-4A18-8E1C-CEBF8101CC2B}" type="slidenum">
              <a:rPr lang="en-US" smtClean="0"/>
              <a:t>5</a:t>
            </a:fld>
            <a:endParaRPr lang="en-US" dirty="0"/>
          </a:p>
        </p:txBody>
      </p:sp>
      <p:sp>
        <p:nvSpPr>
          <p:cNvPr id="13" name="Flowchart: Connector 12">
            <a:extLst>
              <a:ext uri="{FF2B5EF4-FFF2-40B4-BE49-F238E27FC236}">
                <a16:creationId xmlns:a16="http://schemas.microsoft.com/office/drawing/2014/main" id="{93ADA3E8-7E7B-7E60-9DA7-8AB516C12861}"/>
              </a:ext>
            </a:extLst>
          </p:cNvPr>
          <p:cNvSpPr/>
          <p:nvPr/>
        </p:nvSpPr>
        <p:spPr>
          <a:xfrm>
            <a:off x="6821424" y="5585922"/>
            <a:ext cx="704088" cy="534908"/>
          </a:xfrm>
          <a:prstGeom prst="flowChartConnecto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Connector 13">
            <a:extLst>
              <a:ext uri="{FF2B5EF4-FFF2-40B4-BE49-F238E27FC236}">
                <a16:creationId xmlns:a16="http://schemas.microsoft.com/office/drawing/2014/main" id="{AB8CC160-9E9D-A623-D505-EF2BF0BB0F57}"/>
              </a:ext>
            </a:extLst>
          </p:cNvPr>
          <p:cNvSpPr/>
          <p:nvPr/>
        </p:nvSpPr>
        <p:spPr>
          <a:xfrm>
            <a:off x="6755645" y="3888237"/>
            <a:ext cx="525780" cy="534908"/>
          </a:xfrm>
          <a:prstGeom prst="flowChartConnecto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a:extLst>
              <a:ext uri="{FF2B5EF4-FFF2-40B4-BE49-F238E27FC236}">
                <a16:creationId xmlns:a16="http://schemas.microsoft.com/office/drawing/2014/main" id="{5AC30BCB-7FDB-09F1-0C32-8F291F9C7653}"/>
              </a:ext>
            </a:extLst>
          </p:cNvPr>
          <p:cNvSpPr/>
          <p:nvPr/>
        </p:nvSpPr>
        <p:spPr>
          <a:xfrm>
            <a:off x="3154619" y="1295305"/>
            <a:ext cx="525780" cy="545268"/>
          </a:xfrm>
          <a:prstGeom prst="flowChartConnecto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Line Callout 1 8">
            <a:extLst>
              <a:ext uri="{FF2B5EF4-FFF2-40B4-BE49-F238E27FC236}">
                <a16:creationId xmlns:a16="http://schemas.microsoft.com/office/drawing/2014/main" id="{3ED62466-69AB-3CF0-B006-4263B7F99EE3}"/>
              </a:ext>
            </a:extLst>
          </p:cNvPr>
          <p:cNvSpPr/>
          <p:nvPr/>
        </p:nvSpPr>
        <p:spPr>
          <a:xfrm>
            <a:off x="9197402" y="1527806"/>
            <a:ext cx="2717230" cy="1217368"/>
          </a:xfrm>
          <a:prstGeom prst="borderCallout1">
            <a:avLst>
              <a:gd name="adj1" fmla="val 50352"/>
              <a:gd name="adj2" fmla="val 23"/>
              <a:gd name="adj3" fmla="val 10838"/>
              <a:gd name="adj4" fmla="val -202536"/>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2026 ESG PROPOSALS AVAILABLE</a:t>
            </a:r>
          </a:p>
        </p:txBody>
      </p:sp>
      <p:sp>
        <p:nvSpPr>
          <p:cNvPr id="21" name="Line Callout 1 22">
            <a:extLst>
              <a:ext uri="{FF2B5EF4-FFF2-40B4-BE49-F238E27FC236}">
                <a16:creationId xmlns:a16="http://schemas.microsoft.com/office/drawing/2014/main" id="{A986A64D-523A-E42B-93DE-369C6E60FC1A}"/>
              </a:ext>
            </a:extLst>
          </p:cNvPr>
          <p:cNvSpPr/>
          <p:nvPr/>
        </p:nvSpPr>
        <p:spPr>
          <a:xfrm>
            <a:off x="9197402" y="3079144"/>
            <a:ext cx="2717230" cy="1399444"/>
          </a:xfrm>
          <a:prstGeom prst="borderCallout1">
            <a:avLst>
              <a:gd name="adj1" fmla="val 49362"/>
              <a:gd name="adj2" fmla="val -588"/>
              <a:gd name="adj3" fmla="val 75681"/>
              <a:gd name="adj4" fmla="val -70767"/>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FINAL DATE FOR PROPOSAL REVIEW WITH CD STAFF</a:t>
            </a:r>
          </a:p>
        </p:txBody>
      </p:sp>
      <p:sp>
        <p:nvSpPr>
          <p:cNvPr id="22" name="Line Callout 1 23">
            <a:extLst>
              <a:ext uri="{FF2B5EF4-FFF2-40B4-BE49-F238E27FC236}">
                <a16:creationId xmlns:a16="http://schemas.microsoft.com/office/drawing/2014/main" id="{BE8DBBE3-B3B7-45C6-A090-3A034EB99291}"/>
              </a:ext>
            </a:extLst>
          </p:cNvPr>
          <p:cNvSpPr/>
          <p:nvPr/>
        </p:nvSpPr>
        <p:spPr>
          <a:xfrm>
            <a:off x="9197402" y="4812558"/>
            <a:ext cx="2221992" cy="1308272"/>
          </a:xfrm>
          <a:prstGeom prst="borderCallout1">
            <a:avLst>
              <a:gd name="adj1" fmla="val 53275"/>
              <a:gd name="adj2" fmla="val 73"/>
              <a:gd name="adj3" fmla="val 68051"/>
              <a:gd name="adj4" fmla="val -77970"/>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2026 PROPOSALS DUE</a:t>
            </a:r>
          </a:p>
        </p:txBody>
      </p:sp>
    </p:spTree>
    <p:extLst>
      <p:ext uri="{BB962C8B-B14F-4D97-AF65-F5344CB8AC3E}">
        <p14:creationId xmlns:p14="http://schemas.microsoft.com/office/powerpoint/2010/main" val="1937743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F0349B0-6FE5-2B22-5278-C275466AD21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65ACBB9-6C4F-8773-CC05-FF3977B4C3E4}"/>
              </a:ext>
            </a:extLst>
          </p:cNvPr>
          <p:cNvPicPr>
            <a:picLocks noChangeAspect="1"/>
          </p:cNvPicPr>
          <p:nvPr/>
        </p:nvPicPr>
        <p:blipFill>
          <a:blip r:embed="rId3"/>
          <a:srcRect l="12229" r="35781" b="62994"/>
          <a:stretch>
            <a:fillRect/>
          </a:stretch>
        </p:blipFill>
        <p:spPr>
          <a:xfrm>
            <a:off x="-26017" y="1047526"/>
            <a:ext cx="12218017" cy="4121728"/>
          </a:xfrm>
          <a:prstGeom prst="rect">
            <a:avLst/>
          </a:prstGeom>
        </p:spPr>
      </p:pic>
      <p:sp>
        <p:nvSpPr>
          <p:cNvPr id="3" name="Slide Number Placeholder 2">
            <a:extLst>
              <a:ext uri="{FF2B5EF4-FFF2-40B4-BE49-F238E27FC236}">
                <a16:creationId xmlns:a16="http://schemas.microsoft.com/office/drawing/2014/main" id="{666AB591-0742-3873-C8B0-71FB50F0782F}"/>
              </a:ext>
            </a:extLst>
          </p:cNvPr>
          <p:cNvSpPr>
            <a:spLocks noGrp="1"/>
          </p:cNvSpPr>
          <p:nvPr>
            <p:ph type="sldNum" sz="quarter" idx="12"/>
          </p:nvPr>
        </p:nvSpPr>
        <p:spPr/>
        <p:txBody>
          <a:bodyPr/>
          <a:lstStyle/>
          <a:p>
            <a:fld id="{500A7A85-B75E-4D15-8271-3E80641739A6}" type="slidenum">
              <a:rPr lang="en-US" smtClean="0"/>
              <a:t>50</a:t>
            </a:fld>
            <a:endParaRPr lang="en-US"/>
          </a:p>
        </p:txBody>
      </p:sp>
      <p:sp>
        <p:nvSpPr>
          <p:cNvPr id="5" name="TextBox 4">
            <a:extLst>
              <a:ext uri="{FF2B5EF4-FFF2-40B4-BE49-F238E27FC236}">
                <a16:creationId xmlns:a16="http://schemas.microsoft.com/office/drawing/2014/main" id="{CA7C08CA-85E0-2061-B9BF-D01558C717EB}"/>
              </a:ext>
            </a:extLst>
          </p:cNvPr>
          <p:cNvSpPr txBox="1"/>
          <p:nvPr/>
        </p:nvSpPr>
        <p:spPr>
          <a:xfrm>
            <a:off x="9477665" y="401195"/>
            <a:ext cx="1359668" cy="646331"/>
          </a:xfrm>
          <a:prstGeom prst="rect">
            <a:avLst/>
          </a:prstGeom>
          <a:noFill/>
        </p:spPr>
        <p:txBody>
          <a:bodyPr wrap="none" rtlCol="0">
            <a:spAutoFit/>
          </a:bodyPr>
          <a:lstStyle/>
          <a:p>
            <a:r>
              <a:rPr lang="en-US" sz="3600" b="1" dirty="0">
                <a:solidFill>
                  <a:schemeClr val="accent1"/>
                </a:solidFill>
              </a:rPr>
              <a:t>Step 2</a:t>
            </a:r>
          </a:p>
        </p:txBody>
      </p:sp>
      <p:sp>
        <p:nvSpPr>
          <p:cNvPr id="6" name="TextBox 5">
            <a:extLst>
              <a:ext uri="{FF2B5EF4-FFF2-40B4-BE49-F238E27FC236}">
                <a16:creationId xmlns:a16="http://schemas.microsoft.com/office/drawing/2014/main" id="{C3269B39-C965-9641-26DA-AF643E4353FD}"/>
              </a:ext>
            </a:extLst>
          </p:cNvPr>
          <p:cNvSpPr txBox="1"/>
          <p:nvPr/>
        </p:nvSpPr>
        <p:spPr>
          <a:xfrm>
            <a:off x="4729279" y="5265383"/>
            <a:ext cx="2733441" cy="523220"/>
          </a:xfrm>
          <a:prstGeom prst="rect">
            <a:avLst/>
          </a:prstGeom>
          <a:noFill/>
        </p:spPr>
        <p:txBody>
          <a:bodyPr wrap="none" rtlCol="0">
            <a:spAutoFit/>
          </a:bodyPr>
          <a:lstStyle/>
          <a:p>
            <a:r>
              <a:rPr lang="en-US" sz="2800" b="1" dirty="0">
                <a:solidFill>
                  <a:schemeClr val="accent1"/>
                </a:solidFill>
              </a:rPr>
              <a:t>*can be skipped*</a:t>
            </a:r>
          </a:p>
        </p:txBody>
      </p:sp>
    </p:spTree>
    <p:extLst>
      <p:ext uri="{BB962C8B-B14F-4D97-AF65-F5344CB8AC3E}">
        <p14:creationId xmlns:p14="http://schemas.microsoft.com/office/powerpoint/2010/main" val="1430917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8B59F58-A7A9-0B16-565E-4D200391DFC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F820B7F-590F-76C7-F48C-CBE0D7933B98}"/>
              </a:ext>
            </a:extLst>
          </p:cNvPr>
          <p:cNvPicPr>
            <a:picLocks noChangeAspect="1"/>
          </p:cNvPicPr>
          <p:nvPr/>
        </p:nvPicPr>
        <p:blipFill>
          <a:blip r:embed="rId3"/>
          <a:srcRect l="12849" r="40807" b="27708"/>
          <a:stretch>
            <a:fillRect/>
          </a:stretch>
        </p:blipFill>
        <p:spPr>
          <a:xfrm>
            <a:off x="1449869" y="0"/>
            <a:ext cx="9292262" cy="6858000"/>
          </a:xfrm>
          <a:prstGeom prst="rect">
            <a:avLst/>
          </a:prstGeom>
        </p:spPr>
      </p:pic>
      <p:sp>
        <p:nvSpPr>
          <p:cNvPr id="3" name="Slide Number Placeholder 2">
            <a:extLst>
              <a:ext uri="{FF2B5EF4-FFF2-40B4-BE49-F238E27FC236}">
                <a16:creationId xmlns:a16="http://schemas.microsoft.com/office/drawing/2014/main" id="{DDD8B166-E059-75E3-EF7C-3E64D77383C5}"/>
              </a:ext>
            </a:extLst>
          </p:cNvPr>
          <p:cNvSpPr>
            <a:spLocks noGrp="1"/>
          </p:cNvSpPr>
          <p:nvPr>
            <p:ph type="sldNum" sz="quarter" idx="12"/>
          </p:nvPr>
        </p:nvSpPr>
        <p:spPr/>
        <p:txBody>
          <a:bodyPr/>
          <a:lstStyle/>
          <a:p>
            <a:fld id="{500A7A85-B75E-4D15-8271-3E80641739A6}" type="slidenum">
              <a:rPr lang="en-US" smtClean="0"/>
              <a:t>51</a:t>
            </a:fld>
            <a:endParaRPr lang="en-US"/>
          </a:p>
        </p:txBody>
      </p:sp>
      <p:sp>
        <p:nvSpPr>
          <p:cNvPr id="5" name="TextBox 4">
            <a:extLst>
              <a:ext uri="{FF2B5EF4-FFF2-40B4-BE49-F238E27FC236}">
                <a16:creationId xmlns:a16="http://schemas.microsoft.com/office/drawing/2014/main" id="{34F07D8E-145F-E7B2-40DF-026A5F0D7F3F}"/>
              </a:ext>
            </a:extLst>
          </p:cNvPr>
          <p:cNvSpPr txBox="1"/>
          <p:nvPr/>
        </p:nvSpPr>
        <p:spPr>
          <a:xfrm>
            <a:off x="9382463" y="491548"/>
            <a:ext cx="1359668" cy="646331"/>
          </a:xfrm>
          <a:prstGeom prst="rect">
            <a:avLst/>
          </a:prstGeom>
          <a:noFill/>
        </p:spPr>
        <p:txBody>
          <a:bodyPr wrap="none" rtlCol="0">
            <a:spAutoFit/>
          </a:bodyPr>
          <a:lstStyle/>
          <a:p>
            <a:r>
              <a:rPr lang="en-US" sz="3600" b="1" dirty="0">
                <a:solidFill>
                  <a:schemeClr val="accent1"/>
                </a:solidFill>
              </a:rPr>
              <a:t>Step 3</a:t>
            </a:r>
          </a:p>
        </p:txBody>
      </p:sp>
    </p:spTree>
    <p:extLst>
      <p:ext uri="{BB962C8B-B14F-4D97-AF65-F5344CB8AC3E}">
        <p14:creationId xmlns:p14="http://schemas.microsoft.com/office/powerpoint/2010/main" val="2502463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1A5F6AB-934B-176D-E257-4378DFC1EB9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1FA93FC-F78A-9644-B500-503DC8CFDE49}"/>
              </a:ext>
            </a:extLst>
          </p:cNvPr>
          <p:cNvPicPr>
            <a:picLocks noChangeAspect="1"/>
          </p:cNvPicPr>
          <p:nvPr/>
        </p:nvPicPr>
        <p:blipFill>
          <a:blip r:embed="rId3"/>
          <a:srcRect l="9586" r="50465" b="19915"/>
          <a:stretch>
            <a:fillRect/>
          </a:stretch>
        </p:blipFill>
        <p:spPr>
          <a:xfrm>
            <a:off x="1512887" y="0"/>
            <a:ext cx="7204075" cy="6863224"/>
          </a:xfrm>
          <a:prstGeom prst="rect">
            <a:avLst/>
          </a:prstGeom>
        </p:spPr>
      </p:pic>
      <p:sp>
        <p:nvSpPr>
          <p:cNvPr id="3" name="Slide Number Placeholder 2">
            <a:extLst>
              <a:ext uri="{FF2B5EF4-FFF2-40B4-BE49-F238E27FC236}">
                <a16:creationId xmlns:a16="http://schemas.microsoft.com/office/drawing/2014/main" id="{D207AF2A-8058-405B-D027-D95005C9E0DE}"/>
              </a:ext>
            </a:extLst>
          </p:cNvPr>
          <p:cNvSpPr>
            <a:spLocks noGrp="1"/>
          </p:cNvSpPr>
          <p:nvPr>
            <p:ph type="sldNum" sz="quarter" idx="12"/>
          </p:nvPr>
        </p:nvSpPr>
        <p:spPr/>
        <p:txBody>
          <a:bodyPr/>
          <a:lstStyle/>
          <a:p>
            <a:fld id="{500A7A85-B75E-4D15-8271-3E80641739A6}" type="slidenum">
              <a:rPr lang="en-US" smtClean="0"/>
              <a:t>52</a:t>
            </a:fld>
            <a:endParaRPr lang="en-US"/>
          </a:p>
        </p:txBody>
      </p:sp>
      <p:sp>
        <p:nvSpPr>
          <p:cNvPr id="5" name="TextBox 4">
            <a:extLst>
              <a:ext uri="{FF2B5EF4-FFF2-40B4-BE49-F238E27FC236}">
                <a16:creationId xmlns:a16="http://schemas.microsoft.com/office/drawing/2014/main" id="{39A0A92E-EEAB-E050-9CB4-5333C23944EF}"/>
              </a:ext>
            </a:extLst>
          </p:cNvPr>
          <p:cNvSpPr txBox="1"/>
          <p:nvPr/>
        </p:nvSpPr>
        <p:spPr>
          <a:xfrm>
            <a:off x="9504219" y="424873"/>
            <a:ext cx="1359668" cy="646331"/>
          </a:xfrm>
          <a:prstGeom prst="rect">
            <a:avLst/>
          </a:prstGeom>
          <a:noFill/>
        </p:spPr>
        <p:txBody>
          <a:bodyPr wrap="none" rtlCol="0">
            <a:spAutoFit/>
          </a:bodyPr>
          <a:lstStyle/>
          <a:p>
            <a:r>
              <a:rPr lang="en-US" sz="3600" b="1" dirty="0">
                <a:solidFill>
                  <a:schemeClr val="accent1"/>
                </a:solidFill>
              </a:rPr>
              <a:t>Step 4</a:t>
            </a:r>
          </a:p>
        </p:txBody>
      </p:sp>
      <p:sp>
        <p:nvSpPr>
          <p:cNvPr id="6" name="TextBox 5">
            <a:extLst>
              <a:ext uri="{FF2B5EF4-FFF2-40B4-BE49-F238E27FC236}">
                <a16:creationId xmlns:a16="http://schemas.microsoft.com/office/drawing/2014/main" id="{B6783050-9879-6C2E-6E30-85CE6A2635B1}"/>
              </a:ext>
            </a:extLst>
          </p:cNvPr>
          <p:cNvSpPr txBox="1"/>
          <p:nvPr/>
        </p:nvSpPr>
        <p:spPr>
          <a:xfrm>
            <a:off x="8817332" y="1495425"/>
            <a:ext cx="2733441" cy="523220"/>
          </a:xfrm>
          <a:prstGeom prst="rect">
            <a:avLst/>
          </a:prstGeom>
          <a:noFill/>
        </p:spPr>
        <p:txBody>
          <a:bodyPr wrap="none" rtlCol="0">
            <a:spAutoFit/>
          </a:bodyPr>
          <a:lstStyle/>
          <a:p>
            <a:r>
              <a:rPr lang="en-US" sz="2800" b="1" dirty="0">
                <a:solidFill>
                  <a:schemeClr val="accent1"/>
                </a:solidFill>
              </a:rPr>
              <a:t>*can be skipped*</a:t>
            </a:r>
          </a:p>
        </p:txBody>
      </p:sp>
    </p:spTree>
    <p:extLst>
      <p:ext uri="{BB962C8B-B14F-4D97-AF65-F5344CB8AC3E}">
        <p14:creationId xmlns:p14="http://schemas.microsoft.com/office/powerpoint/2010/main" val="3975011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3E5854E-0E40-DFA9-A003-82F935994756}"/>
            </a:ext>
          </a:extLst>
        </p:cNvPr>
        <p:cNvGrpSpPr/>
        <p:nvPr/>
      </p:nvGrpSpPr>
      <p:grpSpPr>
        <a:xfrm>
          <a:off x="0" y="0"/>
          <a:ext cx="0" cy="0"/>
          <a:chOff x="0" y="0"/>
          <a:chExt cx="0" cy="0"/>
        </a:xfrm>
      </p:grpSpPr>
      <p:pic>
        <p:nvPicPr>
          <p:cNvPr id="6" name="Picture 5" descr="Graphical user interface, text, application, email&#10;&#10;AI-generated content may be incorrect.">
            <a:extLst>
              <a:ext uri="{FF2B5EF4-FFF2-40B4-BE49-F238E27FC236}">
                <a16:creationId xmlns:a16="http://schemas.microsoft.com/office/drawing/2014/main" id="{590C0B3E-128C-9473-5079-56911F6EE6FD}"/>
              </a:ext>
            </a:extLst>
          </p:cNvPr>
          <p:cNvPicPr>
            <a:picLocks noChangeAspect="1"/>
          </p:cNvPicPr>
          <p:nvPr/>
        </p:nvPicPr>
        <p:blipFill>
          <a:blip r:embed="rId3">
            <a:extLst>
              <a:ext uri="{28A0092B-C50C-407E-A947-70E740481C1C}">
                <a14:useLocalDpi xmlns:a14="http://schemas.microsoft.com/office/drawing/2010/main" val="0"/>
              </a:ext>
            </a:extLst>
          </a:blip>
          <a:srcRect l="8556" r="18281" b="8328"/>
          <a:stretch>
            <a:fillRect/>
          </a:stretch>
        </p:blipFill>
        <p:spPr>
          <a:xfrm>
            <a:off x="142875" y="0"/>
            <a:ext cx="11906250" cy="6852165"/>
          </a:xfrm>
          <a:prstGeom prst="rect">
            <a:avLst/>
          </a:prstGeom>
        </p:spPr>
      </p:pic>
      <p:sp>
        <p:nvSpPr>
          <p:cNvPr id="3" name="Slide Number Placeholder 2">
            <a:extLst>
              <a:ext uri="{FF2B5EF4-FFF2-40B4-BE49-F238E27FC236}">
                <a16:creationId xmlns:a16="http://schemas.microsoft.com/office/drawing/2014/main" id="{1B1A3D99-FAEE-70E7-6308-28177C880AD6}"/>
              </a:ext>
            </a:extLst>
          </p:cNvPr>
          <p:cNvSpPr>
            <a:spLocks noGrp="1"/>
          </p:cNvSpPr>
          <p:nvPr>
            <p:ph type="sldNum" sz="quarter" idx="12"/>
          </p:nvPr>
        </p:nvSpPr>
        <p:spPr/>
        <p:txBody>
          <a:bodyPr/>
          <a:lstStyle/>
          <a:p>
            <a:fld id="{500A7A85-B75E-4D15-8271-3E80641739A6}" type="slidenum">
              <a:rPr lang="en-US" smtClean="0"/>
              <a:t>53</a:t>
            </a:fld>
            <a:endParaRPr lang="en-US"/>
          </a:p>
        </p:txBody>
      </p:sp>
      <p:sp>
        <p:nvSpPr>
          <p:cNvPr id="5" name="TextBox 4">
            <a:extLst>
              <a:ext uri="{FF2B5EF4-FFF2-40B4-BE49-F238E27FC236}">
                <a16:creationId xmlns:a16="http://schemas.microsoft.com/office/drawing/2014/main" id="{913EDF93-FF41-2FA1-355B-C5574EF9B162}"/>
              </a:ext>
            </a:extLst>
          </p:cNvPr>
          <p:cNvSpPr txBox="1"/>
          <p:nvPr/>
        </p:nvSpPr>
        <p:spPr>
          <a:xfrm>
            <a:off x="9504219" y="424873"/>
            <a:ext cx="1229824" cy="584775"/>
          </a:xfrm>
          <a:prstGeom prst="rect">
            <a:avLst/>
          </a:prstGeom>
          <a:noFill/>
        </p:spPr>
        <p:txBody>
          <a:bodyPr wrap="none" rtlCol="0">
            <a:spAutoFit/>
          </a:bodyPr>
          <a:lstStyle/>
          <a:p>
            <a:r>
              <a:rPr lang="en-US" sz="3200" b="1" dirty="0">
                <a:solidFill>
                  <a:schemeClr val="accent1"/>
                </a:solidFill>
              </a:rPr>
              <a:t>Step 5</a:t>
            </a:r>
          </a:p>
        </p:txBody>
      </p:sp>
      <p:sp>
        <p:nvSpPr>
          <p:cNvPr id="8" name="TextBox 7">
            <a:extLst>
              <a:ext uri="{FF2B5EF4-FFF2-40B4-BE49-F238E27FC236}">
                <a16:creationId xmlns:a16="http://schemas.microsoft.com/office/drawing/2014/main" id="{D459FF31-9CC4-2229-49A6-E315F8F5B89B}"/>
              </a:ext>
            </a:extLst>
          </p:cNvPr>
          <p:cNvSpPr txBox="1"/>
          <p:nvPr/>
        </p:nvSpPr>
        <p:spPr>
          <a:xfrm>
            <a:off x="8260802" y="1563530"/>
            <a:ext cx="3550198" cy="923330"/>
          </a:xfrm>
          <a:prstGeom prst="rect">
            <a:avLst/>
          </a:prstGeom>
          <a:noFill/>
          <a:ln w="28575">
            <a:solidFill>
              <a:schemeClr val="accent2"/>
            </a:solidFill>
          </a:ln>
        </p:spPr>
        <p:txBody>
          <a:bodyPr wrap="square" rtlCol="0">
            <a:spAutoFit/>
          </a:bodyPr>
          <a:lstStyle/>
          <a:p>
            <a:r>
              <a:rPr lang="en-US" b="1" dirty="0"/>
              <a:t>Please check that the information below is correct. Make changes, if necessary, then click “Register.”</a:t>
            </a:r>
          </a:p>
        </p:txBody>
      </p:sp>
      <p:sp>
        <p:nvSpPr>
          <p:cNvPr id="9" name="Rectangle 8">
            <a:extLst>
              <a:ext uri="{FF2B5EF4-FFF2-40B4-BE49-F238E27FC236}">
                <a16:creationId xmlns:a16="http://schemas.microsoft.com/office/drawing/2014/main" id="{62236875-C28C-EF4D-C088-CC533C85F104}"/>
              </a:ext>
            </a:extLst>
          </p:cNvPr>
          <p:cNvSpPr/>
          <p:nvPr/>
        </p:nvSpPr>
        <p:spPr>
          <a:xfrm>
            <a:off x="226243" y="914400"/>
            <a:ext cx="4081806" cy="35821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475103D-C559-A2D8-7815-A9B06CF9EDBF}"/>
              </a:ext>
            </a:extLst>
          </p:cNvPr>
          <p:cNvCxnSpPr>
            <a:cxnSpLocks/>
            <a:stCxn id="9" idx="3"/>
            <a:endCxn id="8" idx="1"/>
          </p:cNvCxnSpPr>
          <p:nvPr/>
        </p:nvCxnSpPr>
        <p:spPr>
          <a:xfrm>
            <a:off x="4308049" y="1093510"/>
            <a:ext cx="3952753" cy="93168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659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5A9439-3D8D-7CF5-F0E2-693F22248BE1}"/>
              </a:ext>
            </a:extLst>
          </p:cNvPr>
          <p:cNvSpPr>
            <a:spLocks noGrp="1"/>
          </p:cNvSpPr>
          <p:nvPr>
            <p:ph type="sldNum" sz="quarter" idx="12"/>
          </p:nvPr>
        </p:nvSpPr>
        <p:spPr/>
        <p:txBody>
          <a:bodyPr/>
          <a:lstStyle/>
          <a:p>
            <a:fld id="{500A7A85-B75E-4D15-8271-3E80641739A6}" type="slidenum">
              <a:rPr lang="en-US" smtClean="0"/>
              <a:t>54</a:t>
            </a:fld>
            <a:endParaRPr lang="en-US"/>
          </a:p>
        </p:txBody>
      </p:sp>
      <p:pic>
        <p:nvPicPr>
          <p:cNvPr id="8" name="Picture Placeholder 7" descr="Vendor Attachments">
            <a:extLst>
              <a:ext uri="{FF2B5EF4-FFF2-40B4-BE49-F238E27FC236}">
                <a16:creationId xmlns:a16="http://schemas.microsoft.com/office/drawing/2014/main" id="{F7A88765-F7D7-4AD7-B423-5E3E29C2BFDC}"/>
              </a:ext>
            </a:extLst>
          </p:cNvPr>
          <p:cNvPicPr>
            <a:picLocks noGrp="1" noChangeAspect="1"/>
          </p:cNvPicPr>
          <p:nvPr>
            <p:ph type="pic" idx="4294967295"/>
          </p:nvPr>
        </p:nvPicPr>
        <p:blipFill>
          <a:blip r:embed="rId2">
            <a:extLst>
              <a:ext uri="{28A0092B-C50C-407E-A947-70E740481C1C}">
                <a14:useLocalDpi xmlns:a14="http://schemas.microsoft.com/office/drawing/2010/main" val="0"/>
              </a:ext>
            </a:extLst>
          </a:blip>
          <a:srcRect l="14376" r="2831" b="39215"/>
          <a:stretch>
            <a:fillRect/>
          </a:stretch>
        </p:blipFill>
        <p:spPr>
          <a:xfrm>
            <a:off x="0" y="996696"/>
            <a:ext cx="12188299" cy="4825079"/>
          </a:xfrm>
        </p:spPr>
      </p:pic>
      <p:sp>
        <p:nvSpPr>
          <p:cNvPr id="10" name="TextBox 9">
            <a:extLst>
              <a:ext uri="{FF2B5EF4-FFF2-40B4-BE49-F238E27FC236}">
                <a16:creationId xmlns:a16="http://schemas.microsoft.com/office/drawing/2014/main" id="{D3E2CBA7-11E0-C253-C5BD-5A2061AA5CEB}"/>
              </a:ext>
            </a:extLst>
          </p:cNvPr>
          <p:cNvSpPr txBox="1"/>
          <p:nvPr/>
        </p:nvSpPr>
        <p:spPr>
          <a:xfrm>
            <a:off x="7804696" y="451450"/>
            <a:ext cx="3032637"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FF"/>
                </a:solidFill>
                <a:effectLst/>
                <a:uLnTx/>
                <a:uFillTx/>
                <a:latin typeface="Tw Cen MT" panose="020B0602020104020603"/>
                <a:ea typeface="+mn-ea"/>
                <a:cs typeface="+mn-cs"/>
              </a:rPr>
              <a:t>Step 5 continued</a:t>
            </a:r>
          </a:p>
        </p:txBody>
      </p:sp>
      <p:sp>
        <p:nvSpPr>
          <p:cNvPr id="2" name="TextBox 1">
            <a:extLst>
              <a:ext uri="{FF2B5EF4-FFF2-40B4-BE49-F238E27FC236}">
                <a16:creationId xmlns:a16="http://schemas.microsoft.com/office/drawing/2014/main" id="{84195476-9D8E-CFB4-75A3-9187F53718AD}"/>
              </a:ext>
            </a:extLst>
          </p:cNvPr>
          <p:cNvSpPr txBox="1"/>
          <p:nvPr/>
        </p:nvSpPr>
        <p:spPr>
          <a:xfrm>
            <a:off x="2769937" y="5073444"/>
            <a:ext cx="6815840" cy="523220"/>
          </a:xfrm>
          <a:prstGeom prst="rect">
            <a:avLst/>
          </a:prstGeom>
          <a:noFill/>
        </p:spPr>
        <p:txBody>
          <a:bodyPr wrap="none" rtlCol="0">
            <a:spAutoFit/>
          </a:bodyPr>
          <a:lstStyle/>
          <a:p>
            <a:pPr algn="ctr"/>
            <a:r>
              <a:rPr lang="en-US" sz="2800" b="1" dirty="0">
                <a:solidFill>
                  <a:schemeClr val="accent1"/>
                </a:solidFill>
              </a:rPr>
              <a:t>Attach the W-9 and Conflict of Interest Form </a:t>
            </a:r>
          </a:p>
        </p:txBody>
      </p:sp>
    </p:spTree>
    <p:extLst>
      <p:ext uri="{BB962C8B-B14F-4D97-AF65-F5344CB8AC3E}">
        <p14:creationId xmlns:p14="http://schemas.microsoft.com/office/powerpoint/2010/main" val="2172782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39AB718-38C2-4999-B08A-DC865CBA2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753225" cy="6855819"/>
          </a:xfrm>
          <a:prstGeom prst="rect">
            <a:avLst/>
          </a:prstGeom>
          <a:ln>
            <a:solidFill>
              <a:schemeClr val="accent1"/>
            </a:solidFill>
          </a:ln>
        </p:spPr>
      </p:pic>
      <p:pic>
        <p:nvPicPr>
          <p:cNvPr id="14" name="Picture 13">
            <a:extLst>
              <a:ext uri="{FF2B5EF4-FFF2-40B4-BE49-F238E27FC236}">
                <a16:creationId xmlns:a16="http://schemas.microsoft.com/office/drawing/2014/main" id="{DEAB42E8-D8FF-404B-A7E6-24398CE9017D}"/>
              </a:ext>
            </a:extLst>
          </p:cNvPr>
          <p:cNvPicPr>
            <a:picLocks noChangeAspect="1"/>
          </p:cNvPicPr>
          <p:nvPr/>
        </p:nvPicPr>
        <p:blipFill>
          <a:blip r:embed="rId4">
            <a:extLst>
              <a:ext uri="{28A0092B-C50C-407E-A947-70E740481C1C}">
                <a14:useLocalDpi xmlns:a14="http://schemas.microsoft.com/office/drawing/2010/main" val="0"/>
              </a:ext>
            </a:extLst>
          </a:blip>
          <a:srcRect l="7739" t="8515" r="9323" b="5483"/>
          <a:stretch>
            <a:fillRect/>
          </a:stretch>
        </p:blipFill>
        <p:spPr>
          <a:xfrm>
            <a:off x="6515099" y="657277"/>
            <a:ext cx="5676901" cy="5541264"/>
          </a:xfrm>
          <a:prstGeom prst="rect">
            <a:avLst/>
          </a:prstGeom>
          <a:ln>
            <a:solidFill>
              <a:schemeClr val="accent1"/>
            </a:solidFill>
          </a:ln>
        </p:spPr>
      </p:pic>
      <p:sp>
        <p:nvSpPr>
          <p:cNvPr id="2" name="Slide Number Placeholder 1">
            <a:extLst>
              <a:ext uri="{FF2B5EF4-FFF2-40B4-BE49-F238E27FC236}">
                <a16:creationId xmlns:a16="http://schemas.microsoft.com/office/drawing/2014/main" id="{F022BADC-C8D0-F112-82F6-F5438FF2930D}"/>
              </a:ext>
            </a:extLst>
          </p:cNvPr>
          <p:cNvSpPr>
            <a:spLocks noGrp="1"/>
          </p:cNvSpPr>
          <p:nvPr>
            <p:ph type="sldNum" sz="quarter" idx="12"/>
          </p:nvPr>
        </p:nvSpPr>
        <p:spPr/>
        <p:txBody>
          <a:bodyPr/>
          <a:lstStyle/>
          <a:p>
            <a:fld id="{500A7A85-B75E-4D15-8271-3E80641739A6}" type="slidenum">
              <a:rPr lang="en-US" smtClean="0"/>
              <a:t>55</a:t>
            </a:fld>
            <a:endParaRPr lang="en-US"/>
          </a:p>
        </p:txBody>
      </p:sp>
    </p:spTree>
    <p:extLst>
      <p:ext uri="{BB962C8B-B14F-4D97-AF65-F5344CB8AC3E}">
        <p14:creationId xmlns:p14="http://schemas.microsoft.com/office/powerpoint/2010/main" val="20877108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09F8A2-5AE4-FB9E-0362-677B46DD7956}"/>
              </a:ext>
            </a:extLst>
          </p:cNvPr>
          <p:cNvSpPr>
            <a:spLocks noGrp="1"/>
          </p:cNvSpPr>
          <p:nvPr>
            <p:ph type="sldNum" sz="quarter" idx="12"/>
          </p:nvPr>
        </p:nvSpPr>
        <p:spPr/>
        <p:txBody>
          <a:bodyPr/>
          <a:lstStyle/>
          <a:p>
            <a:fld id="{500A7A85-B75E-4D15-8271-3E80641739A6}" type="slidenum">
              <a:rPr lang="en-US" smtClean="0"/>
              <a:t>56</a:t>
            </a:fld>
            <a:endParaRPr lang="en-US"/>
          </a:p>
        </p:txBody>
      </p:sp>
      <p:sp>
        <p:nvSpPr>
          <p:cNvPr id="3" name="Text Placeholder 2">
            <a:extLst>
              <a:ext uri="{FF2B5EF4-FFF2-40B4-BE49-F238E27FC236}">
                <a16:creationId xmlns:a16="http://schemas.microsoft.com/office/drawing/2014/main" id="{FECCB76D-2D81-4CB4-8024-EF2E0DE2F76A}"/>
              </a:ext>
            </a:extLst>
          </p:cNvPr>
          <p:cNvSpPr>
            <a:spLocks noGrp="1"/>
          </p:cNvSpPr>
          <p:nvPr>
            <p:ph type="body" idx="4294967295"/>
          </p:nvPr>
        </p:nvSpPr>
        <p:spPr>
          <a:xfrm>
            <a:off x="1033272" y="1389063"/>
            <a:ext cx="9229916" cy="3756025"/>
          </a:xfrm>
        </p:spPr>
        <p:txBody>
          <a:bodyPr>
            <a:noAutofit/>
          </a:bodyPr>
          <a:lstStyle/>
          <a:p>
            <a:endParaRPr lang="en-US" sz="1400" dirty="0">
              <a:solidFill>
                <a:schemeClr val="tx1"/>
              </a:solidFill>
            </a:endParaRPr>
          </a:p>
          <a:p>
            <a:pPr marL="285750" indent="-285750">
              <a:buFont typeface="Wingdings" panose="05000000000000000000" pitchFamily="2" charset="2"/>
              <a:buChar char="v"/>
            </a:pPr>
            <a:r>
              <a:rPr lang="en-US" sz="2800" dirty="0">
                <a:solidFill>
                  <a:schemeClr val="tx1"/>
                </a:solidFill>
              </a:rPr>
              <a:t>Registration in SAM.gov is required for any contractor, organization, or individual desiring to do business with the government. </a:t>
            </a:r>
          </a:p>
          <a:p>
            <a:pPr marL="285750" indent="-285750">
              <a:buFont typeface="Wingdings" panose="05000000000000000000" pitchFamily="2" charset="2"/>
              <a:buChar char="v"/>
            </a:pPr>
            <a:r>
              <a:rPr lang="en-US" sz="2800" dirty="0">
                <a:solidFill>
                  <a:schemeClr val="tx1"/>
                </a:solidFill>
              </a:rPr>
              <a:t>With this registration, you are allowed to bid on government contracts and apply for federal assistance. </a:t>
            </a:r>
          </a:p>
          <a:p>
            <a:pPr marL="285750" indent="-285750">
              <a:buFont typeface="Wingdings" panose="05000000000000000000" pitchFamily="2" charset="2"/>
              <a:buChar char="v"/>
            </a:pPr>
            <a:r>
              <a:rPr lang="en-US" sz="2800" dirty="0">
                <a:solidFill>
                  <a:schemeClr val="tx1"/>
                </a:solidFill>
              </a:rPr>
              <a:t>Registration must be renewed yearly for it to remain active.</a:t>
            </a:r>
          </a:p>
          <a:p>
            <a:endParaRPr lang="en-US" sz="2400" b="1" dirty="0">
              <a:solidFill>
                <a:schemeClr val="tx1"/>
              </a:solidFill>
              <a:effectLst>
                <a:outerShdw blurRad="38100" dist="38100" dir="2700000" algn="tl">
                  <a:srgbClr val="000000">
                    <a:alpha val="43137"/>
                  </a:srgbClr>
                </a:outerShdw>
              </a:effectLst>
            </a:endParaRPr>
          </a:p>
          <a:p>
            <a:br>
              <a:rPr lang="en-US" sz="1800" b="1" dirty="0">
                <a:solidFill>
                  <a:schemeClr val="tx1"/>
                </a:solidFill>
                <a:effectLst>
                  <a:outerShdw blurRad="38100" dist="38100" dir="2700000" algn="tl">
                    <a:srgbClr val="000000">
                      <a:alpha val="43137"/>
                    </a:srgbClr>
                  </a:outerShdw>
                </a:effectLst>
              </a:rPr>
            </a:br>
            <a:endParaRPr lang="en-US" sz="1800" b="1" dirty="0">
              <a:solidFill>
                <a:schemeClr val="tx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2BADC3D7-ECAF-0DAA-3897-C4221594B473}"/>
              </a:ext>
            </a:extLst>
          </p:cNvPr>
          <p:cNvSpPr txBox="1"/>
          <p:nvPr/>
        </p:nvSpPr>
        <p:spPr>
          <a:xfrm>
            <a:off x="599393" y="681177"/>
            <a:ext cx="6866965" cy="707886"/>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mj-lt"/>
                <a:ea typeface="+mn-ea"/>
                <a:cs typeface="+mn-cs"/>
              </a:rPr>
              <a:t>SAM Registration</a:t>
            </a:r>
            <a:endParaRPr kumimoji="0" lang="en-US" sz="2800" b="1" i="0" u="none" strike="noStrike" kern="1200" cap="none" spc="0" normalizeH="0" baseline="0" noProof="0" dirty="0">
              <a:ln>
                <a:noFill/>
              </a:ln>
              <a:solidFill>
                <a:schemeClr val="accent1"/>
              </a:solidFill>
              <a:effectLst/>
              <a:uLnTx/>
              <a:uFillTx/>
              <a:latin typeface="+mj-lt"/>
              <a:ea typeface="+mn-ea"/>
              <a:cs typeface="+mn-cs"/>
            </a:endParaRPr>
          </a:p>
        </p:txBody>
      </p:sp>
      <p:pic>
        <p:nvPicPr>
          <p:cNvPr id="5" name="Picture 4">
            <a:extLst>
              <a:ext uri="{FF2B5EF4-FFF2-40B4-BE49-F238E27FC236}">
                <a16:creationId xmlns:a16="http://schemas.microsoft.com/office/drawing/2014/main" id="{59A52DEF-60F0-B48D-6E45-B6290E958E5E}"/>
              </a:ext>
            </a:extLst>
          </p:cNvPr>
          <p:cNvPicPr>
            <a:picLocks noChangeAspect="1"/>
          </p:cNvPicPr>
          <p:nvPr/>
        </p:nvPicPr>
        <p:blipFill>
          <a:blip r:embed="rId2"/>
          <a:stretch>
            <a:fillRect/>
          </a:stretch>
        </p:blipFill>
        <p:spPr>
          <a:xfrm>
            <a:off x="2903464" y="4860592"/>
            <a:ext cx="6385071" cy="1728212"/>
          </a:xfrm>
          <a:prstGeom prst="rect">
            <a:avLst/>
          </a:prstGeom>
        </p:spPr>
      </p:pic>
    </p:spTree>
    <p:extLst>
      <p:ext uri="{BB962C8B-B14F-4D97-AF65-F5344CB8AC3E}">
        <p14:creationId xmlns:p14="http://schemas.microsoft.com/office/powerpoint/2010/main" val="35504047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0132D30-1E02-0F61-44A8-5D19E1EC2BF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655165-20C6-D516-7C4F-0E6D549497FD}"/>
              </a:ext>
            </a:extLst>
          </p:cNvPr>
          <p:cNvSpPr>
            <a:spLocks noGrp="1"/>
          </p:cNvSpPr>
          <p:nvPr>
            <p:ph type="sldNum" sz="quarter" idx="12"/>
          </p:nvPr>
        </p:nvSpPr>
        <p:spPr/>
        <p:txBody>
          <a:bodyPr/>
          <a:lstStyle/>
          <a:p>
            <a:fld id="{500A7A85-B75E-4D15-8271-3E80641739A6}" type="slidenum">
              <a:rPr lang="en-US" smtClean="0"/>
              <a:t>57</a:t>
            </a:fld>
            <a:endParaRPr lang="en-US"/>
          </a:p>
        </p:txBody>
      </p:sp>
      <p:sp>
        <p:nvSpPr>
          <p:cNvPr id="3" name="Text Placeholder 2">
            <a:extLst>
              <a:ext uri="{FF2B5EF4-FFF2-40B4-BE49-F238E27FC236}">
                <a16:creationId xmlns:a16="http://schemas.microsoft.com/office/drawing/2014/main" id="{1DBE1B78-4757-EF25-D53B-384E419171F0}"/>
              </a:ext>
            </a:extLst>
          </p:cNvPr>
          <p:cNvSpPr>
            <a:spLocks noGrp="1"/>
          </p:cNvSpPr>
          <p:nvPr>
            <p:ph type="body" idx="4294967295"/>
          </p:nvPr>
        </p:nvSpPr>
        <p:spPr>
          <a:xfrm>
            <a:off x="1033272" y="1627632"/>
            <a:ext cx="9229916" cy="4645152"/>
          </a:xfrm>
        </p:spPr>
        <p:txBody>
          <a:bodyPr>
            <a:no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i="0" u="none" strike="noStrike" kern="1200" cap="none" spc="0" normalizeH="0" baseline="0" noProof="0" dirty="0">
                <a:ln>
                  <a:noFill/>
                </a:ln>
                <a:uLnTx/>
                <a:uFillTx/>
                <a:ea typeface="+mn-ea"/>
                <a:cs typeface="+mn-cs"/>
              </a:rPr>
              <a:t>Reimbursement will not be approved if SAM registration is inactive.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400" i="0" u="none" strike="noStrike" kern="1200" cap="none" spc="0" normalizeH="0" baseline="0" noProof="0" dirty="0">
              <a:ln>
                <a:noFill/>
              </a:ln>
              <a:uLnTx/>
              <a:uFillTx/>
              <a:ea typeface="+mn-ea"/>
              <a:cs typeface="+mn-cs"/>
            </a:endParaRPr>
          </a:p>
          <a:p>
            <a:pPr marL="285750" indent="-285750" defTabSz="457200">
              <a:lnSpc>
                <a:spcPct val="100000"/>
              </a:lnSpc>
              <a:spcBef>
                <a:spcPts val="0"/>
              </a:spcBef>
              <a:spcAft>
                <a:spcPts val="0"/>
              </a:spcAft>
              <a:buClrTx/>
              <a:buSzTx/>
              <a:buFont typeface="Wingdings" panose="05000000000000000000" pitchFamily="2" charset="2"/>
              <a:buChar char="v"/>
              <a:defRPr/>
            </a:pPr>
            <a:r>
              <a:rPr kumimoji="0" lang="en-US" sz="2400" i="0" u="none" strike="noStrike" kern="1200" cap="none" spc="0" normalizeH="0" baseline="0" noProof="0" dirty="0">
                <a:ln>
                  <a:noFill/>
                </a:ln>
                <a:uLnTx/>
                <a:uFillTx/>
                <a:ea typeface="+mn-ea"/>
                <a:cs typeface="+mn-cs"/>
              </a:rPr>
              <a:t>Upon registration, you will be assigned a </a:t>
            </a:r>
            <a:r>
              <a:rPr kumimoji="0" lang="en-US" sz="2400" i="0" u="sng" strike="noStrike" kern="1200" cap="none" spc="0" normalizeH="0" baseline="0" noProof="0" dirty="0">
                <a:ln>
                  <a:noFill/>
                </a:ln>
                <a:uLnTx/>
                <a:uFillTx/>
                <a:ea typeface="+mn-ea"/>
                <a:cs typeface="+mn-cs"/>
              </a:rPr>
              <a:t>U</a:t>
            </a:r>
            <a:r>
              <a:rPr kumimoji="0" lang="en-US" sz="2400" i="0" u="none" strike="noStrike" kern="1200" cap="none" spc="0" normalizeH="0" baseline="0" noProof="0" dirty="0">
                <a:ln>
                  <a:noFill/>
                </a:ln>
                <a:uLnTx/>
                <a:uFillTx/>
                <a:ea typeface="+mn-ea"/>
                <a:cs typeface="+mn-cs"/>
              </a:rPr>
              <a:t>nique </a:t>
            </a:r>
            <a:r>
              <a:rPr kumimoji="0" lang="en-US" sz="2400" i="0" u="sng" strike="noStrike" kern="1200" cap="none" spc="0" normalizeH="0" baseline="0" noProof="0" dirty="0">
                <a:ln>
                  <a:noFill/>
                </a:ln>
                <a:uLnTx/>
                <a:uFillTx/>
                <a:ea typeface="+mn-ea"/>
                <a:cs typeface="+mn-cs"/>
              </a:rPr>
              <a:t>E</a:t>
            </a:r>
            <a:r>
              <a:rPr kumimoji="0" lang="en-US" sz="2400" i="0" u="none" strike="noStrike" kern="1200" cap="none" spc="0" normalizeH="0" baseline="0" noProof="0" dirty="0">
                <a:ln>
                  <a:noFill/>
                </a:ln>
                <a:uLnTx/>
                <a:uFillTx/>
                <a:ea typeface="+mn-ea"/>
                <a:cs typeface="+mn-cs"/>
              </a:rPr>
              <a:t>ntity </a:t>
            </a:r>
            <a:r>
              <a:rPr kumimoji="0" lang="en-US" sz="2400" i="0" u="sng" strike="noStrike" kern="1200" cap="none" spc="0" normalizeH="0" baseline="0" noProof="0" dirty="0">
                <a:ln>
                  <a:noFill/>
                </a:ln>
                <a:uLnTx/>
                <a:uFillTx/>
                <a:ea typeface="+mn-ea"/>
                <a:cs typeface="+mn-cs"/>
              </a:rPr>
              <a:t>I</a:t>
            </a:r>
            <a:r>
              <a:rPr kumimoji="0" lang="en-US" sz="2400" i="0" u="none" strike="noStrike" kern="1200" cap="none" spc="0" normalizeH="0" baseline="0" noProof="0" dirty="0">
                <a:ln>
                  <a:noFill/>
                </a:ln>
                <a:uLnTx/>
                <a:uFillTx/>
                <a:ea typeface="+mn-ea"/>
                <a:cs typeface="+mn-cs"/>
              </a:rPr>
              <a:t>D number (UEI</a:t>
            </a:r>
            <a:r>
              <a:rPr lang="en-US" sz="2400" dirty="0"/>
              <a:t>), which is required for all contracts with The City of Evansville. </a:t>
            </a:r>
            <a:r>
              <a:rPr kumimoji="0" lang="en-US" sz="2400" i="0" u="none" strike="noStrike" kern="1200" cap="none" spc="0" normalizeH="0" baseline="0" noProof="0" dirty="0">
                <a:ln>
                  <a:noFill/>
                </a:ln>
                <a:uLnTx/>
                <a:uFillTx/>
                <a:ea typeface="+mn-ea"/>
                <a:cs typeface="+mn-cs"/>
              </a:rPr>
              <a:t>UEI has replaced the DUNS Number; some agencies may have both forms of identification, but only the UEI is needed. </a:t>
            </a:r>
          </a:p>
          <a:p>
            <a:pPr marL="285750" indent="-285750" defTabSz="457200">
              <a:lnSpc>
                <a:spcPct val="100000"/>
              </a:lnSpc>
              <a:spcBef>
                <a:spcPts val="0"/>
              </a:spcBef>
              <a:spcAft>
                <a:spcPts val="0"/>
              </a:spcAft>
              <a:buClrTx/>
              <a:buSzTx/>
              <a:buFont typeface="Wingdings" panose="05000000000000000000" pitchFamily="2" charset="2"/>
              <a:buChar char="v"/>
              <a:defRPr/>
            </a:pPr>
            <a:endParaRPr lang="en-US" sz="2400" dirty="0"/>
          </a:p>
          <a:p>
            <a:pPr marL="285750" indent="-285750" defTabSz="457200">
              <a:lnSpc>
                <a:spcPct val="100000"/>
              </a:lnSpc>
              <a:spcBef>
                <a:spcPts val="0"/>
              </a:spcBef>
              <a:spcAft>
                <a:spcPts val="0"/>
              </a:spcAft>
              <a:buClrTx/>
              <a:buSzTx/>
              <a:buFont typeface="Wingdings" panose="05000000000000000000" pitchFamily="2" charset="2"/>
              <a:buChar char="v"/>
              <a:defRPr/>
            </a:pPr>
            <a:r>
              <a:rPr kumimoji="0" lang="en-US" sz="2400" i="0" u="none" strike="noStrike" kern="1200" cap="none" spc="0" normalizeH="0" baseline="0" noProof="0" dirty="0">
                <a:ln>
                  <a:noFill/>
                </a:ln>
                <a:uLnTx/>
                <a:uFillTx/>
                <a:ea typeface="+mn-ea"/>
                <a:cs typeface="+mn-cs"/>
              </a:rPr>
              <a:t>When registering, make sure that you mark your information “for public display.” This will not include any private account information. If this option is not checked, we cannot verify your eligibility, and it may not be visible to others looking for registered contractors.</a:t>
            </a:r>
          </a:p>
          <a:p>
            <a:endParaRPr lang="en-US" sz="1800" b="1" dirty="0">
              <a:solidFill>
                <a:schemeClr val="tx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472B1FE1-DC58-5F0D-20C6-58E59F64BDCB}"/>
              </a:ext>
            </a:extLst>
          </p:cNvPr>
          <p:cNvSpPr txBox="1"/>
          <p:nvPr/>
        </p:nvSpPr>
        <p:spPr>
          <a:xfrm>
            <a:off x="599393" y="681177"/>
            <a:ext cx="6866965" cy="707886"/>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mj-lt"/>
                <a:ea typeface="+mn-ea"/>
                <a:cs typeface="+mn-cs"/>
              </a:rPr>
              <a:t>SAM Registration</a:t>
            </a:r>
            <a:endParaRPr kumimoji="0" lang="en-US" sz="2800" b="1" i="0" u="none" strike="noStrike" kern="1200" cap="none" spc="0" normalizeH="0" baseline="0" noProof="0" dirty="0">
              <a:ln>
                <a:noFill/>
              </a:ln>
              <a:solidFill>
                <a:schemeClr val="accent1"/>
              </a:solidFill>
              <a:effectLst/>
              <a:uLnTx/>
              <a:uFillTx/>
              <a:latin typeface="+mj-lt"/>
              <a:ea typeface="+mn-ea"/>
              <a:cs typeface="+mn-cs"/>
            </a:endParaRPr>
          </a:p>
        </p:txBody>
      </p:sp>
    </p:spTree>
    <p:extLst>
      <p:ext uri="{BB962C8B-B14F-4D97-AF65-F5344CB8AC3E}">
        <p14:creationId xmlns:p14="http://schemas.microsoft.com/office/powerpoint/2010/main" val="36340221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D295A2-5DD2-4D0D-80B6-0BCFC6AF7650}"/>
              </a:ext>
            </a:extLst>
          </p:cNvPr>
          <p:cNvSpPr/>
          <p:nvPr/>
        </p:nvSpPr>
        <p:spPr>
          <a:xfrm>
            <a:off x="717400" y="686407"/>
            <a:ext cx="10247949" cy="5016758"/>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mj-lt"/>
                <a:ea typeface="+mn-ea"/>
                <a:cs typeface="+mn-cs"/>
              </a:rPr>
              <a:t>Claims Process</a:t>
            </a:r>
          </a:p>
          <a:p>
            <a:pPr marL="0" marR="0" lvl="0" indent="0" defTabSz="457200" rtl="0" eaLnBrk="1" fontAlgn="auto" latinLnBrk="0" hangingPunct="1">
              <a:lnSpc>
                <a:spcPct val="100000"/>
              </a:lnSpc>
              <a:spcBef>
                <a:spcPts val="0"/>
              </a:spcBef>
              <a:spcAft>
                <a:spcPts val="0"/>
              </a:spcAft>
              <a:buClrTx/>
              <a:buSzTx/>
              <a:buFontTx/>
              <a:buNone/>
              <a:tabLst/>
              <a:defRPr/>
            </a:pPr>
            <a:endParaRPr lang="en-US" sz="2000" b="1" dirty="0">
              <a:solidFill>
                <a:schemeClr val="accent1"/>
              </a:solidFill>
              <a:latin typeface="+mj-lt"/>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uLnTx/>
                <a:uFillTx/>
                <a:ea typeface="+mn-ea"/>
                <a:cs typeface="+mn-cs"/>
              </a:rPr>
              <a:t>As part of the proposal process, an agency must submit a budget for approval. Budgets contain the anticipated amount and type of expense requested for reimbursement. Please be </a:t>
            </a:r>
            <a:r>
              <a:rPr kumimoji="0" lang="en-US" sz="2000" b="1" i="0" u="none" strike="noStrike" kern="1200" cap="none" spc="0" normalizeH="0" baseline="0" noProof="0" dirty="0">
                <a:ln>
                  <a:noFill/>
                </a:ln>
                <a:uLnTx/>
                <a:uFillTx/>
                <a:ea typeface="+mn-ea"/>
                <a:cs typeface="+mn-cs"/>
              </a:rPr>
              <a:t>specific</a:t>
            </a:r>
            <a:r>
              <a:rPr kumimoji="0" lang="en-US" sz="2000" b="0" i="0" u="none" strike="noStrike" kern="1200" cap="none" spc="0" normalizeH="0" baseline="0" noProof="0" dirty="0">
                <a:ln>
                  <a:noFill/>
                </a:ln>
                <a:uLnTx/>
                <a:uFillTx/>
                <a:ea typeface="+mn-ea"/>
                <a:cs typeface="+mn-cs"/>
              </a:rPr>
              <a:t>. This is an Exhibit for the executed agreement between your agency and the City.</a:t>
            </a:r>
            <a:endParaRPr lang="en-US" sz="2000" dirty="0"/>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uLnTx/>
              <a:uFillTx/>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uLnTx/>
                <a:uFillTx/>
                <a:ea typeface="+mn-ea"/>
                <a:cs typeface="+mn-cs"/>
              </a:rPr>
              <a:t>Once your budget and the agreement is approved, you will receive </a:t>
            </a:r>
            <a:r>
              <a:rPr kumimoji="0" lang="en-US" sz="2000" b="0" i="0" u="sng" strike="noStrike" kern="1200" cap="none" spc="0" normalizeH="0" baseline="0" noProof="0" dirty="0">
                <a:ln>
                  <a:noFill/>
                </a:ln>
                <a:uLnTx/>
                <a:uFillTx/>
                <a:ea typeface="+mn-ea"/>
                <a:cs typeface="+mn-cs"/>
              </a:rPr>
              <a:t>at minimum</a:t>
            </a:r>
            <a:r>
              <a:rPr kumimoji="0" lang="en-US" sz="2000" b="0" i="0" u="none" strike="noStrike" kern="1200" cap="none" spc="0" normalizeH="0" baseline="0" noProof="0" dirty="0">
                <a:ln>
                  <a:noFill/>
                </a:ln>
                <a:uLnTx/>
                <a:uFillTx/>
                <a:ea typeface="+mn-ea"/>
                <a:cs typeface="+mn-cs"/>
              </a:rPr>
              <a:t>:</a:t>
            </a:r>
          </a:p>
          <a:p>
            <a:pPr marL="1485900" lvl="2" indent="-571500">
              <a:buFont typeface="Wingdings" panose="05000000000000000000" pitchFamily="2" charset="2"/>
              <a:buChar char="v"/>
              <a:defRPr/>
            </a:pPr>
            <a:r>
              <a:rPr kumimoji="0" lang="en-US" sz="2000" b="0" i="0" u="none" strike="noStrike" kern="1200" cap="none" spc="0" normalizeH="0" baseline="0" noProof="0" dirty="0">
                <a:ln>
                  <a:noFill/>
                </a:ln>
                <a:uLnTx/>
                <a:uFillTx/>
                <a:ea typeface="+mn-ea"/>
                <a:cs typeface="+mn-cs"/>
              </a:rPr>
              <a:t>A </a:t>
            </a:r>
            <a:r>
              <a:rPr lang="en-US" sz="2000" dirty="0"/>
              <a:t>N</a:t>
            </a:r>
            <a:r>
              <a:rPr kumimoji="0" lang="en-US" sz="2000" b="0" i="0" u="none" strike="noStrike" kern="1200" cap="none" spc="0" normalizeH="0" baseline="0" noProof="0" dirty="0" err="1">
                <a:ln>
                  <a:noFill/>
                </a:ln>
                <a:uLnTx/>
                <a:uFillTx/>
                <a:ea typeface="+mn-ea"/>
                <a:cs typeface="+mn-cs"/>
              </a:rPr>
              <a:t>otice</a:t>
            </a:r>
            <a:r>
              <a:rPr kumimoji="0" lang="en-US" sz="2000" b="0" i="0" u="none" strike="noStrike" kern="1200" cap="none" spc="0" normalizeH="0" baseline="0" noProof="0" dirty="0">
                <a:ln>
                  <a:noFill/>
                </a:ln>
                <a:uLnTx/>
                <a:uFillTx/>
                <a:ea typeface="+mn-ea"/>
                <a:cs typeface="+mn-cs"/>
              </a:rPr>
              <a:t> to Proceed letter</a:t>
            </a:r>
          </a:p>
          <a:p>
            <a:pPr marL="1485900" lvl="2" indent="-571500">
              <a:buFont typeface="Wingdings" panose="05000000000000000000" pitchFamily="2" charset="2"/>
              <a:buChar char="v"/>
              <a:defRPr/>
            </a:pPr>
            <a:r>
              <a:rPr lang="en-US" sz="2000" dirty="0"/>
              <a:t>A P</a:t>
            </a:r>
            <a:r>
              <a:rPr kumimoji="0" lang="en-US" sz="2000" b="0" i="0" u="none" strike="noStrike" kern="1200" cap="none" spc="0" normalizeH="0" baseline="0" noProof="0" dirty="0" err="1">
                <a:ln>
                  <a:noFill/>
                </a:ln>
                <a:uLnTx/>
                <a:uFillTx/>
                <a:ea typeface="+mn-ea"/>
                <a:cs typeface="+mn-cs"/>
              </a:rPr>
              <a:t>urchase</a:t>
            </a:r>
            <a:r>
              <a:rPr kumimoji="0" lang="en-US" sz="2000" b="0" i="0" u="none" strike="noStrike" kern="1200" cap="none" spc="0" normalizeH="0" baseline="0" noProof="0" dirty="0">
                <a:ln>
                  <a:noFill/>
                </a:ln>
                <a:uLnTx/>
                <a:uFillTx/>
                <a:ea typeface="+mn-ea"/>
                <a:cs typeface="+mn-cs"/>
              </a:rPr>
              <a:t> </a:t>
            </a:r>
            <a:r>
              <a:rPr lang="en-US" sz="2000" dirty="0"/>
              <a:t>O</a:t>
            </a:r>
            <a:r>
              <a:rPr kumimoji="0" lang="en-US" sz="2000" b="0" i="0" u="none" strike="noStrike" kern="1200" cap="none" spc="0" normalizeH="0" baseline="0" noProof="0" dirty="0" err="1">
                <a:ln>
                  <a:noFill/>
                </a:ln>
                <a:uLnTx/>
                <a:uFillTx/>
                <a:ea typeface="+mn-ea"/>
                <a:cs typeface="+mn-cs"/>
              </a:rPr>
              <a:t>rder</a:t>
            </a:r>
            <a:r>
              <a:rPr kumimoji="0" lang="en-US" sz="2000" b="0" i="0" u="none" strike="noStrike" kern="1200" cap="none" spc="0" normalizeH="0" baseline="0" noProof="0" dirty="0">
                <a:ln>
                  <a:noFill/>
                </a:ln>
                <a:uLnTx/>
                <a:uFillTx/>
                <a:ea typeface="+mn-ea"/>
                <a:cs typeface="+mn-cs"/>
              </a:rPr>
              <a:t> (PO)</a:t>
            </a:r>
            <a:endParaRPr lang="en-US" sz="2000" dirty="0"/>
          </a:p>
          <a:p>
            <a:pPr marL="1485900" lvl="2" indent="-571500">
              <a:buFont typeface="Wingdings" panose="05000000000000000000" pitchFamily="2" charset="2"/>
              <a:buChar char="v"/>
              <a:defRPr/>
            </a:pPr>
            <a:r>
              <a:rPr kumimoji="0" lang="en-US" sz="2000" b="0" i="0" u="none" strike="noStrike" kern="1200" cap="none" spc="0" normalizeH="0" baseline="0" noProof="0" dirty="0">
                <a:ln>
                  <a:noFill/>
                </a:ln>
                <a:uLnTx/>
                <a:uFillTx/>
                <a:ea typeface="+mn-ea"/>
                <a:cs typeface="+mn-cs"/>
              </a:rPr>
              <a:t>An Invoice </a:t>
            </a:r>
            <a:r>
              <a:rPr lang="en-US" sz="2000" dirty="0"/>
              <a:t>T</a:t>
            </a:r>
            <a:r>
              <a:rPr kumimoji="0" lang="en-US" sz="2000" b="0" i="0" u="none" strike="noStrike" kern="1200" cap="none" spc="0" normalizeH="0" baseline="0" noProof="0" dirty="0" err="1">
                <a:ln>
                  <a:noFill/>
                </a:ln>
                <a:uLnTx/>
                <a:uFillTx/>
                <a:ea typeface="+mn-ea"/>
                <a:cs typeface="+mn-cs"/>
              </a:rPr>
              <a:t>emplate</a:t>
            </a:r>
            <a:r>
              <a:rPr kumimoji="0" lang="en-US" sz="2000" b="0" i="0" u="none" strike="noStrike" kern="1200" cap="none" spc="0" normalizeH="0" baseline="0" noProof="0" dirty="0">
                <a:ln>
                  <a:noFill/>
                </a:ln>
                <a:uLnTx/>
                <a:uFillTx/>
                <a:ea typeface="+mn-ea"/>
                <a:cs typeface="+mn-cs"/>
              </a:rPr>
              <a:t> (Invoice Cover Sheet)</a:t>
            </a:r>
            <a:endParaRPr lang="en-US" sz="2000" dirty="0"/>
          </a:p>
          <a:p>
            <a:pPr marL="1485900" lvl="2" indent="-571500">
              <a:buFont typeface="Wingdings" panose="05000000000000000000" pitchFamily="2" charset="2"/>
              <a:buChar char="v"/>
              <a:defRPr/>
            </a:pPr>
            <a:r>
              <a:rPr lang="en-US" sz="2000" dirty="0"/>
              <a:t>A copy of the executed Agreement</a:t>
            </a:r>
          </a:p>
          <a:p>
            <a:pPr marL="1485900" lvl="2" indent="-571500">
              <a:buFont typeface="Wingdings" panose="05000000000000000000" pitchFamily="2" charset="2"/>
              <a:buChar char="v"/>
              <a:defRPr/>
            </a:pPr>
            <a:endParaRPr lang="en-US" sz="2000" dirty="0"/>
          </a:p>
          <a:p>
            <a:pPr>
              <a:defRPr/>
            </a:pPr>
            <a:r>
              <a:rPr kumimoji="0" lang="en-US" sz="2000" b="0" i="0" u="none" strike="noStrike" kern="1200" cap="none" spc="0" normalizeH="0" baseline="0" noProof="0" dirty="0">
                <a:ln>
                  <a:noFill/>
                </a:ln>
                <a:uLnTx/>
                <a:uFillTx/>
                <a:ea typeface="+mn-ea"/>
                <a:cs typeface="+mn-cs"/>
              </a:rPr>
              <a:t>You may begin submitting claims for expenses incurred during the period specified in the agreement (typically, the </a:t>
            </a:r>
            <a:r>
              <a:rPr kumimoji="0" lang="en-US" sz="2000" b="0" i="0" u="none" strike="noStrike" kern="1200" cap="none" spc="0" normalizeH="0" baseline="0" noProof="0" dirty="0" err="1">
                <a:ln>
                  <a:noFill/>
                </a:ln>
                <a:uLnTx/>
                <a:uFillTx/>
                <a:ea typeface="+mn-ea"/>
                <a:cs typeface="+mn-cs"/>
              </a:rPr>
              <a:t>progra</a:t>
            </a:r>
            <a:r>
              <a:rPr lang="en-US" sz="2000" dirty="0"/>
              <a:t>m year)</a:t>
            </a:r>
            <a:r>
              <a:rPr kumimoji="0" lang="en-US" sz="2000" b="0" i="0" u="none" strike="noStrike" kern="1200" cap="none" spc="0" normalizeH="0" baseline="0" noProof="0" dirty="0">
                <a:ln>
                  <a:noFill/>
                </a:ln>
                <a:uLnTx/>
                <a:uFillTx/>
                <a:ea typeface="+mn-ea"/>
                <a:cs typeface="+mn-cs"/>
              </a:rPr>
              <a:t>. Unbudgeted expenses included in a submitted claim will not be paid until a revised budget is submitted and approved by DMD.</a:t>
            </a:r>
          </a:p>
        </p:txBody>
      </p:sp>
      <p:sp>
        <p:nvSpPr>
          <p:cNvPr id="2" name="Slide Number Placeholder 1">
            <a:extLst>
              <a:ext uri="{FF2B5EF4-FFF2-40B4-BE49-F238E27FC236}">
                <a16:creationId xmlns:a16="http://schemas.microsoft.com/office/drawing/2014/main" id="{9C27C889-E4DE-6E74-5892-F509BE98A765}"/>
              </a:ext>
            </a:extLst>
          </p:cNvPr>
          <p:cNvSpPr>
            <a:spLocks noGrp="1"/>
          </p:cNvSpPr>
          <p:nvPr>
            <p:ph type="sldNum" sz="quarter" idx="12"/>
          </p:nvPr>
        </p:nvSpPr>
        <p:spPr/>
        <p:txBody>
          <a:bodyPr/>
          <a:lstStyle/>
          <a:p>
            <a:fld id="{500A7A85-B75E-4D15-8271-3E80641739A6}" type="slidenum">
              <a:rPr lang="en-US" smtClean="0"/>
              <a:t>58</a:t>
            </a:fld>
            <a:endParaRPr lang="en-US"/>
          </a:p>
        </p:txBody>
      </p:sp>
    </p:spTree>
    <p:extLst>
      <p:ext uri="{BB962C8B-B14F-4D97-AF65-F5344CB8AC3E}">
        <p14:creationId xmlns:p14="http://schemas.microsoft.com/office/powerpoint/2010/main" val="13250758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3416DF-B283-4D9F-A625-146552CA9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5">
            <a:extLst>
              <a:ext uri="{FF2B5EF4-FFF2-40B4-BE49-F238E27FC236}">
                <a16:creationId xmlns:a16="http://schemas.microsoft.com/office/drawing/2014/main" id="{73834904-4D9B-41F7-8DA6-0709FD9F7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C00D1207-ECAF-48E9-8834-2CE4D2198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9A3FD3A-4B27-4028-BA57-0810F205B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461F8B-A17E-4AE4-92BC-BA2E49E1A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661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E96BE80-3C5A-4CC0-BC1C-F0747F43700E}"/>
              </a:ext>
            </a:extLst>
          </p:cNvPr>
          <p:cNvSpPr/>
          <p:nvPr/>
        </p:nvSpPr>
        <p:spPr>
          <a:xfrm>
            <a:off x="16699" y="640080"/>
            <a:ext cx="3934725" cy="3034857"/>
          </a:xfrm>
          <a:prstGeom prst="rect">
            <a:avLst/>
          </a:prstGeom>
        </p:spPr>
        <p:txBody>
          <a:bodyPr vert="horz" lIns="91440" tIns="45720" rIns="91440" bIns="45720" rtlCol="0" anchor="b">
            <a:normAutofit/>
          </a:bodyPr>
          <a:lstStyle/>
          <a:p>
            <a:pPr marL="0" marR="0" lvl="0" indent="0" algn="r" defTabSz="914400" fontAlgn="auto">
              <a:lnSpc>
                <a:spcPct val="80000"/>
              </a:lnSpc>
              <a:spcBef>
                <a:spcPct val="0"/>
              </a:spcBef>
              <a:spcAft>
                <a:spcPts val="600"/>
              </a:spcAft>
              <a:buClrTx/>
              <a:buSzTx/>
              <a:tabLst/>
              <a:defRPr/>
            </a:pPr>
            <a:r>
              <a:rPr kumimoji="0" lang="en-US" sz="4400" b="1" i="0" u="none" strike="noStrike" cap="all" spc="200" normalizeH="0" noProof="0" dirty="0">
                <a:ln>
                  <a:noFill/>
                </a:ln>
                <a:solidFill>
                  <a:srgbClr val="FFFFFF"/>
                </a:solidFill>
                <a:uLnTx/>
                <a:uFillTx/>
                <a:latin typeface="+mj-lt"/>
                <a:ea typeface="+mj-ea"/>
                <a:cs typeface="+mj-cs"/>
              </a:rPr>
              <a:t>How to Submit Claims for Reimbursement</a:t>
            </a:r>
          </a:p>
        </p:txBody>
      </p:sp>
      <p:cxnSp>
        <p:nvCxnSpPr>
          <p:cNvPr id="22" name="Straight Connector 21">
            <a:extLst>
              <a:ext uri="{FF2B5EF4-FFF2-40B4-BE49-F238E27FC236}">
                <a16:creationId xmlns:a16="http://schemas.microsoft.com/office/drawing/2014/main" id="{5E450F13-FCAB-474F-93BB-704690139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749" y="3765314"/>
            <a:ext cx="2834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0E7859C-56C8-49DC-ABF5-6C538427CD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5130" y="1963779"/>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CDBF0F9-033C-52EB-C571-A513936F09C6}"/>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500A7A85-B75E-4D15-8271-3E80641739A6}" type="slidenum">
              <a:rPr lang="en-US" kern="1200" dirty="0">
                <a:solidFill>
                  <a:schemeClr val="tx1">
                    <a:lumMod val="95000"/>
                    <a:lumOff val="5000"/>
                  </a:schemeClr>
                </a:solidFill>
                <a:latin typeface="+mj-lt"/>
                <a:ea typeface="+mn-ea"/>
                <a:cs typeface="+mn-cs"/>
              </a:rPr>
              <a:pPr>
                <a:spcAft>
                  <a:spcPts val="600"/>
                </a:spcAft>
              </a:pPr>
              <a:t>59</a:t>
            </a:fld>
            <a:endParaRPr lang="en-US" kern="1200" dirty="0">
              <a:solidFill>
                <a:schemeClr val="tx1">
                  <a:lumMod val="95000"/>
                  <a:lumOff val="5000"/>
                </a:schemeClr>
              </a:solidFill>
              <a:latin typeface="+mj-lt"/>
              <a:ea typeface="+mn-ea"/>
              <a:cs typeface="+mn-cs"/>
            </a:endParaRPr>
          </a:p>
        </p:txBody>
      </p:sp>
      <p:pic>
        <p:nvPicPr>
          <p:cNvPr id="6" name="Picture 5">
            <a:extLst>
              <a:ext uri="{FF2B5EF4-FFF2-40B4-BE49-F238E27FC236}">
                <a16:creationId xmlns:a16="http://schemas.microsoft.com/office/drawing/2014/main" id="{A945C459-1800-4872-6BF1-8320C37FF43E}"/>
              </a:ext>
            </a:extLst>
          </p:cNvPr>
          <p:cNvPicPr>
            <a:picLocks noChangeAspect="1"/>
          </p:cNvPicPr>
          <p:nvPr/>
        </p:nvPicPr>
        <p:blipFill>
          <a:blip r:embed="rId2"/>
          <a:srcRect l="23952" t="11040" r="25242" b="23256"/>
          <a:stretch>
            <a:fillRect/>
          </a:stretch>
        </p:blipFill>
        <p:spPr>
          <a:xfrm>
            <a:off x="4187024" y="640080"/>
            <a:ext cx="7348211" cy="5345440"/>
          </a:xfrm>
          <a:prstGeom prst="rect">
            <a:avLst/>
          </a:prstGeom>
        </p:spPr>
      </p:pic>
      <p:sp>
        <p:nvSpPr>
          <p:cNvPr id="8" name="TextBox 7">
            <a:extLst>
              <a:ext uri="{FF2B5EF4-FFF2-40B4-BE49-F238E27FC236}">
                <a16:creationId xmlns:a16="http://schemas.microsoft.com/office/drawing/2014/main" id="{537C0124-4A9C-79A5-DC0E-94BADADFA5C9}"/>
              </a:ext>
            </a:extLst>
          </p:cNvPr>
          <p:cNvSpPr txBox="1"/>
          <p:nvPr/>
        </p:nvSpPr>
        <p:spPr>
          <a:xfrm>
            <a:off x="684485" y="4018491"/>
            <a:ext cx="2918903" cy="830997"/>
          </a:xfrm>
          <a:prstGeom prst="rect">
            <a:avLst/>
          </a:prstGeom>
          <a:noFill/>
        </p:spPr>
        <p:txBody>
          <a:bodyPr wrap="square" rtlCol="0">
            <a:spAutoFit/>
          </a:bodyPr>
          <a:lstStyle/>
          <a:p>
            <a:pPr algn="ctr"/>
            <a:r>
              <a:rPr lang="en-US" sz="2400" dirty="0">
                <a:solidFill>
                  <a:schemeClr val="bg1"/>
                </a:solidFill>
              </a:rPr>
              <a:t>(see the handout for full Exhibit)</a:t>
            </a:r>
          </a:p>
        </p:txBody>
      </p:sp>
    </p:spTree>
    <p:extLst>
      <p:ext uri="{BB962C8B-B14F-4D97-AF65-F5344CB8AC3E}">
        <p14:creationId xmlns:p14="http://schemas.microsoft.com/office/powerpoint/2010/main" val="377452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0" y="678242"/>
            <a:ext cx="12192000" cy="769441"/>
          </a:xfrm>
          <a:prstGeom prst="rect">
            <a:avLst/>
          </a:prstGeom>
          <a:noFill/>
          <a:ln w="15875">
            <a:noFill/>
          </a:ln>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 </a:t>
            </a:r>
            <a:r>
              <a:rPr lang="en-US" sz="4400" b="1" dirty="0">
                <a:solidFill>
                  <a:schemeClr val="accent1"/>
                </a:solidFill>
              </a:rPr>
              <a:t>2026 Federal Grants Allocation Schedule</a:t>
            </a:r>
            <a:endParaRPr lang="en-US" sz="4800" b="1" dirty="0">
              <a:solidFill>
                <a:schemeClr val="accent1"/>
              </a:solidFill>
            </a:endParaRPr>
          </a:p>
        </p:txBody>
      </p:sp>
      <p:sp>
        <p:nvSpPr>
          <p:cNvPr id="28" name="TextBox 27"/>
          <p:cNvSpPr txBox="1"/>
          <p:nvPr/>
        </p:nvSpPr>
        <p:spPr>
          <a:xfrm>
            <a:off x="932689" y="1848526"/>
            <a:ext cx="3254125" cy="707886"/>
          </a:xfrm>
          <a:prstGeom prst="rect">
            <a:avLst/>
          </a:prstGeom>
          <a:noFill/>
        </p:spPr>
        <p:txBody>
          <a:bodyPr wrap="square" rtlCol="0">
            <a:spAutoFit/>
          </a:bodyPr>
          <a:lstStyle/>
          <a:p>
            <a:pPr algn="ctr"/>
            <a:r>
              <a:rPr lang="en-US" sz="4000" b="1" dirty="0"/>
              <a:t>January 2026</a:t>
            </a:r>
          </a:p>
        </p:txBody>
      </p:sp>
      <p:sp>
        <p:nvSpPr>
          <p:cNvPr id="11" name="TextBox 10"/>
          <p:cNvSpPr txBox="1"/>
          <p:nvPr/>
        </p:nvSpPr>
        <p:spPr>
          <a:xfrm>
            <a:off x="4468937" y="1844228"/>
            <a:ext cx="3254124" cy="707886"/>
          </a:xfrm>
          <a:prstGeom prst="rect">
            <a:avLst/>
          </a:prstGeom>
          <a:noFill/>
        </p:spPr>
        <p:txBody>
          <a:bodyPr wrap="square" rtlCol="0">
            <a:spAutoFit/>
          </a:bodyPr>
          <a:lstStyle/>
          <a:p>
            <a:pPr algn="ctr"/>
            <a:r>
              <a:rPr lang="en-US" sz="4000" b="1" dirty="0"/>
              <a:t>March 2026</a:t>
            </a:r>
          </a:p>
        </p:txBody>
      </p:sp>
      <p:sp>
        <p:nvSpPr>
          <p:cNvPr id="6" name="Slide Number Placeholder 5"/>
          <p:cNvSpPr>
            <a:spLocks noGrp="1"/>
          </p:cNvSpPr>
          <p:nvPr>
            <p:ph type="sldNum" sz="quarter" idx="12"/>
          </p:nvPr>
        </p:nvSpPr>
        <p:spPr/>
        <p:txBody>
          <a:bodyPr/>
          <a:lstStyle/>
          <a:p>
            <a:fld id="{500A7A85-B75E-4D15-8271-3E80641739A6}" type="slidenum">
              <a:rPr lang="en-US" smtClean="0"/>
              <a:t>6</a:t>
            </a:fld>
            <a:endParaRPr lang="en-US" dirty="0"/>
          </a:p>
        </p:txBody>
      </p:sp>
      <p:sp>
        <p:nvSpPr>
          <p:cNvPr id="4" name="TextBox 3"/>
          <p:cNvSpPr txBox="1"/>
          <p:nvPr/>
        </p:nvSpPr>
        <p:spPr>
          <a:xfrm>
            <a:off x="2749774" y="4862778"/>
            <a:ext cx="6692449" cy="1200329"/>
          </a:xfrm>
          <a:prstGeom prst="rect">
            <a:avLst/>
          </a:prstGeom>
          <a:noFill/>
          <a:ln w="15875">
            <a:noFill/>
          </a:ln>
        </p:spPr>
        <p:txBody>
          <a:bodyPr wrap="square" rtlCol="0">
            <a:spAutoFit/>
          </a:bodyPr>
          <a:lstStyle/>
          <a:p>
            <a:pPr algn="ctr"/>
            <a:r>
              <a:rPr lang="en-US" sz="3600" b="1" dirty="0"/>
              <a:t>2026 Program Year: </a:t>
            </a:r>
          </a:p>
          <a:p>
            <a:pPr algn="ctr"/>
            <a:r>
              <a:rPr lang="en-US" sz="3600" b="1" dirty="0">
                <a:solidFill>
                  <a:schemeClr val="accent1"/>
                </a:solidFill>
              </a:rPr>
              <a:t>July 1, 2026 - June 30, 2027</a:t>
            </a:r>
          </a:p>
        </p:txBody>
      </p:sp>
      <p:sp>
        <p:nvSpPr>
          <p:cNvPr id="7" name="TextBox 6">
            <a:extLst>
              <a:ext uri="{FF2B5EF4-FFF2-40B4-BE49-F238E27FC236}">
                <a16:creationId xmlns:a16="http://schemas.microsoft.com/office/drawing/2014/main" id="{CC7E7DBD-E984-9E88-F462-83F5AB3E8878}"/>
              </a:ext>
            </a:extLst>
          </p:cNvPr>
          <p:cNvSpPr txBox="1"/>
          <p:nvPr/>
        </p:nvSpPr>
        <p:spPr>
          <a:xfrm>
            <a:off x="8005187" y="1844228"/>
            <a:ext cx="3254124" cy="707886"/>
          </a:xfrm>
          <a:prstGeom prst="rect">
            <a:avLst/>
          </a:prstGeom>
          <a:noFill/>
        </p:spPr>
        <p:txBody>
          <a:bodyPr wrap="square" rtlCol="0">
            <a:spAutoFit/>
          </a:bodyPr>
          <a:lstStyle/>
          <a:p>
            <a:r>
              <a:rPr lang="en-US" sz="4000" b="1" dirty="0"/>
              <a:t>May 15, 2026</a:t>
            </a:r>
          </a:p>
        </p:txBody>
      </p:sp>
      <p:sp>
        <p:nvSpPr>
          <p:cNvPr id="2" name="Rectangle 1">
            <a:extLst>
              <a:ext uri="{FF2B5EF4-FFF2-40B4-BE49-F238E27FC236}">
                <a16:creationId xmlns:a16="http://schemas.microsoft.com/office/drawing/2014/main" id="{5F3FD99F-2496-9E97-3857-28AC2816F858}"/>
              </a:ext>
            </a:extLst>
          </p:cNvPr>
          <p:cNvSpPr/>
          <p:nvPr/>
        </p:nvSpPr>
        <p:spPr>
          <a:xfrm>
            <a:off x="932689" y="2615481"/>
            <a:ext cx="3254124" cy="1621338"/>
          </a:xfrm>
          <a:prstGeom prst="rect">
            <a:avLst/>
          </a:prstGeom>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Tentative date for CAC Presentations</a:t>
            </a:r>
          </a:p>
        </p:txBody>
      </p:sp>
      <p:sp>
        <p:nvSpPr>
          <p:cNvPr id="8" name="Rectangle 7">
            <a:extLst>
              <a:ext uri="{FF2B5EF4-FFF2-40B4-BE49-F238E27FC236}">
                <a16:creationId xmlns:a16="http://schemas.microsoft.com/office/drawing/2014/main" id="{D2C391BC-B85B-1144-AD60-AD779C22B35C}"/>
              </a:ext>
            </a:extLst>
          </p:cNvPr>
          <p:cNvSpPr/>
          <p:nvPr/>
        </p:nvSpPr>
        <p:spPr>
          <a:xfrm>
            <a:off x="8005187" y="2603015"/>
            <a:ext cx="3254124" cy="1621338"/>
          </a:xfrm>
          <a:prstGeom prst="rect">
            <a:avLst/>
          </a:prstGeom>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2026 Action Plan Due</a:t>
            </a:r>
          </a:p>
        </p:txBody>
      </p:sp>
      <p:sp>
        <p:nvSpPr>
          <p:cNvPr id="9" name="Rectangle 8">
            <a:extLst>
              <a:ext uri="{FF2B5EF4-FFF2-40B4-BE49-F238E27FC236}">
                <a16:creationId xmlns:a16="http://schemas.microsoft.com/office/drawing/2014/main" id="{5DBE0CF6-BF3A-C835-C0E7-98939CFC06DB}"/>
              </a:ext>
            </a:extLst>
          </p:cNvPr>
          <p:cNvSpPr/>
          <p:nvPr/>
        </p:nvSpPr>
        <p:spPr>
          <a:xfrm>
            <a:off x="4468937" y="2618331"/>
            <a:ext cx="3254124" cy="1621338"/>
          </a:xfrm>
          <a:prstGeom prst="rect">
            <a:avLst/>
          </a:prstGeom>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Tentative date for City Council Presentations</a:t>
            </a:r>
          </a:p>
        </p:txBody>
      </p:sp>
    </p:spTree>
    <p:extLst>
      <p:ext uri="{BB962C8B-B14F-4D97-AF65-F5344CB8AC3E}">
        <p14:creationId xmlns:p14="http://schemas.microsoft.com/office/powerpoint/2010/main" val="21007291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FFE0E-2F21-4C2F-AA4C-D2DDAA40B219}"/>
              </a:ext>
            </a:extLst>
          </p:cNvPr>
          <p:cNvSpPr/>
          <p:nvPr/>
        </p:nvSpPr>
        <p:spPr>
          <a:xfrm>
            <a:off x="314325" y="1684305"/>
            <a:ext cx="2706243" cy="1200329"/>
          </a:xfrm>
          <a:prstGeom prst="rect">
            <a:avLst/>
          </a:prstGeom>
        </p:spPr>
        <p:txBody>
          <a:bodyPr wrap="square">
            <a:spAutoFit/>
          </a:bodyPr>
          <a:lstStyle/>
          <a:p>
            <a:pPr>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Example of a</a:t>
            </a:r>
          </a:p>
          <a:p>
            <a:pPr>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Purchase </a:t>
            </a:r>
            <a:r>
              <a:rPr lang="en-US" sz="3600" b="1" dirty="0">
                <a:solidFill>
                  <a:schemeClr val="accent1"/>
                </a:solidFill>
                <a:latin typeface="+mj-lt"/>
              </a:rPr>
              <a:t>O</a:t>
            </a:r>
            <a:r>
              <a:rPr kumimoji="0" lang="en-US" sz="3600" b="1" i="0" u="none" strike="noStrike" kern="1200" cap="none" spc="0" normalizeH="0" baseline="0" noProof="0" dirty="0" err="1">
                <a:ln>
                  <a:noFill/>
                </a:ln>
                <a:solidFill>
                  <a:schemeClr val="accent1"/>
                </a:solidFill>
                <a:effectLst/>
                <a:uLnTx/>
                <a:uFillTx/>
                <a:latin typeface="+mj-lt"/>
                <a:ea typeface="+mn-ea"/>
                <a:cs typeface="+mn-cs"/>
              </a:rPr>
              <a:t>rder</a:t>
            </a:r>
            <a:endParaRPr kumimoji="0" lang="en-US" sz="3600" b="1" i="0" u="none" strike="noStrike" kern="1200" cap="none" spc="0" normalizeH="0" baseline="0" noProof="0" dirty="0">
              <a:ln>
                <a:noFill/>
              </a:ln>
              <a:solidFill>
                <a:schemeClr val="accent1"/>
              </a:solidFill>
              <a:effectLst/>
              <a:uLnTx/>
              <a:uFillTx/>
              <a:latin typeface="+mj-lt"/>
              <a:ea typeface="+mn-ea"/>
              <a:cs typeface="+mn-cs"/>
            </a:endParaRPr>
          </a:p>
        </p:txBody>
      </p:sp>
      <p:sp>
        <p:nvSpPr>
          <p:cNvPr id="2" name="Slide Number Placeholder 1">
            <a:extLst>
              <a:ext uri="{FF2B5EF4-FFF2-40B4-BE49-F238E27FC236}">
                <a16:creationId xmlns:a16="http://schemas.microsoft.com/office/drawing/2014/main" id="{5FB69F8B-99DE-B38A-7A48-EB95311EC478}"/>
              </a:ext>
            </a:extLst>
          </p:cNvPr>
          <p:cNvSpPr>
            <a:spLocks noGrp="1"/>
          </p:cNvSpPr>
          <p:nvPr>
            <p:ph type="sldNum" sz="quarter" idx="12"/>
          </p:nvPr>
        </p:nvSpPr>
        <p:spPr/>
        <p:txBody>
          <a:bodyPr/>
          <a:lstStyle/>
          <a:p>
            <a:fld id="{500A7A85-B75E-4D15-8271-3E80641739A6}" type="slidenum">
              <a:rPr lang="en-US" smtClean="0"/>
              <a:t>60</a:t>
            </a:fld>
            <a:endParaRPr lang="en-US"/>
          </a:p>
        </p:txBody>
      </p:sp>
      <p:pic>
        <p:nvPicPr>
          <p:cNvPr id="6" name="Picture 5">
            <a:extLst>
              <a:ext uri="{FF2B5EF4-FFF2-40B4-BE49-F238E27FC236}">
                <a16:creationId xmlns:a16="http://schemas.microsoft.com/office/drawing/2014/main" id="{C715258D-339E-5C10-95EF-C89ED7B37B70}"/>
              </a:ext>
            </a:extLst>
          </p:cNvPr>
          <p:cNvPicPr>
            <a:picLocks noChangeAspect="1"/>
          </p:cNvPicPr>
          <p:nvPr/>
        </p:nvPicPr>
        <p:blipFill>
          <a:blip r:embed="rId3"/>
          <a:stretch>
            <a:fillRect/>
          </a:stretch>
        </p:blipFill>
        <p:spPr>
          <a:xfrm>
            <a:off x="3020568" y="0"/>
            <a:ext cx="7622873" cy="4828637"/>
          </a:xfrm>
          <a:prstGeom prst="rect">
            <a:avLst/>
          </a:prstGeom>
        </p:spPr>
      </p:pic>
      <p:pic>
        <p:nvPicPr>
          <p:cNvPr id="7" name="Picture 6">
            <a:extLst>
              <a:ext uri="{FF2B5EF4-FFF2-40B4-BE49-F238E27FC236}">
                <a16:creationId xmlns:a16="http://schemas.microsoft.com/office/drawing/2014/main" id="{7B4D27B7-C005-CF9D-EDB2-4CC4BFF1A72D}"/>
              </a:ext>
            </a:extLst>
          </p:cNvPr>
          <p:cNvPicPr>
            <a:picLocks noChangeAspect="1"/>
          </p:cNvPicPr>
          <p:nvPr/>
        </p:nvPicPr>
        <p:blipFill>
          <a:blip r:embed="rId4"/>
          <a:stretch>
            <a:fillRect/>
          </a:stretch>
        </p:blipFill>
        <p:spPr>
          <a:xfrm>
            <a:off x="3020568" y="4868716"/>
            <a:ext cx="7622873" cy="1989284"/>
          </a:xfrm>
          <a:prstGeom prst="rect">
            <a:avLst/>
          </a:prstGeom>
        </p:spPr>
      </p:pic>
    </p:spTree>
    <p:extLst>
      <p:ext uri="{BB962C8B-B14F-4D97-AF65-F5344CB8AC3E}">
        <p14:creationId xmlns:p14="http://schemas.microsoft.com/office/powerpoint/2010/main" val="12155023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9D6D8B-8103-437C-8307-8A5A24BDC8AC}"/>
              </a:ext>
            </a:extLst>
          </p:cNvPr>
          <p:cNvSpPr/>
          <p:nvPr/>
        </p:nvSpPr>
        <p:spPr>
          <a:xfrm>
            <a:off x="942066" y="1896974"/>
            <a:ext cx="2383069" cy="184665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mj-lt"/>
                <a:ea typeface="+mn-ea"/>
                <a:cs typeface="+mn-cs"/>
              </a:rPr>
              <a:t>Example of an Invoice Form</a:t>
            </a:r>
          </a:p>
          <a:p>
            <a:pPr marL="0" marR="0" lvl="0" indent="0" defTabSz="457200" rtl="0" eaLnBrk="1" fontAlgn="auto" latinLnBrk="0" hangingPunct="1">
              <a:lnSpc>
                <a:spcPct val="100000"/>
              </a:lnSpc>
              <a:spcBef>
                <a:spcPts val="0"/>
              </a:spcBef>
              <a:spcAft>
                <a:spcPts val="0"/>
              </a:spcAft>
              <a:buClrTx/>
              <a:buSzTx/>
              <a:buFontTx/>
              <a:buNone/>
              <a:tabLst/>
              <a:defRPr/>
            </a:pPr>
            <a:r>
              <a:rPr lang="en-US" sz="3200" b="1" dirty="0">
                <a:solidFill>
                  <a:schemeClr val="accent1"/>
                </a:solidFill>
                <a:latin typeface="+mj-lt"/>
              </a:rPr>
              <a:t>(Cover Sheet)</a:t>
            </a:r>
            <a:r>
              <a:rPr kumimoji="0" lang="en-US" sz="3200" b="1" i="0" u="none" strike="noStrike" kern="1200" cap="none" spc="0" normalizeH="0" baseline="0" noProof="0" dirty="0">
                <a:ln>
                  <a:noFill/>
                </a:ln>
                <a:solidFill>
                  <a:schemeClr val="accent1"/>
                </a:solidFill>
                <a:effectLst/>
                <a:uLnTx/>
                <a:uFillTx/>
                <a:latin typeface="+mj-lt"/>
                <a:ea typeface="+mn-ea"/>
                <a:cs typeface="+mn-cs"/>
              </a:rPr>
              <a:t> </a:t>
            </a:r>
          </a:p>
        </p:txBody>
      </p:sp>
      <p:pic>
        <p:nvPicPr>
          <p:cNvPr id="5" name="Picture 4">
            <a:extLst>
              <a:ext uri="{FF2B5EF4-FFF2-40B4-BE49-F238E27FC236}">
                <a16:creationId xmlns:a16="http://schemas.microsoft.com/office/drawing/2014/main" id="{61EBF6F4-2A1F-4A7D-9C4C-E4BD700A8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476" y="-4887"/>
            <a:ext cx="6803923" cy="6881239"/>
          </a:xfrm>
          <a:prstGeom prst="rect">
            <a:avLst/>
          </a:prstGeom>
        </p:spPr>
      </p:pic>
      <p:sp>
        <p:nvSpPr>
          <p:cNvPr id="2" name="Slide Number Placeholder 1">
            <a:extLst>
              <a:ext uri="{FF2B5EF4-FFF2-40B4-BE49-F238E27FC236}">
                <a16:creationId xmlns:a16="http://schemas.microsoft.com/office/drawing/2014/main" id="{D6A211BD-FE47-EA63-6C98-1EEE5A6893B1}"/>
              </a:ext>
            </a:extLst>
          </p:cNvPr>
          <p:cNvSpPr>
            <a:spLocks noGrp="1"/>
          </p:cNvSpPr>
          <p:nvPr>
            <p:ph type="sldNum" sz="quarter" idx="12"/>
          </p:nvPr>
        </p:nvSpPr>
        <p:spPr/>
        <p:txBody>
          <a:bodyPr/>
          <a:lstStyle/>
          <a:p>
            <a:fld id="{500A7A85-B75E-4D15-8271-3E80641739A6}" type="slidenum">
              <a:rPr lang="en-US" smtClean="0"/>
              <a:t>61</a:t>
            </a:fld>
            <a:endParaRPr lang="en-US"/>
          </a:p>
        </p:txBody>
      </p:sp>
      <p:sp>
        <p:nvSpPr>
          <p:cNvPr id="3" name="Rectangle 2">
            <a:extLst>
              <a:ext uri="{FF2B5EF4-FFF2-40B4-BE49-F238E27FC236}">
                <a16:creationId xmlns:a16="http://schemas.microsoft.com/office/drawing/2014/main" id="{1969EFBC-91F1-FACE-8367-90F34079DB40}"/>
              </a:ext>
            </a:extLst>
          </p:cNvPr>
          <p:cNvSpPr/>
          <p:nvPr/>
        </p:nvSpPr>
        <p:spPr>
          <a:xfrm>
            <a:off x="6172200" y="557784"/>
            <a:ext cx="594360" cy="1097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5875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98C45E-33C7-44BD-9AF4-7200AA64BAF2}"/>
              </a:ext>
            </a:extLst>
          </p:cNvPr>
          <p:cNvSpPr/>
          <p:nvPr/>
        </p:nvSpPr>
        <p:spPr>
          <a:xfrm>
            <a:off x="870854" y="674399"/>
            <a:ext cx="11159412" cy="646331"/>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Summary Sheet</a:t>
            </a:r>
            <a:endParaRPr kumimoji="0" lang="en-US" sz="4000" b="1" i="0" u="none" strike="noStrike" kern="1200" cap="none" spc="0" normalizeH="0" baseline="0" noProof="0" dirty="0">
              <a:ln>
                <a:noFill/>
              </a:ln>
              <a:solidFill>
                <a:schemeClr val="accent1"/>
              </a:solidFill>
              <a:effectLst/>
              <a:uLnTx/>
              <a:uFillTx/>
              <a:latin typeface="+mj-lt"/>
              <a:ea typeface="+mn-ea"/>
              <a:cs typeface="+mn-cs"/>
            </a:endParaRPr>
          </a:p>
        </p:txBody>
      </p:sp>
      <p:sp>
        <p:nvSpPr>
          <p:cNvPr id="8" name="Rectangle 7">
            <a:extLst>
              <a:ext uri="{FF2B5EF4-FFF2-40B4-BE49-F238E27FC236}">
                <a16:creationId xmlns:a16="http://schemas.microsoft.com/office/drawing/2014/main" id="{E4F61B69-CC54-4C7F-9A4F-37189D2A0300}"/>
              </a:ext>
            </a:extLst>
          </p:cNvPr>
          <p:cNvSpPr/>
          <p:nvPr/>
        </p:nvSpPr>
        <p:spPr>
          <a:xfrm>
            <a:off x="870854" y="1320730"/>
            <a:ext cx="10450287" cy="526297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ea typeface="Times New Roman" panose="02020603050405020304" pitchFamily="18" charset="0"/>
                <a:cs typeface="+mn-cs"/>
              </a:rPr>
              <a:t>A summary sheet is a spreadsheet that the </a:t>
            </a:r>
            <a:r>
              <a:rPr kumimoji="0" lang="en-US" sz="2400" b="0" i="0" u="sng" strike="noStrike" kern="1200" cap="none" spc="0" normalizeH="0" baseline="0" noProof="0" dirty="0">
                <a:ln>
                  <a:noFill/>
                </a:ln>
                <a:effectLst/>
                <a:uLnTx/>
                <a:uFillTx/>
                <a:ea typeface="Times New Roman" panose="02020603050405020304" pitchFamily="18" charset="0"/>
                <a:cs typeface="+mn-cs"/>
              </a:rPr>
              <a:t>agency prepares</a:t>
            </a:r>
            <a:r>
              <a:rPr kumimoji="0" lang="en-US" sz="2400" b="0" i="0" u="none" strike="noStrike" kern="1200" cap="none" spc="0" normalizeH="0" baseline="0" noProof="0" dirty="0">
                <a:ln>
                  <a:noFill/>
                </a:ln>
                <a:effectLst/>
                <a:uLnTx/>
                <a:uFillTx/>
                <a:ea typeface="Times New Roman" panose="02020603050405020304" pitchFamily="18" charset="0"/>
                <a:cs typeface="+mn-cs"/>
              </a:rPr>
              <a:t> with a breakdown of each expense and its corresponding proof of payment (i.e. a check or bank/ACH statement). It further organizes and details the line items of the cover sheet. </a:t>
            </a:r>
            <a:r>
              <a:rPr lang="en-US" sz="2400" dirty="0">
                <a:ea typeface="Times New Roman" panose="02020603050405020304" pitchFamily="18" charset="0"/>
              </a:rPr>
              <a:t>It makes clear what </a:t>
            </a:r>
            <a:r>
              <a:rPr kumimoji="0" lang="en-US" sz="2400" b="0" i="0" u="none" strike="noStrike" kern="1200" cap="none" spc="0" normalizeH="0" baseline="0" noProof="0" dirty="0">
                <a:ln>
                  <a:noFill/>
                </a:ln>
                <a:effectLst/>
                <a:uLnTx/>
                <a:uFillTx/>
                <a:ea typeface="Times New Roman" panose="02020603050405020304" pitchFamily="18" charset="0"/>
                <a:cs typeface="+mn-cs"/>
              </a:rPr>
              <a:t>calculations occurred to result in the claim submitted.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ea typeface="Times New Roman" panose="02020603050405020304" pitchFamily="18" charset="0"/>
              <a:cs typeface="+mn-cs"/>
            </a:endParaRPr>
          </a:p>
          <a:p>
            <a:pPr marL="914400" marR="0" lvl="1"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effectLst/>
                <a:uLnTx/>
                <a:uFillTx/>
                <a:ea typeface="Times New Roman" panose="02020603050405020304" pitchFamily="18" charset="0"/>
                <a:cs typeface="+mn-cs"/>
              </a:rPr>
              <a:t>For expenses like supplies or contractual services, </a:t>
            </a:r>
            <a:r>
              <a:rPr lang="en-US" sz="2400" dirty="0">
                <a:ea typeface="Times New Roman" panose="02020603050405020304" pitchFamily="18" charset="0"/>
              </a:rPr>
              <a:t>p</a:t>
            </a:r>
            <a:r>
              <a:rPr kumimoji="0" lang="en-US" sz="2400" b="0" i="0" u="none" strike="noStrike" kern="1200" cap="none" spc="0" normalizeH="0" baseline="0" noProof="0" dirty="0">
                <a:ln>
                  <a:noFill/>
                </a:ln>
                <a:effectLst/>
                <a:uLnTx/>
                <a:uFillTx/>
                <a:ea typeface="Times New Roman" panose="02020603050405020304" pitchFamily="18" charset="0"/>
                <a:cs typeface="+mn-cs"/>
              </a:rPr>
              <a:t>lease </a:t>
            </a:r>
            <a:r>
              <a:rPr kumimoji="0" lang="en-US" sz="2400" b="0" i="0" strike="noStrike" kern="1200" cap="none" spc="0" normalizeH="0" baseline="0" noProof="0" dirty="0">
                <a:ln>
                  <a:noFill/>
                </a:ln>
                <a:effectLst/>
                <a:uLnTx/>
                <a:uFillTx/>
                <a:ea typeface="Times New Roman" panose="02020603050405020304" pitchFamily="18" charset="0"/>
                <a:cs typeface="+mn-cs"/>
              </a:rPr>
              <a:t>assign an identifier </a:t>
            </a:r>
            <a:r>
              <a:rPr kumimoji="0" lang="en-US" sz="2400" b="0" i="0" u="none" strike="noStrike" kern="1200" cap="none" spc="0" normalizeH="0" baseline="0" noProof="0" dirty="0">
                <a:ln>
                  <a:noFill/>
                </a:ln>
                <a:effectLst/>
                <a:uLnTx/>
                <a:uFillTx/>
                <a:ea typeface="Times New Roman" panose="02020603050405020304" pitchFamily="18" charset="0"/>
                <a:cs typeface="+mn-cs"/>
              </a:rPr>
              <a:t>to each expense and record that number on the supporting documents (such as the vendor’s invoice and check copies).</a:t>
            </a:r>
          </a:p>
          <a:p>
            <a:pPr marR="0" lvl="1" algn="l" defTabSz="457200" rtl="0" eaLnBrk="1" fontAlgn="auto" latinLnBrk="0" hangingPunct="1">
              <a:lnSpc>
                <a:spcPct val="100000"/>
              </a:lnSpc>
              <a:spcBef>
                <a:spcPts val="0"/>
              </a:spcBef>
              <a:spcAft>
                <a:spcPts val="0"/>
              </a:spcAft>
              <a:buClrTx/>
              <a:buSzTx/>
              <a:tabLst/>
              <a:defRPr/>
            </a:pPr>
            <a:endParaRPr kumimoji="0" lang="en-US" b="0" i="0" u="none" strike="noStrike" kern="1200" cap="none" spc="0" normalizeH="0" baseline="0" noProof="0" dirty="0">
              <a:ln>
                <a:noFill/>
              </a:ln>
              <a:effectLst/>
              <a:uLnTx/>
              <a:uFillTx/>
              <a:ea typeface="Times New Roman" panose="02020603050405020304" pitchFamily="18" charset="0"/>
              <a:cs typeface="+mn-cs"/>
            </a:endParaRPr>
          </a:p>
          <a:p>
            <a:pPr marL="914400" marR="0" lvl="1"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effectLst/>
                <a:uLnTx/>
                <a:uFillTx/>
                <a:ea typeface="Times New Roman" panose="02020603050405020304" pitchFamily="18" charset="0"/>
                <a:cs typeface="+mn-cs"/>
              </a:rPr>
              <a:t>For salaries, show the total hours worked for the pay period (including any non-program hours) and total program hours claimed with the hourly wage for claimed hours per employee. These should </a:t>
            </a:r>
            <a:r>
              <a:rPr kumimoji="0" lang="en-US" sz="2400" b="0" i="0" u="none" strike="noStrike" kern="1200" cap="none" spc="0" normalizeH="0" baseline="0" noProof="0" dirty="0">
                <a:ln>
                  <a:noFill/>
                </a:ln>
                <a:effectLst/>
                <a:uLnTx/>
                <a:uFillTx/>
                <a:ea typeface="+mn-ea"/>
                <a:cs typeface="+mn-cs"/>
              </a:rPr>
              <a:t>also be marked with an assigned identifier.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Slide Number Placeholder 1">
            <a:extLst>
              <a:ext uri="{FF2B5EF4-FFF2-40B4-BE49-F238E27FC236}">
                <a16:creationId xmlns:a16="http://schemas.microsoft.com/office/drawing/2014/main" id="{D32F3658-8F77-9011-39CC-86B807130AEE}"/>
              </a:ext>
            </a:extLst>
          </p:cNvPr>
          <p:cNvSpPr>
            <a:spLocks noGrp="1"/>
          </p:cNvSpPr>
          <p:nvPr>
            <p:ph type="sldNum" sz="quarter" idx="12"/>
          </p:nvPr>
        </p:nvSpPr>
        <p:spPr/>
        <p:txBody>
          <a:bodyPr/>
          <a:lstStyle/>
          <a:p>
            <a:fld id="{500A7A85-B75E-4D15-8271-3E80641739A6}" type="slidenum">
              <a:rPr lang="en-US" smtClean="0"/>
              <a:t>62</a:t>
            </a:fld>
            <a:endParaRPr lang="en-US"/>
          </a:p>
        </p:txBody>
      </p:sp>
    </p:spTree>
    <p:extLst>
      <p:ext uri="{BB962C8B-B14F-4D97-AF65-F5344CB8AC3E}">
        <p14:creationId xmlns:p14="http://schemas.microsoft.com/office/powerpoint/2010/main" val="34727208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4964BB-311F-460C-B36C-79C9FA05A45C}"/>
              </a:ext>
            </a:extLst>
          </p:cNvPr>
          <p:cNvSpPr/>
          <p:nvPr/>
        </p:nvSpPr>
        <p:spPr>
          <a:xfrm>
            <a:off x="109254" y="338128"/>
            <a:ext cx="11972497"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Expense summary sheet example</a:t>
            </a:r>
          </a:p>
        </p:txBody>
      </p:sp>
      <p:sp>
        <p:nvSpPr>
          <p:cNvPr id="2" name="Slide Number Placeholder 1">
            <a:extLst>
              <a:ext uri="{FF2B5EF4-FFF2-40B4-BE49-F238E27FC236}">
                <a16:creationId xmlns:a16="http://schemas.microsoft.com/office/drawing/2014/main" id="{9BE720AF-3203-8E38-58F6-8DD27F3E54BA}"/>
              </a:ext>
            </a:extLst>
          </p:cNvPr>
          <p:cNvSpPr>
            <a:spLocks noGrp="1"/>
          </p:cNvSpPr>
          <p:nvPr>
            <p:ph type="sldNum" sz="quarter" idx="12"/>
          </p:nvPr>
        </p:nvSpPr>
        <p:spPr/>
        <p:txBody>
          <a:bodyPr/>
          <a:lstStyle/>
          <a:p>
            <a:fld id="{500A7A85-B75E-4D15-8271-3E80641739A6}" type="slidenum">
              <a:rPr lang="en-US" smtClean="0"/>
              <a:t>63</a:t>
            </a:fld>
            <a:endParaRPr lang="en-US"/>
          </a:p>
        </p:txBody>
      </p:sp>
      <p:pic>
        <p:nvPicPr>
          <p:cNvPr id="4" name="Picture 3">
            <a:extLst>
              <a:ext uri="{FF2B5EF4-FFF2-40B4-BE49-F238E27FC236}">
                <a16:creationId xmlns:a16="http://schemas.microsoft.com/office/drawing/2014/main" id="{949EA920-DF3C-9EB0-B647-B0A006D811E5}"/>
              </a:ext>
            </a:extLst>
          </p:cNvPr>
          <p:cNvPicPr>
            <a:picLocks noChangeAspect="1"/>
          </p:cNvPicPr>
          <p:nvPr/>
        </p:nvPicPr>
        <p:blipFill>
          <a:blip r:embed="rId2"/>
          <a:stretch>
            <a:fillRect/>
          </a:stretch>
        </p:blipFill>
        <p:spPr>
          <a:xfrm>
            <a:off x="0" y="977348"/>
            <a:ext cx="12192000" cy="4903304"/>
          </a:xfrm>
          <a:prstGeom prst="rect">
            <a:avLst/>
          </a:prstGeom>
        </p:spPr>
      </p:pic>
      <p:sp>
        <p:nvSpPr>
          <p:cNvPr id="6" name="Rectangle 5">
            <a:extLst>
              <a:ext uri="{FF2B5EF4-FFF2-40B4-BE49-F238E27FC236}">
                <a16:creationId xmlns:a16="http://schemas.microsoft.com/office/drawing/2014/main" id="{C663390C-B0FD-DDFE-E9D3-303F9289BD0C}"/>
              </a:ext>
            </a:extLst>
          </p:cNvPr>
          <p:cNvSpPr/>
          <p:nvPr/>
        </p:nvSpPr>
        <p:spPr>
          <a:xfrm>
            <a:off x="8714231" y="2359152"/>
            <a:ext cx="1097281" cy="34129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D15C1DC-2693-F39D-EB03-5C5DDCCAB67F}"/>
              </a:ext>
            </a:extLst>
          </p:cNvPr>
          <p:cNvSpPr txBox="1"/>
          <p:nvPr/>
        </p:nvSpPr>
        <p:spPr>
          <a:xfrm>
            <a:off x="6903720" y="1795763"/>
            <a:ext cx="3299878" cy="369332"/>
          </a:xfrm>
          <a:prstGeom prst="rect">
            <a:avLst/>
          </a:prstGeom>
          <a:noFill/>
          <a:ln w="19050">
            <a:solidFill>
              <a:srgbClr val="FF0000"/>
            </a:solidFill>
          </a:ln>
        </p:spPr>
        <p:txBody>
          <a:bodyPr wrap="none" rtlCol="0">
            <a:spAutoFit/>
          </a:bodyPr>
          <a:lstStyle/>
          <a:p>
            <a:r>
              <a:rPr lang="en-US" dirty="0">
                <a:solidFill>
                  <a:srgbClr val="FF0000"/>
                </a:solidFill>
              </a:rPr>
              <a:t>Total should match the cover sheet</a:t>
            </a:r>
          </a:p>
        </p:txBody>
      </p:sp>
      <p:cxnSp>
        <p:nvCxnSpPr>
          <p:cNvPr id="9" name="Straight Connector 8">
            <a:extLst>
              <a:ext uri="{FF2B5EF4-FFF2-40B4-BE49-F238E27FC236}">
                <a16:creationId xmlns:a16="http://schemas.microsoft.com/office/drawing/2014/main" id="{8F876218-344B-AC49-E0D1-E1FD839D069F}"/>
              </a:ext>
            </a:extLst>
          </p:cNvPr>
          <p:cNvCxnSpPr>
            <a:endCxn id="6" idx="0"/>
          </p:cNvCxnSpPr>
          <p:nvPr/>
        </p:nvCxnSpPr>
        <p:spPr>
          <a:xfrm>
            <a:off x="9144000" y="2157984"/>
            <a:ext cx="118872" cy="2011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901D3EE-8BE7-6C99-288F-15D4757F40A6}"/>
              </a:ext>
            </a:extLst>
          </p:cNvPr>
          <p:cNvSpPr txBox="1"/>
          <p:nvPr/>
        </p:nvSpPr>
        <p:spPr>
          <a:xfrm>
            <a:off x="1988402" y="2034290"/>
            <a:ext cx="4107598" cy="276999"/>
          </a:xfrm>
          <a:prstGeom prst="rect">
            <a:avLst/>
          </a:prstGeom>
          <a:solidFill>
            <a:schemeClr val="bg1"/>
          </a:solidFill>
        </p:spPr>
        <p:txBody>
          <a:bodyPr wrap="square" rtlCol="0">
            <a:spAutoFit/>
          </a:bodyPr>
          <a:lstStyle/>
          <a:p>
            <a:r>
              <a:rPr lang="en-US" sz="1200" b="1" dirty="0"/>
              <a:t>Enter date range here, preferably claiming monthly</a:t>
            </a:r>
          </a:p>
        </p:txBody>
      </p:sp>
    </p:spTree>
    <p:extLst>
      <p:ext uri="{BB962C8B-B14F-4D97-AF65-F5344CB8AC3E}">
        <p14:creationId xmlns:p14="http://schemas.microsoft.com/office/powerpoint/2010/main" val="20954759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2BB73C-F558-4827-90E1-E13E39273BEE}"/>
              </a:ext>
            </a:extLst>
          </p:cNvPr>
          <p:cNvSpPr/>
          <p:nvPr/>
        </p:nvSpPr>
        <p:spPr>
          <a:xfrm>
            <a:off x="110791" y="226522"/>
            <a:ext cx="11970417" cy="73866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Salary summary sheet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Slide Number Placeholder 1">
            <a:extLst>
              <a:ext uri="{FF2B5EF4-FFF2-40B4-BE49-F238E27FC236}">
                <a16:creationId xmlns:a16="http://schemas.microsoft.com/office/drawing/2014/main" id="{BD84D20C-8803-44C0-6857-C0A8FEBBEAD3}"/>
              </a:ext>
            </a:extLst>
          </p:cNvPr>
          <p:cNvSpPr>
            <a:spLocks noGrp="1"/>
          </p:cNvSpPr>
          <p:nvPr>
            <p:ph type="sldNum" sz="quarter" idx="12"/>
          </p:nvPr>
        </p:nvSpPr>
        <p:spPr/>
        <p:txBody>
          <a:bodyPr/>
          <a:lstStyle/>
          <a:p>
            <a:fld id="{500A7A85-B75E-4D15-8271-3E80641739A6}" type="slidenum">
              <a:rPr lang="en-US" smtClean="0"/>
              <a:t>64</a:t>
            </a:fld>
            <a:endParaRPr lang="en-US"/>
          </a:p>
        </p:txBody>
      </p:sp>
      <p:pic>
        <p:nvPicPr>
          <p:cNvPr id="3" name="Picture 2">
            <a:extLst>
              <a:ext uri="{FF2B5EF4-FFF2-40B4-BE49-F238E27FC236}">
                <a16:creationId xmlns:a16="http://schemas.microsoft.com/office/drawing/2014/main" id="{7F068DEE-9A24-ADCA-1F62-3E659F157FA0}"/>
              </a:ext>
            </a:extLst>
          </p:cNvPr>
          <p:cNvPicPr>
            <a:picLocks noChangeAspect="1"/>
          </p:cNvPicPr>
          <p:nvPr/>
        </p:nvPicPr>
        <p:blipFill>
          <a:blip r:embed="rId2"/>
          <a:stretch>
            <a:fillRect/>
          </a:stretch>
        </p:blipFill>
        <p:spPr>
          <a:xfrm>
            <a:off x="435141" y="409875"/>
            <a:ext cx="11321716" cy="6038249"/>
          </a:xfrm>
          <a:prstGeom prst="rect">
            <a:avLst/>
          </a:prstGeom>
        </p:spPr>
      </p:pic>
      <p:pic>
        <p:nvPicPr>
          <p:cNvPr id="5" name="Picture 4">
            <a:extLst>
              <a:ext uri="{FF2B5EF4-FFF2-40B4-BE49-F238E27FC236}">
                <a16:creationId xmlns:a16="http://schemas.microsoft.com/office/drawing/2014/main" id="{0906EBC3-EC83-9915-9EEE-68738BD5B096}"/>
              </a:ext>
            </a:extLst>
          </p:cNvPr>
          <p:cNvPicPr>
            <a:picLocks noChangeAspect="1"/>
          </p:cNvPicPr>
          <p:nvPr/>
        </p:nvPicPr>
        <p:blipFill>
          <a:blip r:embed="rId3"/>
          <a:stretch>
            <a:fillRect/>
          </a:stretch>
        </p:blipFill>
        <p:spPr>
          <a:xfrm>
            <a:off x="6095999" y="1293092"/>
            <a:ext cx="3383573" cy="499915"/>
          </a:xfrm>
          <a:prstGeom prst="rect">
            <a:avLst/>
          </a:prstGeom>
        </p:spPr>
      </p:pic>
      <p:pic>
        <p:nvPicPr>
          <p:cNvPr id="6" name="Picture 5">
            <a:extLst>
              <a:ext uri="{FF2B5EF4-FFF2-40B4-BE49-F238E27FC236}">
                <a16:creationId xmlns:a16="http://schemas.microsoft.com/office/drawing/2014/main" id="{48904CCF-9F72-EFEB-B6D7-F4AABE526322}"/>
              </a:ext>
            </a:extLst>
          </p:cNvPr>
          <p:cNvPicPr>
            <a:picLocks noChangeAspect="1"/>
          </p:cNvPicPr>
          <p:nvPr/>
        </p:nvPicPr>
        <p:blipFill>
          <a:blip r:embed="rId4"/>
          <a:stretch>
            <a:fillRect/>
          </a:stretch>
        </p:blipFill>
        <p:spPr>
          <a:xfrm>
            <a:off x="7858125" y="2198982"/>
            <a:ext cx="1095375" cy="4077993"/>
          </a:xfrm>
          <a:prstGeom prst="rect">
            <a:avLst/>
          </a:prstGeom>
        </p:spPr>
      </p:pic>
      <p:cxnSp>
        <p:nvCxnSpPr>
          <p:cNvPr id="9" name="Straight Connector 8">
            <a:extLst>
              <a:ext uri="{FF2B5EF4-FFF2-40B4-BE49-F238E27FC236}">
                <a16:creationId xmlns:a16="http://schemas.microsoft.com/office/drawing/2014/main" id="{EFC5F5F7-220D-2D92-AB2A-74C854C44553}"/>
              </a:ext>
            </a:extLst>
          </p:cNvPr>
          <p:cNvCxnSpPr/>
          <p:nvPr/>
        </p:nvCxnSpPr>
        <p:spPr>
          <a:xfrm>
            <a:off x="7858125" y="1685925"/>
            <a:ext cx="457200" cy="5130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2E80280-5D22-5E8E-102A-C807C211149A}"/>
              </a:ext>
            </a:extLst>
          </p:cNvPr>
          <p:cNvSpPr txBox="1"/>
          <p:nvPr/>
        </p:nvSpPr>
        <p:spPr>
          <a:xfrm>
            <a:off x="435141" y="5824373"/>
            <a:ext cx="5426163" cy="646331"/>
          </a:xfrm>
          <a:prstGeom prst="rect">
            <a:avLst/>
          </a:prstGeom>
          <a:noFill/>
        </p:spPr>
        <p:txBody>
          <a:bodyPr wrap="square" rtlCol="0">
            <a:spAutoFit/>
          </a:bodyPr>
          <a:lstStyle/>
          <a:p>
            <a:r>
              <a:rPr lang="en-US" dirty="0">
                <a:solidFill>
                  <a:srgbClr val="FF0000"/>
                </a:solidFill>
              </a:rPr>
              <a:t>If the amount being claimed is </a:t>
            </a:r>
            <a:r>
              <a:rPr lang="en-US" i="1" dirty="0">
                <a:solidFill>
                  <a:srgbClr val="FF0000"/>
                </a:solidFill>
              </a:rPr>
              <a:t>less than </a:t>
            </a:r>
            <a:r>
              <a:rPr lang="en-US" dirty="0">
                <a:solidFill>
                  <a:srgbClr val="FF0000"/>
                </a:solidFill>
              </a:rPr>
              <a:t>the total eligible, please indicate that by adding columns</a:t>
            </a:r>
          </a:p>
        </p:txBody>
      </p:sp>
      <p:sp>
        <p:nvSpPr>
          <p:cNvPr id="11" name="TextBox 10">
            <a:extLst>
              <a:ext uri="{FF2B5EF4-FFF2-40B4-BE49-F238E27FC236}">
                <a16:creationId xmlns:a16="http://schemas.microsoft.com/office/drawing/2014/main" id="{011F904A-2EE9-DBA8-9362-59D4CFFD1867}"/>
              </a:ext>
            </a:extLst>
          </p:cNvPr>
          <p:cNvSpPr txBox="1"/>
          <p:nvPr/>
        </p:nvSpPr>
        <p:spPr>
          <a:xfrm>
            <a:off x="2212258" y="1662203"/>
            <a:ext cx="2507226" cy="276999"/>
          </a:xfrm>
          <a:prstGeom prst="rect">
            <a:avLst/>
          </a:prstGeom>
          <a:solidFill>
            <a:schemeClr val="bg1"/>
          </a:solidFill>
        </p:spPr>
        <p:txBody>
          <a:bodyPr wrap="square" rtlCol="0">
            <a:spAutoFit/>
          </a:bodyPr>
          <a:lstStyle/>
          <a:p>
            <a:r>
              <a:rPr lang="en-US" sz="1200" b="1" dirty="0"/>
              <a:t>Enter pay period here</a:t>
            </a:r>
          </a:p>
        </p:txBody>
      </p:sp>
    </p:spTree>
    <p:extLst>
      <p:ext uri="{BB962C8B-B14F-4D97-AF65-F5344CB8AC3E}">
        <p14:creationId xmlns:p14="http://schemas.microsoft.com/office/powerpoint/2010/main" val="34897582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6DF8B3-EE0C-4A7A-BB77-C6AF4A9137A9}"/>
              </a:ext>
            </a:extLst>
          </p:cNvPr>
          <p:cNvSpPr/>
          <p:nvPr/>
        </p:nvSpPr>
        <p:spPr>
          <a:xfrm>
            <a:off x="504533" y="1308657"/>
            <a:ext cx="10332800" cy="39087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accent1"/>
              </a:solidFill>
              <a:effectLst/>
              <a:uLnTx/>
              <a:uFillTx/>
              <a:latin typeface="Century Gothic" panose="020B0502020202020204"/>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a:ln>
                  <a:noFill/>
                </a:ln>
                <a:effectLst/>
                <a:uLnTx/>
                <a:uFillTx/>
                <a:ea typeface="+mn-ea"/>
                <a:cs typeface="+mn-cs"/>
              </a:rPr>
              <a:t>Vendor invoices &amp; receipts must include:</a:t>
            </a:r>
          </a:p>
          <a:p>
            <a:pPr marL="1828800" marR="0" lvl="3"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800" b="0" i="0" u="none" strike="noStrike" kern="1200" cap="none" spc="0" normalizeH="0" baseline="0" noProof="0" dirty="0">
                <a:ln>
                  <a:noFill/>
                </a:ln>
                <a:effectLst/>
                <a:uLnTx/>
                <a:uFillTx/>
                <a:ea typeface="+mn-ea"/>
                <a:cs typeface="+mn-cs"/>
              </a:rPr>
              <a:t>Date of invoice</a:t>
            </a:r>
          </a:p>
          <a:p>
            <a:pPr marL="1828800" marR="0" lvl="3"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800" b="0" i="0" u="none" strike="noStrike" kern="1200" cap="none" spc="0" normalizeH="0" baseline="0" noProof="0" dirty="0">
                <a:ln>
                  <a:noFill/>
                </a:ln>
                <a:effectLst/>
                <a:uLnTx/>
                <a:uFillTx/>
                <a:ea typeface="+mn-ea"/>
                <a:cs typeface="+mn-cs"/>
              </a:rPr>
              <a:t>Date(s) of service </a:t>
            </a:r>
          </a:p>
          <a:p>
            <a:pPr marL="1828800" marR="0" lvl="3"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800" b="0" i="0" u="none" strike="noStrike" kern="1200" cap="none" spc="0" normalizeH="0" baseline="0" noProof="0" dirty="0">
                <a:ln>
                  <a:noFill/>
                </a:ln>
                <a:effectLst/>
                <a:uLnTx/>
                <a:uFillTx/>
                <a:ea typeface="+mn-ea"/>
                <a:cs typeface="+mn-cs"/>
              </a:rPr>
              <a:t>Total invoice amount </a:t>
            </a:r>
          </a:p>
          <a:p>
            <a:pPr marL="1828800" marR="0" lvl="3"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800" b="0" i="0" u="none" strike="noStrike" kern="1200" cap="none" spc="0" normalizeH="0" baseline="0" noProof="0" dirty="0">
                <a:ln>
                  <a:noFill/>
                </a:ln>
                <a:effectLst/>
                <a:uLnTx/>
                <a:uFillTx/>
                <a:ea typeface="+mn-ea"/>
                <a:cs typeface="+mn-cs"/>
              </a:rPr>
              <a:t>Amount claimed with ESG/CDBG (if different than the total invoice amount) </a:t>
            </a:r>
          </a:p>
          <a:p>
            <a:pPr marL="1828800" marR="0" lvl="3"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800" b="0" i="0" u="none" strike="noStrike" kern="1200" cap="none" spc="0" normalizeH="0" baseline="0" noProof="0" dirty="0">
                <a:ln>
                  <a:noFill/>
                </a:ln>
                <a:effectLst/>
                <a:uLnTx/>
                <a:uFillTx/>
                <a:ea typeface="+mn-ea"/>
                <a:cs typeface="+mn-cs"/>
              </a:rPr>
              <a:t>Assigned identifier, clearly marked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9DAC1D98-E40F-F820-A26E-97D8E6D4E169}"/>
              </a:ext>
            </a:extLst>
          </p:cNvPr>
          <p:cNvSpPr txBox="1"/>
          <p:nvPr/>
        </p:nvSpPr>
        <p:spPr>
          <a:xfrm>
            <a:off x="504533" y="569258"/>
            <a:ext cx="8695765"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Source documentation for expenses</a:t>
            </a:r>
          </a:p>
        </p:txBody>
      </p:sp>
      <p:sp>
        <p:nvSpPr>
          <p:cNvPr id="3" name="Slide Number Placeholder 2">
            <a:extLst>
              <a:ext uri="{FF2B5EF4-FFF2-40B4-BE49-F238E27FC236}">
                <a16:creationId xmlns:a16="http://schemas.microsoft.com/office/drawing/2014/main" id="{27081DC7-47D0-60EA-09B5-BC15D7E7BA2E}"/>
              </a:ext>
            </a:extLst>
          </p:cNvPr>
          <p:cNvSpPr>
            <a:spLocks noGrp="1"/>
          </p:cNvSpPr>
          <p:nvPr>
            <p:ph type="sldNum" sz="quarter" idx="12"/>
          </p:nvPr>
        </p:nvSpPr>
        <p:spPr/>
        <p:txBody>
          <a:bodyPr/>
          <a:lstStyle/>
          <a:p>
            <a:fld id="{500A7A85-B75E-4D15-8271-3E80641739A6}" type="slidenum">
              <a:rPr lang="en-US" smtClean="0"/>
              <a:t>65</a:t>
            </a:fld>
            <a:endParaRPr lang="en-US"/>
          </a:p>
        </p:txBody>
      </p:sp>
    </p:spTree>
    <p:extLst>
      <p:ext uri="{BB962C8B-B14F-4D97-AF65-F5344CB8AC3E}">
        <p14:creationId xmlns:p14="http://schemas.microsoft.com/office/powerpoint/2010/main" val="42093312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DBCE37-C80C-4C79-92DB-262EA6DE8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2458" y="4500"/>
            <a:ext cx="6385560" cy="5824837"/>
          </a:xfrm>
          <a:prstGeom prst="rect">
            <a:avLst/>
          </a:prstGeom>
          <a:solidFill>
            <a:srgbClr val="FFFF00"/>
          </a:solidFill>
        </p:spPr>
      </p:pic>
      <p:sp>
        <p:nvSpPr>
          <p:cNvPr id="8" name="Oval 7">
            <a:extLst>
              <a:ext uri="{FF2B5EF4-FFF2-40B4-BE49-F238E27FC236}">
                <a16:creationId xmlns:a16="http://schemas.microsoft.com/office/drawing/2014/main" id="{E796D343-6002-4C1B-A652-5EA87282D8C5}"/>
              </a:ext>
            </a:extLst>
          </p:cNvPr>
          <p:cNvSpPr/>
          <p:nvPr/>
        </p:nvSpPr>
        <p:spPr>
          <a:xfrm>
            <a:off x="7602032" y="1872146"/>
            <a:ext cx="3965510" cy="2043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TextBox 10">
            <a:extLst>
              <a:ext uri="{FF2B5EF4-FFF2-40B4-BE49-F238E27FC236}">
                <a16:creationId xmlns:a16="http://schemas.microsoft.com/office/drawing/2014/main" id="{CFF3CAD6-7CEF-4EC1-944D-1ED6C5C68AB0}"/>
              </a:ext>
            </a:extLst>
          </p:cNvPr>
          <p:cNvSpPr txBox="1"/>
          <p:nvPr/>
        </p:nvSpPr>
        <p:spPr>
          <a:xfrm>
            <a:off x="10940475" y="4029174"/>
            <a:ext cx="455507" cy="3701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rPr>
              <a:t>A</a:t>
            </a:r>
          </a:p>
        </p:txBody>
      </p:sp>
      <p:sp>
        <p:nvSpPr>
          <p:cNvPr id="13" name="Oval 12">
            <a:extLst>
              <a:ext uri="{FF2B5EF4-FFF2-40B4-BE49-F238E27FC236}">
                <a16:creationId xmlns:a16="http://schemas.microsoft.com/office/drawing/2014/main" id="{B0B42DD7-7400-4A43-85D5-02F00D652B8B}"/>
              </a:ext>
            </a:extLst>
          </p:cNvPr>
          <p:cNvSpPr/>
          <p:nvPr/>
        </p:nvSpPr>
        <p:spPr>
          <a:xfrm>
            <a:off x="10837332" y="3964152"/>
            <a:ext cx="558650" cy="4981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Rectangle 14">
            <a:extLst>
              <a:ext uri="{FF2B5EF4-FFF2-40B4-BE49-F238E27FC236}">
                <a16:creationId xmlns:a16="http://schemas.microsoft.com/office/drawing/2014/main" id="{10F168A4-6A3A-4074-BE3F-5291B5A35AA2}"/>
              </a:ext>
            </a:extLst>
          </p:cNvPr>
          <p:cNvSpPr/>
          <p:nvPr/>
        </p:nvSpPr>
        <p:spPr>
          <a:xfrm>
            <a:off x="7002907" y="1776262"/>
            <a:ext cx="2292132" cy="709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E7425A6E-A1D1-42CA-913F-C335DFAC1E91}"/>
              </a:ext>
            </a:extLst>
          </p:cNvPr>
          <p:cNvPicPr>
            <a:picLocks noChangeAspect="1"/>
          </p:cNvPicPr>
          <p:nvPr/>
        </p:nvPicPr>
        <p:blipFill>
          <a:blip r:embed="rId3">
            <a:extLst>
              <a:ext uri="{28A0092B-C50C-407E-A947-70E740481C1C}">
                <a14:useLocalDpi xmlns:a14="http://schemas.microsoft.com/office/drawing/2010/main" val="0"/>
              </a:ext>
            </a:extLst>
          </a:blip>
          <a:srcRect l="5377" t="5576" r="1921" b="4626"/>
          <a:stretch>
            <a:fillRect/>
          </a:stretch>
        </p:blipFill>
        <p:spPr>
          <a:xfrm>
            <a:off x="514126" y="0"/>
            <a:ext cx="5198331" cy="6858000"/>
          </a:xfrm>
          <a:prstGeom prst="rect">
            <a:avLst/>
          </a:prstGeom>
        </p:spPr>
      </p:pic>
      <p:sp>
        <p:nvSpPr>
          <p:cNvPr id="12" name="Oval 11">
            <a:extLst>
              <a:ext uri="{FF2B5EF4-FFF2-40B4-BE49-F238E27FC236}">
                <a16:creationId xmlns:a16="http://schemas.microsoft.com/office/drawing/2014/main" id="{220F028F-7AFB-4224-8C36-2262FE365613}"/>
              </a:ext>
            </a:extLst>
          </p:cNvPr>
          <p:cNvSpPr/>
          <p:nvPr/>
        </p:nvSpPr>
        <p:spPr>
          <a:xfrm>
            <a:off x="3915882" y="6306425"/>
            <a:ext cx="391886" cy="351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Oval 13">
            <a:extLst>
              <a:ext uri="{FF2B5EF4-FFF2-40B4-BE49-F238E27FC236}">
                <a16:creationId xmlns:a16="http://schemas.microsoft.com/office/drawing/2014/main" id="{88DCC30B-AA6E-429B-9315-6F5330746811}"/>
              </a:ext>
            </a:extLst>
          </p:cNvPr>
          <p:cNvSpPr/>
          <p:nvPr/>
        </p:nvSpPr>
        <p:spPr>
          <a:xfrm>
            <a:off x="4678078" y="5979553"/>
            <a:ext cx="1034380" cy="7654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TextBox 9">
            <a:extLst>
              <a:ext uri="{FF2B5EF4-FFF2-40B4-BE49-F238E27FC236}">
                <a16:creationId xmlns:a16="http://schemas.microsoft.com/office/drawing/2014/main" id="{D32961A0-939C-400A-8C6F-AB57DBFE1A00}"/>
              </a:ext>
            </a:extLst>
          </p:cNvPr>
          <p:cNvSpPr txBox="1"/>
          <p:nvPr/>
        </p:nvSpPr>
        <p:spPr>
          <a:xfrm>
            <a:off x="3915882" y="6286038"/>
            <a:ext cx="39188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rPr>
              <a:t>A</a:t>
            </a:r>
          </a:p>
        </p:txBody>
      </p:sp>
      <p:sp>
        <p:nvSpPr>
          <p:cNvPr id="18" name="TextBox 17">
            <a:extLst>
              <a:ext uri="{FF2B5EF4-FFF2-40B4-BE49-F238E27FC236}">
                <a16:creationId xmlns:a16="http://schemas.microsoft.com/office/drawing/2014/main" id="{7B82F1A4-FB79-43BB-A6AE-5561B2A3E47C}"/>
              </a:ext>
            </a:extLst>
          </p:cNvPr>
          <p:cNvSpPr txBox="1"/>
          <p:nvPr/>
        </p:nvSpPr>
        <p:spPr>
          <a:xfrm>
            <a:off x="6312372" y="4519450"/>
            <a:ext cx="3179258"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solidFill>
                <a:effectLst/>
                <a:uLnTx/>
                <a:uFillTx/>
                <a:ea typeface="+mn-ea"/>
                <a:cs typeface="+mn-cs"/>
              </a:rPr>
              <a:t>Example of vendor invoice with canceled check</a:t>
            </a:r>
          </a:p>
        </p:txBody>
      </p:sp>
      <p:sp>
        <p:nvSpPr>
          <p:cNvPr id="2" name="Rectangle 1">
            <a:extLst>
              <a:ext uri="{FF2B5EF4-FFF2-40B4-BE49-F238E27FC236}">
                <a16:creationId xmlns:a16="http://schemas.microsoft.com/office/drawing/2014/main" id="{5B84B6A6-E790-4A55-B279-554A977CA5F5}"/>
              </a:ext>
            </a:extLst>
          </p:cNvPr>
          <p:cNvSpPr/>
          <p:nvPr/>
        </p:nvSpPr>
        <p:spPr>
          <a:xfrm>
            <a:off x="925357" y="1175122"/>
            <a:ext cx="783772" cy="3172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Rectangle 3">
            <a:extLst>
              <a:ext uri="{FF2B5EF4-FFF2-40B4-BE49-F238E27FC236}">
                <a16:creationId xmlns:a16="http://schemas.microsoft.com/office/drawing/2014/main" id="{0FF27637-82D8-4073-AFED-F839136611FB}"/>
              </a:ext>
            </a:extLst>
          </p:cNvPr>
          <p:cNvSpPr/>
          <p:nvPr/>
        </p:nvSpPr>
        <p:spPr>
          <a:xfrm>
            <a:off x="6312372" y="335836"/>
            <a:ext cx="2292132" cy="4827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Rectangle 4">
            <a:extLst>
              <a:ext uri="{FF2B5EF4-FFF2-40B4-BE49-F238E27FC236}">
                <a16:creationId xmlns:a16="http://schemas.microsoft.com/office/drawing/2014/main" id="{815FEBCB-2149-43DE-92AD-DC25D07F97BF}"/>
              </a:ext>
            </a:extLst>
          </p:cNvPr>
          <p:cNvSpPr/>
          <p:nvPr/>
        </p:nvSpPr>
        <p:spPr>
          <a:xfrm>
            <a:off x="6037972" y="2699710"/>
            <a:ext cx="1652132" cy="1623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5">
            <a:extLst>
              <a:ext uri="{FF2B5EF4-FFF2-40B4-BE49-F238E27FC236}">
                <a16:creationId xmlns:a16="http://schemas.microsoft.com/office/drawing/2014/main" id="{AF1F53DA-C41A-40A8-9288-0C84974EAE8F}"/>
              </a:ext>
            </a:extLst>
          </p:cNvPr>
          <p:cNvSpPr/>
          <p:nvPr/>
        </p:nvSpPr>
        <p:spPr>
          <a:xfrm>
            <a:off x="7850798" y="1562496"/>
            <a:ext cx="1924573" cy="1543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Slide Number Placeholder 2">
            <a:extLst>
              <a:ext uri="{FF2B5EF4-FFF2-40B4-BE49-F238E27FC236}">
                <a16:creationId xmlns:a16="http://schemas.microsoft.com/office/drawing/2014/main" id="{6E9DBCBC-96A7-76E5-9846-9D671FD9B873}"/>
              </a:ext>
            </a:extLst>
          </p:cNvPr>
          <p:cNvSpPr>
            <a:spLocks noGrp="1"/>
          </p:cNvSpPr>
          <p:nvPr>
            <p:ph type="sldNum" sz="quarter" idx="12"/>
          </p:nvPr>
        </p:nvSpPr>
        <p:spPr/>
        <p:txBody>
          <a:bodyPr/>
          <a:lstStyle/>
          <a:p>
            <a:fld id="{500A7A85-B75E-4D15-8271-3E80641739A6}" type="slidenum">
              <a:rPr lang="en-US" smtClean="0"/>
              <a:t>66</a:t>
            </a:fld>
            <a:endParaRPr lang="en-US"/>
          </a:p>
        </p:txBody>
      </p:sp>
    </p:spTree>
    <p:extLst>
      <p:ext uri="{BB962C8B-B14F-4D97-AF65-F5344CB8AC3E}">
        <p14:creationId xmlns:p14="http://schemas.microsoft.com/office/powerpoint/2010/main" val="37198891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79F46C-A3A2-2018-303A-5385ECFA9836}"/>
              </a:ext>
            </a:extLst>
          </p:cNvPr>
          <p:cNvSpPr>
            <a:spLocks noGrp="1"/>
          </p:cNvSpPr>
          <p:nvPr>
            <p:ph type="sldNum" sz="quarter" idx="12"/>
          </p:nvPr>
        </p:nvSpPr>
        <p:spPr/>
        <p:txBody>
          <a:bodyPr/>
          <a:lstStyle/>
          <a:p>
            <a:fld id="{500A7A85-B75E-4D15-8271-3E80641739A6}" type="slidenum">
              <a:rPr lang="en-US" smtClean="0"/>
              <a:t>67</a:t>
            </a:fld>
            <a:endParaRPr lang="en-US"/>
          </a:p>
        </p:txBody>
      </p:sp>
      <p:sp>
        <p:nvSpPr>
          <p:cNvPr id="3" name="Subtitle 2">
            <a:extLst>
              <a:ext uri="{FF2B5EF4-FFF2-40B4-BE49-F238E27FC236}">
                <a16:creationId xmlns:a16="http://schemas.microsoft.com/office/drawing/2014/main" id="{FAAE11DE-FB37-4954-965A-56AA24DFACC5}"/>
              </a:ext>
            </a:extLst>
          </p:cNvPr>
          <p:cNvSpPr>
            <a:spLocks noGrp="1"/>
          </p:cNvSpPr>
          <p:nvPr>
            <p:ph type="subTitle" idx="4294967295"/>
          </p:nvPr>
        </p:nvSpPr>
        <p:spPr>
          <a:xfrm>
            <a:off x="847726" y="1203325"/>
            <a:ext cx="9989608" cy="5216525"/>
          </a:xfrm>
        </p:spPr>
        <p:txBody>
          <a:bodyPr>
            <a:normAutofit/>
          </a:bodyPr>
          <a:lstStyle/>
          <a:p>
            <a:pPr marL="128016" lvl="1" indent="0" algn="l">
              <a:buNone/>
            </a:pPr>
            <a:endParaRPr lang="en-US" sz="2400" dirty="0"/>
          </a:p>
          <a:p>
            <a:pPr marL="128016" lvl="1" indent="0" algn="l">
              <a:buNone/>
            </a:pPr>
            <a:r>
              <a:rPr lang="en-US" sz="2400" dirty="0"/>
              <a:t>Two payroll documents are required to claim employee salaries…</a:t>
            </a:r>
          </a:p>
          <a:p>
            <a:pPr marL="128016" lvl="1" indent="0" algn="l">
              <a:buNone/>
            </a:pPr>
            <a:endParaRPr lang="en-US" sz="2000" dirty="0"/>
          </a:p>
          <a:p>
            <a:pPr marL="585216" lvl="1" indent="-457200" algn="l">
              <a:buFont typeface="+mj-lt"/>
              <a:buAutoNum type="arabicPeriod"/>
            </a:pPr>
            <a:r>
              <a:rPr lang="en-US" sz="2400" dirty="0"/>
              <a:t>Timecards must:</a:t>
            </a:r>
          </a:p>
          <a:p>
            <a:pPr marL="768096" lvl="2" indent="-457200">
              <a:buFont typeface="+mj-lt"/>
              <a:buAutoNum type="alphaLcParenR"/>
            </a:pPr>
            <a:r>
              <a:rPr lang="en-US" sz="2000" dirty="0">
                <a:solidFill>
                  <a:schemeClr val="tx1"/>
                </a:solidFill>
              </a:rPr>
              <a:t>Be signed by employee and supervisor (HUD requirement) 		</a:t>
            </a:r>
          </a:p>
          <a:p>
            <a:pPr marL="768096" lvl="2" indent="-457200">
              <a:buFont typeface="+mj-lt"/>
              <a:buAutoNum type="alphaLcParenR"/>
            </a:pPr>
            <a:r>
              <a:rPr lang="en-US" sz="2000" dirty="0">
                <a:solidFill>
                  <a:schemeClr val="tx1"/>
                </a:solidFill>
              </a:rPr>
              <a:t>Show </a:t>
            </a:r>
            <a:r>
              <a:rPr lang="en-US" sz="2000" dirty="0"/>
              <a:t>total time worked</a:t>
            </a:r>
          </a:p>
          <a:p>
            <a:pPr marL="768096" lvl="2" indent="-457200">
              <a:buFont typeface="+mj-lt"/>
              <a:buAutoNum type="alphaLcParenR"/>
            </a:pPr>
            <a:r>
              <a:rPr lang="en-US" sz="2000" dirty="0"/>
              <a:t>Provide additional time tracking documentation, for any employee who works on multiple programs (avoids claiming duplicated hours)</a:t>
            </a:r>
          </a:p>
          <a:p>
            <a:pPr marL="310896" lvl="2" indent="0">
              <a:buNone/>
            </a:pPr>
            <a:endParaRPr lang="en-US" sz="2000" dirty="0"/>
          </a:p>
          <a:p>
            <a:pPr marL="585216" lvl="1" indent="-457200">
              <a:buFont typeface="+mj-lt"/>
              <a:buAutoNum type="arabicPeriod"/>
            </a:pPr>
            <a:r>
              <a:rPr lang="en-US" sz="2400" dirty="0"/>
              <a:t>Payroll journals and reports must show:</a:t>
            </a:r>
          </a:p>
          <a:p>
            <a:pPr marL="768096" lvl="2" indent="-457200">
              <a:buFont typeface="+mj-lt"/>
              <a:buAutoNum type="alphaLcParenR"/>
            </a:pPr>
            <a:r>
              <a:rPr lang="en-US" sz="2000" dirty="0"/>
              <a:t>Employee hourly amount </a:t>
            </a:r>
          </a:p>
          <a:p>
            <a:pPr marL="768096" lvl="2" indent="-457200">
              <a:buFont typeface="+mj-lt"/>
              <a:buAutoNum type="alphaLcParenR"/>
            </a:pPr>
            <a:r>
              <a:rPr lang="en-US" sz="2000" dirty="0"/>
              <a:t>Pay periods</a:t>
            </a:r>
          </a:p>
          <a:p>
            <a:pPr marL="768096" lvl="2" indent="-457200">
              <a:buFont typeface="+mj-lt"/>
              <a:buAutoNum type="alphaLcParenR"/>
            </a:pPr>
            <a:r>
              <a:rPr lang="en-US" sz="2000" dirty="0"/>
              <a:t>Pay dates</a:t>
            </a:r>
          </a:p>
          <a:p>
            <a:pPr marL="768096" lvl="2" indent="-457200">
              <a:buFont typeface="+mj-lt"/>
              <a:buAutoNum type="alphaLcParenR"/>
            </a:pPr>
            <a:r>
              <a:rPr lang="en-US" sz="2000" dirty="0"/>
              <a:t>Check number or ACH transaction number</a:t>
            </a:r>
          </a:p>
          <a:p>
            <a:pPr lvl="3" algn="l"/>
            <a:endParaRPr lang="en-US" sz="2400" b="1" i="1" dirty="0"/>
          </a:p>
          <a:p>
            <a:endParaRPr lang="en-US" dirty="0"/>
          </a:p>
        </p:txBody>
      </p:sp>
      <p:sp>
        <p:nvSpPr>
          <p:cNvPr id="7" name="TextBox 6">
            <a:extLst>
              <a:ext uri="{FF2B5EF4-FFF2-40B4-BE49-F238E27FC236}">
                <a16:creationId xmlns:a16="http://schemas.microsoft.com/office/drawing/2014/main" id="{91789355-B6D5-21FE-9D6C-D4935442699D}"/>
              </a:ext>
            </a:extLst>
          </p:cNvPr>
          <p:cNvSpPr txBox="1"/>
          <p:nvPr/>
        </p:nvSpPr>
        <p:spPr>
          <a:xfrm>
            <a:off x="847726" y="556994"/>
            <a:ext cx="8283388"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Payroll Source </a:t>
            </a:r>
            <a:r>
              <a:rPr lang="en-US" sz="3600" b="1" dirty="0">
                <a:solidFill>
                  <a:schemeClr val="accent1"/>
                </a:solidFill>
                <a:latin typeface="+mj-lt"/>
              </a:rPr>
              <a:t>D</a:t>
            </a:r>
            <a:r>
              <a:rPr kumimoji="0" lang="en-US" sz="3600" b="1" i="0" u="none" strike="noStrike" kern="1200" cap="none" spc="0" normalizeH="0" baseline="0" noProof="0" dirty="0" err="1">
                <a:ln>
                  <a:noFill/>
                </a:ln>
                <a:solidFill>
                  <a:schemeClr val="accent1"/>
                </a:solidFill>
                <a:effectLst/>
                <a:uLnTx/>
                <a:uFillTx/>
                <a:latin typeface="+mj-lt"/>
                <a:ea typeface="+mn-ea"/>
                <a:cs typeface="+mn-cs"/>
              </a:rPr>
              <a:t>ocumentation</a:t>
            </a:r>
            <a:endParaRPr kumimoji="0" lang="en-US" sz="3600" b="1" i="0" u="none" strike="noStrike" kern="1200" cap="none" spc="0" normalizeH="0" baseline="0" noProof="0" dirty="0">
              <a:ln>
                <a:noFill/>
              </a:ln>
              <a:solidFill>
                <a:schemeClr val="accent1"/>
              </a:solidFill>
              <a:effectLst/>
              <a:uLnTx/>
              <a:uFillTx/>
              <a:latin typeface="+mj-lt"/>
              <a:ea typeface="+mn-ea"/>
              <a:cs typeface="+mn-cs"/>
            </a:endParaRPr>
          </a:p>
        </p:txBody>
      </p:sp>
    </p:spTree>
    <p:extLst>
      <p:ext uri="{BB962C8B-B14F-4D97-AF65-F5344CB8AC3E}">
        <p14:creationId xmlns:p14="http://schemas.microsoft.com/office/powerpoint/2010/main" val="20865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8D30B-A08D-4353-9CE7-4785207E6414}"/>
              </a:ext>
            </a:extLst>
          </p:cNvPr>
          <p:cNvPicPr>
            <a:picLocks noChangeAspect="1"/>
          </p:cNvPicPr>
          <p:nvPr/>
        </p:nvPicPr>
        <p:blipFill>
          <a:blip r:embed="rId2">
            <a:extLst>
              <a:ext uri="{28A0092B-C50C-407E-A947-70E740481C1C}">
                <a14:useLocalDpi xmlns:a14="http://schemas.microsoft.com/office/drawing/2010/main" val="0"/>
              </a:ext>
            </a:extLst>
          </a:blip>
          <a:srcRect l="4301" t="3408" r="1863" b="20115"/>
          <a:stretch>
            <a:fillRect/>
          </a:stretch>
        </p:blipFill>
        <p:spPr>
          <a:xfrm>
            <a:off x="3157979" y="56641"/>
            <a:ext cx="7284469" cy="6801253"/>
          </a:xfrm>
          <a:prstGeom prst="rect">
            <a:avLst/>
          </a:prstGeom>
        </p:spPr>
      </p:pic>
      <p:sp>
        <p:nvSpPr>
          <p:cNvPr id="6" name="Oval 5">
            <a:extLst>
              <a:ext uri="{FF2B5EF4-FFF2-40B4-BE49-F238E27FC236}">
                <a16:creationId xmlns:a16="http://schemas.microsoft.com/office/drawing/2014/main" id="{0C83683A-81AB-40B3-B002-67DF1413857F}"/>
              </a:ext>
            </a:extLst>
          </p:cNvPr>
          <p:cNvSpPr/>
          <p:nvPr/>
        </p:nvSpPr>
        <p:spPr>
          <a:xfrm>
            <a:off x="6665976" y="3833293"/>
            <a:ext cx="1612262" cy="14245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1B507F08-E91C-4260-A98B-207E2152ABD8}"/>
              </a:ext>
            </a:extLst>
          </p:cNvPr>
          <p:cNvSpPr/>
          <p:nvPr/>
        </p:nvSpPr>
        <p:spPr>
          <a:xfrm>
            <a:off x="499620" y="1774322"/>
            <a:ext cx="2658359"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mj-lt"/>
                <a:ea typeface="+mn-ea"/>
                <a:cs typeface="+mn-cs"/>
              </a:rPr>
              <a:t>Example of payroll claim submission</a:t>
            </a:r>
          </a:p>
        </p:txBody>
      </p:sp>
      <p:sp>
        <p:nvSpPr>
          <p:cNvPr id="2" name="Rectangle 1">
            <a:extLst>
              <a:ext uri="{FF2B5EF4-FFF2-40B4-BE49-F238E27FC236}">
                <a16:creationId xmlns:a16="http://schemas.microsoft.com/office/drawing/2014/main" id="{94DB7403-C79F-4F4D-AC28-5003A21D9FB4}"/>
              </a:ext>
            </a:extLst>
          </p:cNvPr>
          <p:cNvSpPr/>
          <p:nvPr/>
        </p:nvSpPr>
        <p:spPr>
          <a:xfrm>
            <a:off x="4562272" y="4032441"/>
            <a:ext cx="2103704" cy="254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Rectangle 3">
            <a:extLst>
              <a:ext uri="{FF2B5EF4-FFF2-40B4-BE49-F238E27FC236}">
                <a16:creationId xmlns:a16="http://schemas.microsoft.com/office/drawing/2014/main" id="{A43D4C42-FE96-4633-9F01-442429B82F35}"/>
              </a:ext>
            </a:extLst>
          </p:cNvPr>
          <p:cNvSpPr/>
          <p:nvPr/>
        </p:nvSpPr>
        <p:spPr>
          <a:xfrm>
            <a:off x="9317630" y="3833293"/>
            <a:ext cx="667618" cy="1945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Rectangle 7">
            <a:extLst>
              <a:ext uri="{FF2B5EF4-FFF2-40B4-BE49-F238E27FC236}">
                <a16:creationId xmlns:a16="http://schemas.microsoft.com/office/drawing/2014/main" id="{FC681A91-A6A8-48F8-BC9E-04E61ACC44C0}"/>
              </a:ext>
            </a:extLst>
          </p:cNvPr>
          <p:cNvSpPr/>
          <p:nvPr/>
        </p:nvSpPr>
        <p:spPr>
          <a:xfrm>
            <a:off x="9103761" y="1506620"/>
            <a:ext cx="816701" cy="1945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Rectangle 8">
            <a:extLst>
              <a:ext uri="{FF2B5EF4-FFF2-40B4-BE49-F238E27FC236}">
                <a16:creationId xmlns:a16="http://schemas.microsoft.com/office/drawing/2014/main" id="{DF9B6B67-03D9-4A06-848D-61BF4FB5DB92}"/>
              </a:ext>
            </a:extLst>
          </p:cNvPr>
          <p:cNvSpPr/>
          <p:nvPr/>
        </p:nvSpPr>
        <p:spPr>
          <a:xfrm>
            <a:off x="4525792" y="6159022"/>
            <a:ext cx="1570208" cy="369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224D26E6-D6E3-4324-9AA2-37F8942C6CF6}"/>
              </a:ext>
            </a:extLst>
          </p:cNvPr>
          <p:cNvSpPr/>
          <p:nvPr/>
        </p:nvSpPr>
        <p:spPr>
          <a:xfrm>
            <a:off x="8963276" y="4460211"/>
            <a:ext cx="1021972" cy="5141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D06CC6B3-9C95-426E-9560-3DE868AE30DB}"/>
              </a:ext>
            </a:extLst>
          </p:cNvPr>
          <p:cNvSpPr/>
          <p:nvPr/>
        </p:nvSpPr>
        <p:spPr>
          <a:xfrm>
            <a:off x="9597172" y="2997364"/>
            <a:ext cx="473479" cy="3466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60B2B076-BAC0-4613-B3AA-2591E8F1789E}"/>
              </a:ext>
            </a:extLst>
          </p:cNvPr>
          <p:cNvSpPr/>
          <p:nvPr/>
        </p:nvSpPr>
        <p:spPr>
          <a:xfrm>
            <a:off x="4286672" y="3019155"/>
            <a:ext cx="943695" cy="254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1D3E5590-6005-425D-9D4A-5C10D14E0DA4}"/>
              </a:ext>
            </a:extLst>
          </p:cNvPr>
          <p:cNvSpPr/>
          <p:nvPr/>
        </p:nvSpPr>
        <p:spPr>
          <a:xfrm>
            <a:off x="3730752" y="1821007"/>
            <a:ext cx="1223162" cy="486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6" name="TextBox 15">
            <a:extLst>
              <a:ext uri="{FF2B5EF4-FFF2-40B4-BE49-F238E27FC236}">
                <a16:creationId xmlns:a16="http://schemas.microsoft.com/office/drawing/2014/main" id="{16FA5FD0-AEE5-447A-B86E-DB790ECF9993}"/>
              </a:ext>
            </a:extLst>
          </p:cNvPr>
          <p:cNvSpPr txBox="1"/>
          <p:nvPr/>
        </p:nvSpPr>
        <p:spPr>
          <a:xfrm>
            <a:off x="7616952" y="5933872"/>
            <a:ext cx="45700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rPr>
              <a:t>A</a:t>
            </a:r>
          </a:p>
        </p:txBody>
      </p:sp>
      <p:sp>
        <p:nvSpPr>
          <p:cNvPr id="17" name="Oval 16">
            <a:extLst>
              <a:ext uri="{FF2B5EF4-FFF2-40B4-BE49-F238E27FC236}">
                <a16:creationId xmlns:a16="http://schemas.microsoft.com/office/drawing/2014/main" id="{4CFE7176-8AAC-4F35-AA2D-E851F2D02115}"/>
              </a:ext>
            </a:extLst>
          </p:cNvPr>
          <p:cNvSpPr/>
          <p:nvPr/>
        </p:nvSpPr>
        <p:spPr>
          <a:xfrm>
            <a:off x="7616952" y="5933872"/>
            <a:ext cx="387510"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Slide Number Placeholder 2">
            <a:extLst>
              <a:ext uri="{FF2B5EF4-FFF2-40B4-BE49-F238E27FC236}">
                <a16:creationId xmlns:a16="http://schemas.microsoft.com/office/drawing/2014/main" id="{9E9248E3-3F48-E855-2DA4-08B9F0EF0A80}"/>
              </a:ext>
            </a:extLst>
          </p:cNvPr>
          <p:cNvSpPr>
            <a:spLocks noGrp="1"/>
          </p:cNvSpPr>
          <p:nvPr>
            <p:ph type="sldNum" sz="quarter" idx="12"/>
          </p:nvPr>
        </p:nvSpPr>
        <p:spPr/>
        <p:txBody>
          <a:bodyPr/>
          <a:lstStyle/>
          <a:p>
            <a:fld id="{500A7A85-B75E-4D15-8271-3E80641739A6}" type="slidenum">
              <a:rPr lang="en-US" smtClean="0"/>
              <a:t>68</a:t>
            </a:fld>
            <a:endParaRPr lang="en-US"/>
          </a:p>
        </p:txBody>
      </p:sp>
    </p:spTree>
    <p:extLst>
      <p:ext uri="{BB962C8B-B14F-4D97-AF65-F5344CB8AC3E}">
        <p14:creationId xmlns:p14="http://schemas.microsoft.com/office/powerpoint/2010/main" val="15835206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4" name="Picture 2" descr="Time Card, Weekly, Manila, #K14-15, Green Ink Front, Red Back, 500 CD/BX">
            <a:extLst>
              <a:ext uri="{FF2B5EF4-FFF2-40B4-BE49-F238E27FC236}">
                <a16:creationId xmlns:a16="http://schemas.microsoft.com/office/drawing/2014/main" id="{D33FF3CB-19A2-4F02-B1A6-507F23419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3703320" cy="68585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0EA47F-17CA-4D45-AD08-1345649E7D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942" y="-2513"/>
            <a:ext cx="6399954" cy="6860514"/>
          </a:xfrm>
          <a:prstGeom prst="rect">
            <a:avLst/>
          </a:prstGeom>
        </p:spPr>
      </p:pic>
      <p:sp>
        <p:nvSpPr>
          <p:cNvPr id="2" name="Slide Number Placeholder 1">
            <a:extLst>
              <a:ext uri="{FF2B5EF4-FFF2-40B4-BE49-F238E27FC236}">
                <a16:creationId xmlns:a16="http://schemas.microsoft.com/office/drawing/2014/main" id="{99F81FCA-218E-A4E0-F5F0-12FB3E7877CE}"/>
              </a:ext>
            </a:extLst>
          </p:cNvPr>
          <p:cNvSpPr>
            <a:spLocks noGrp="1"/>
          </p:cNvSpPr>
          <p:nvPr>
            <p:ph type="sldNum" sz="quarter" idx="12"/>
          </p:nvPr>
        </p:nvSpPr>
        <p:spPr/>
        <p:txBody>
          <a:bodyPr/>
          <a:lstStyle/>
          <a:p>
            <a:fld id="{500A7A85-B75E-4D15-8271-3E80641739A6}" type="slidenum">
              <a:rPr lang="en-US" smtClean="0"/>
              <a:t>69</a:t>
            </a:fld>
            <a:endParaRPr lang="en-US"/>
          </a:p>
        </p:txBody>
      </p:sp>
      <p:sp>
        <p:nvSpPr>
          <p:cNvPr id="8" name="TextBox 7">
            <a:extLst>
              <a:ext uri="{FF2B5EF4-FFF2-40B4-BE49-F238E27FC236}">
                <a16:creationId xmlns:a16="http://schemas.microsoft.com/office/drawing/2014/main" id="{8F285BED-3B65-7B8C-14BD-71893397F6C4}"/>
              </a:ext>
            </a:extLst>
          </p:cNvPr>
          <p:cNvSpPr txBox="1"/>
          <p:nvPr/>
        </p:nvSpPr>
        <p:spPr>
          <a:xfrm>
            <a:off x="5240594" y="6023089"/>
            <a:ext cx="387797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FF"/>
                </a:solidFill>
                <a:effectLst/>
                <a:uLnTx/>
                <a:uFillTx/>
                <a:latin typeface="Tw Cen MT Condensed" panose="020B0606020104020203"/>
                <a:ea typeface="+mn-ea"/>
                <a:cs typeface="+mn-cs"/>
              </a:rPr>
              <a:t>Examples of Timecards</a:t>
            </a:r>
          </a:p>
        </p:txBody>
      </p:sp>
    </p:spTree>
    <p:extLst>
      <p:ext uri="{BB962C8B-B14F-4D97-AF65-F5344CB8AC3E}">
        <p14:creationId xmlns:p14="http://schemas.microsoft.com/office/powerpoint/2010/main" val="2021468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00A7A85-B75E-4D15-8271-3E80641739A6}" type="slidenum">
              <a:rPr lang="en-US" smtClean="0"/>
              <a:t>7</a:t>
            </a:fld>
            <a:endParaRPr lang="en-US" dirty="0"/>
          </a:p>
        </p:txBody>
      </p:sp>
      <p:graphicFrame>
        <p:nvGraphicFramePr>
          <p:cNvPr id="6" name="Diagram 5">
            <a:extLst>
              <a:ext uri="{FF2B5EF4-FFF2-40B4-BE49-F238E27FC236}">
                <a16:creationId xmlns:a16="http://schemas.microsoft.com/office/drawing/2014/main" id="{4EB89FA3-4316-4764-B70B-9EB24E97A441}"/>
              </a:ext>
            </a:extLst>
          </p:cNvPr>
          <p:cNvGraphicFramePr/>
          <p:nvPr>
            <p:extLst>
              <p:ext uri="{D42A27DB-BD31-4B8C-83A1-F6EECF244321}">
                <p14:modId xmlns:p14="http://schemas.microsoft.com/office/powerpoint/2010/main" val="2568953946"/>
              </p:ext>
            </p:extLst>
          </p:nvPr>
        </p:nvGraphicFramePr>
        <p:xfrm>
          <a:off x="1652016" y="475488"/>
          <a:ext cx="8887968" cy="5907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6192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6DF8B3-EE0C-4A7A-BB77-C6AF4A9137A9}"/>
              </a:ext>
            </a:extLst>
          </p:cNvPr>
          <p:cNvSpPr/>
          <p:nvPr/>
        </p:nvSpPr>
        <p:spPr>
          <a:xfrm>
            <a:off x="292359" y="517803"/>
            <a:ext cx="11607281" cy="433965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Proof of Funds Expended</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ea typeface="+mn-ea"/>
              <a:cs typeface="+mn-cs"/>
            </a:endParaRPr>
          </a:p>
          <a:p>
            <a:pPr marL="1257300" marR="0" lvl="2" indent="-342900"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u="none" strike="noStrike" kern="1200" cap="none" spc="0" normalizeH="0" baseline="0" noProof="0" dirty="0">
                <a:ln>
                  <a:noFill/>
                </a:ln>
                <a:uLnTx/>
                <a:uFillTx/>
                <a:ea typeface="+mn-ea"/>
                <a:cs typeface="+mn-cs"/>
              </a:rPr>
              <a:t>Copies of canceled checks, front and back.</a:t>
            </a:r>
          </a:p>
          <a:p>
            <a:pPr marL="914400" marR="0" lvl="2" indent="0"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uLnTx/>
              <a:uFillTx/>
              <a:ea typeface="+mn-ea"/>
              <a:cs typeface="+mn-cs"/>
            </a:endParaRPr>
          </a:p>
          <a:p>
            <a:pPr marL="914400" marR="0" lvl="2" indent="0" defTabSz="457200" rtl="0" eaLnBrk="1" fontAlgn="auto" latinLnBrk="0" hangingPunct="1">
              <a:lnSpc>
                <a:spcPct val="100000"/>
              </a:lnSpc>
              <a:spcBef>
                <a:spcPts val="0"/>
              </a:spcBef>
              <a:spcAft>
                <a:spcPts val="0"/>
              </a:spcAft>
              <a:buClrTx/>
              <a:buSzTx/>
              <a:buFontTx/>
              <a:buNone/>
              <a:tabLst/>
              <a:defRPr/>
            </a:pPr>
            <a:r>
              <a:rPr kumimoji="0" lang="en-US" sz="2400" b="1" u="sng" strike="noStrike" kern="1200" cap="none" spc="0" normalizeH="0" baseline="0" noProof="0" dirty="0">
                <a:ln>
                  <a:noFill/>
                </a:ln>
                <a:uLnTx/>
                <a:uFillTx/>
                <a:ea typeface="+mn-ea"/>
                <a:cs typeface="+mn-cs"/>
              </a:rPr>
              <a:t>OR</a:t>
            </a:r>
          </a:p>
          <a:p>
            <a:pPr marL="914400" marR="0" lvl="2" indent="0"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uLnTx/>
              <a:uFillTx/>
              <a:ea typeface="+mn-ea"/>
              <a:cs typeface="+mn-cs"/>
            </a:endParaRPr>
          </a:p>
          <a:p>
            <a:pPr marL="1257300" marR="0" lvl="2" indent="-342900"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u="none" strike="noStrike" kern="1200" cap="none" spc="0" normalizeH="0" baseline="0" noProof="0" dirty="0">
                <a:ln>
                  <a:noFill/>
                </a:ln>
                <a:uLnTx/>
                <a:uFillTx/>
                <a:ea typeface="+mn-ea"/>
                <a:cs typeface="+mn-cs"/>
              </a:rPr>
              <a:t>Copy of bank statement - including 1</a:t>
            </a:r>
            <a:r>
              <a:rPr kumimoji="0" lang="en-US" sz="2400" b="0" u="none" strike="noStrike" kern="1200" cap="none" spc="0" normalizeH="0" baseline="30000" noProof="0" dirty="0">
                <a:ln>
                  <a:noFill/>
                </a:ln>
                <a:uLnTx/>
                <a:uFillTx/>
                <a:ea typeface="+mn-ea"/>
                <a:cs typeface="+mn-cs"/>
              </a:rPr>
              <a:t>st</a:t>
            </a:r>
            <a:r>
              <a:rPr kumimoji="0" lang="en-US" sz="2400" b="0" u="none" strike="noStrike" kern="1200" cap="none" spc="0" normalizeH="0" baseline="0" noProof="0" dirty="0">
                <a:ln>
                  <a:noFill/>
                </a:ln>
                <a:uLnTx/>
                <a:uFillTx/>
                <a:ea typeface="+mn-ea"/>
                <a:cs typeface="+mn-cs"/>
              </a:rPr>
              <a:t> page with agency name legible. Cancelled check or ACH withdrawal highlighted.</a:t>
            </a:r>
          </a:p>
          <a:p>
            <a:pPr marL="1257300" marR="0" lvl="2" indent="-342900"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u="none" strike="noStrike" kern="1200" cap="none" spc="0" normalizeH="0" baseline="0" noProof="0" dirty="0">
                <a:ln>
                  <a:noFill/>
                </a:ln>
                <a:uLnTx/>
                <a:uFillTx/>
                <a:ea typeface="+mn-ea"/>
                <a:cs typeface="+mn-cs"/>
              </a:rPr>
              <a:t>If the expense is paid by credit card, a copy of the credit card statement and canceled check paying credit card bill are required. </a:t>
            </a:r>
          </a:p>
          <a:p>
            <a:pPr marL="1257300" marR="0" lvl="2" indent="-342900"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u="none" strike="noStrike" kern="1200" cap="none" spc="0" normalizeH="0" baseline="0" noProof="0" dirty="0">
                <a:ln>
                  <a:noFill/>
                </a:ln>
                <a:uLnTx/>
                <a:uFillTx/>
                <a:ea typeface="+mn-ea"/>
                <a:cs typeface="+mn-cs"/>
              </a:rPr>
              <a:t>Please label the check or ACH entry with the assigned identifier.</a:t>
            </a:r>
          </a:p>
        </p:txBody>
      </p:sp>
      <p:sp>
        <p:nvSpPr>
          <p:cNvPr id="2" name="Slide Number Placeholder 1">
            <a:extLst>
              <a:ext uri="{FF2B5EF4-FFF2-40B4-BE49-F238E27FC236}">
                <a16:creationId xmlns:a16="http://schemas.microsoft.com/office/drawing/2014/main" id="{C41C03B7-7966-CEBC-8487-33C19F205520}"/>
              </a:ext>
            </a:extLst>
          </p:cNvPr>
          <p:cNvSpPr>
            <a:spLocks noGrp="1"/>
          </p:cNvSpPr>
          <p:nvPr>
            <p:ph type="sldNum" sz="quarter" idx="12"/>
          </p:nvPr>
        </p:nvSpPr>
        <p:spPr/>
        <p:txBody>
          <a:bodyPr/>
          <a:lstStyle/>
          <a:p>
            <a:fld id="{500A7A85-B75E-4D15-8271-3E80641739A6}" type="slidenum">
              <a:rPr lang="en-US" smtClean="0"/>
              <a:t>70</a:t>
            </a:fld>
            <a:endParaRPr lang="en-US"/>
          </a:p>
        </p:txBody>
      </p:sp>
      <p:sp>
        <p:nvSpPr>
          <p:cNvPr id="5" name="TextBox 4">
            <a:extLst>
              <a:ext uri="{FF2B5EF4-FFF2-40B4-BE49-F238E27FC236}">
                <a16:creationId xmlns:a16="http://schemas.microsoft.com/office/drawing/2014/main" id="{ADACD9C2-822F-C872-C615-A77AC08924B1}"/>
              </a:ext>
            </a:extLst>
          </p:cNvPr>
          <p:cNvSpPr txBox="1"/>
          <p:nvPr/>
        </p:nvSpPr>
        <p:spPr>
          <a:xfrm>
            <a:off x="1921763" y="5317816"/>
            <a:ext cx="8348472"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chemeClr val="accent1"/>
                </a:solidFill>
                <a:effectLst/>
                <a:uLnTx/>
                <a:uFillTx/>
                <a:ea typeface="+mn-ea"/>
                <a:cs typeface="+mn-cs"/>
              </a:rPr>
              <a:t>Redact any non-public information: Social Security numbers, date of birth, addresses of employees, etc.</a:t>
            </a:r>
            <a:endParaRPr kumimoji="0" lang="en-US" sz="2400" i="1" u="none" strike="noStrike" kern="1200" cap="none" spc="0" normalizeH="0" baseline="0" noProof="0" dirty="0">
              <a:ln>
                <a:noFill/>
              </a:ln>
              <a:solidFill>
                <a:schemeClr val="accent1"/>
              </a:solidFill>
              <a:effectLst/>
              <a:uLnTx/>
              <a:uFillTx/>
              <a:ea typeface="+mn-ea"/>
              <a:cs typeface="+mn-cs"/>
            </a:endParaRPr>
          </a:p>
        </p:txBody>
      </p:sp>
    </p:spTree>
    <p:extLst>
      <p:ext uri="{BB962C8B-B14F-4D97-AF65-F5344CB8AC3E}">
        <p14:creationId xmlns:p14="http://schemas.microsoft.com/office/powerpoint/2010/main" val="8438676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8C3743-813A-4900-9C22-ABA13D158D4B}"/>
              </a:ext>
            </a:extLst>
          </p:cNvPr>
          <p:cNvSpPr/>
          <p:nvPr/>
        </p:nvSpPr>
        <p:spPr>
          <a:xfrm>
            <a:off x="525624" y="360000"/>
            <a:ext cx="11140751" cy="550920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uLnTx/>
                <a:uFillTx/>
                <a:ea typeface="+mn-ea"/>
                <a:cs typeface="+mn-cs"/>
              </a:rPr>
              <a:t>Common issues with claim submissions</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28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a:p>
            <a:pPr marL="457200" marR="0" lvl="0" indent="-457200"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effectLst/>
                <a:uLnTx/>
                <a:uFillTx/>
                <a:ea typeface="+mn-ea"/>
                <a:cs typeface="+mn-cs"/>
              </a:rPr>
              <a:t>Insufficient Monthly Monitoring Reports (MMR) to back up claim submissions. We must have a record of grant accomplishments to pay claims.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ea typeface="+mn-ea"/>
                <a:cs typeface="+mn-cs"/>
              </a:rPr>
              <a:t>	</a:t>
            </a:r>
          </a:p>
          <a:p>
            <a:pPr marL="342900" marR="0" lvl="0" indent="-342900"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effectLst/>
                <a:uLnTx/>
                <a:uFillTx/>
                <a:ea typeface="+mn-ea"/>
                <a:cs typeface="+mn-cs"/>
              </a:rPr>
              <a:t>Documentation is insufficient for approval. Please make sure all source documentation for eligible expenses is included in the submission. </a:t>
            </a:r>
          </a:p>
          <a:p>
            <a:pPr marL="342900" marR="0" lvl="0" indent="-342900"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400" b="0" i="0" u="sng" strike="noStrike" kern="1200" cap="none" spc="0" normalizeH="0" baseline="0" noProof="0" dirty="0">
              <a:ln>
                <a:noFill/>
              </a:ln>
              <a:effectLst/>
              <a:uLnTx/>
              <a:uFillTx/>
              <a:ea typeface="+mn-ea"/>
              <a:cs typeface="+mn-cs"/>
            </a:endParaRPr>
          </a:p>
          <a:p>
            <a:pPr marL="342900" marR="0" lvl="0" indent="-342900"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effectLst/>
                <a:uLnTx/>
                <a:uFillTx/>
                <a:ea typeface="+mn-ea"/>
                <a:cs typeface="+mn-cs"/>
              </a:rPr>
              <a:t>Ineligible expenses claimed. Only items listed in your submitted and approved budget are eligible for reimbursement. Application fees, late fees, finance charges, and sales taxes for non-profits are not eligible for reimbursement. </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2400" b="0" i="0" u="sng" strike="noStrike" kern="1200" cap="none" spc="0" normalizeH="0" baseline="0" noProof="0" dirty="0">
              <a:ln>
                <a:noFill/>
              </a:ln>
              <a:effectLst/>
              <a:uLnTx/>
              <a:uFillTx/>
              <a:ea typeface="+mn-ea"/>
              <a:cs typeface="+mn-cs"/>
            </a:endParaRPr>
          </a:p>
          <a:p>
            <a:pPr marL="342900" marR="0" lvl="0" indent="-342900"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effectLst/>
                <a:uLnTx/>
                <a:uFillTx/>
                <a:ea typeface="+mn-ea"/>
                <a:cs typeface="+mn-cs"/>
              </a:rPr>
              <a:t>Confidential information not redacted – ex. birthdates, Social Security numbers, employee addresses, and bank account numbers.</a:t>
            </a:r>
          </a:p>
        </p:txBody>
      </p:sp>
      <p:sp>
        <p:nvSpPr>
          <p:cNvPr id="2" name="Slide Number Placeholder 1">
            <a:extLst>
              <a:ext uri="{FF2B5EF4-FFF2-40B4-BE49-F238E27FC236}">
                <a16:creationId xmlns:a16="http://schemas.microsoft.com/office/drawing/2014/main" id="{081C80FC-ABE9-B64E-6779-5164048E3989}"/>
              </a:ext>
            </a:extLst>
          </p:cNvPr>
          <p:cNvSpPr>
            <a:spLocks noGrp="1"/>
          </p:cNvSpPr>
          <p:nvPr>
            <p:ph type="sldNum" sz="quarter" idx="12"/>
          </p:nvPr>
        </p:nvSpPr>
        <p:spPr/>
        <p:txBody>
          <a:bodyPr/>
          <a:lstStyle/>
          <a:p>
            <a:fld id="{500A7A85-B75E-4D15-8271-3E80641739A6}" type="slidenum">
              <a:rPr lang="en-US" smtClean="0"/>
              <a:t>71</a:t>
            </a:fld>
            <a:endParaRPr lang="en-US"/>
          </a:p>
        </p:txBody>
      </p:sp>
    </p:spTree>
    <p:extLst>
      <p:ext uri="{BB962C8B-B14F-4D97-AF65-F5344CB8AC3E}">
        <p14:creationId xmlns:p14="http://schemas.microsoft.com/office/powerpoint/2010/main" val="3100041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82997F0-CC6A-03FB-1272-8F590C500CF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24D971D-C969-1AEB-3726-C3A5420B3B76}"/>
              </a:ext>
            </a:extLst>
          </p:cNvPr>
          <p:cNvSpPr/>
          <p:nvPr/>
        </p:nvSpPr>
        <p:spPr>
          <a:xfrm>
            <a:off x="525624" y="360000"/>
            <a:ext cx="11140751" cy="58785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uLnTx/>
                <a:uFillTx/>
                <a:ea typeface="+mn-ea"/>
                <a:cs typeface="+mn-cs"/>
              </a:rPr>
              <a:t>Common issues with claim submissions</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28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a:p>
            <a:pPr marL="457200" marR="0" lvl="0" indent="-457200"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effectLst/>
                <a:uLnTx/>
                <a:uFillTx/>
                <a:ea typeface="+mn-ea"/>
                <a:cs typeface="+mn-cs"/>
              </a:rPr>
              <a:t>Documentation not in a logical order, based on the operating agency invoice form and summary sheet. All source documents must be in the order of summary sheets so that they can be quickly and easily verified by multiple people as the claim packet moves through the approval process.</a:t>
            </a:r>
          </a:p>
          <a:p>
            <a:pPr marL="457200" marR="0" lvl="0" indent="-457200"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400" b="0" i="0" u="none" strike="noStrike" kern="1200" cap="none" spc="0" normalizeH="0" baseline="0" noProof="0" dirty="0">
              <a:ln>
                <a:noFill/>
              </a:ln>
              <a:effectLst/>
              <a:uLnTx/>
              <a:uFillTx/>
              <a:ea typeface="+mn-ea"/>
              <a:cs typeface="+mn-cs"/>
            </a:endParaRPr>
          </a:p>
          <a:p>
            <a:pPr marL="457200" marR="0" lvl="0" indent="-457200"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effectLst/>
                <a:uLnTx/>
                <a:uFillTx/>
                <a:ea typeface="+mn-ea"/>
                <a:cs typeface="+mn-cs"/>
              </a:rPr>
              <a:t>Claim submissions that are double-sided and/or stapled. Please submit single-sided documents only. Please do not staple documents; all documents are digitized before processing. </a:t>
            </a:r>
          </a:p>
          <a:p>
            <a:pPr marL="457200" marR="0" lvl="0" indent="-457200"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400" b="0" i="0" u="none" strike="noStrike" kern="1200" cap="none" spc="0" normalizeH="0" baseline="0" noProof="0" dirty="0">
              <a:ln>
                <a:noFill/>
              </a:ln>
              <a:effectLst/>
              <a:uLnTx/>
              <a:uFillTx/>
              <a:ea typeface="+mn-ea"/>
              <a:cs typeface="+mn-cs"/>
            </a:endParaRPr>
          </a:p>
          <a:p>
            <a:pPr marL="457200" marR="0" lvl="0" indent="-457200"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400" dirty="0"/>
              <a:t>Errors on the cover form (such as duplicate invoices, invoice date not current or for a future date, or incorrect claim total)</a:t>
            </a:r>
          </a:p>
          <a:p>
            <a:pPr marR="0" lvl="0" defTabSz="4572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effectLst/>
              <a:uLnTx/>
              <a:uFillTx/>
              <a:ea typeface="+mn-ea"/>
              <a:cs typeface="+mn-cs"/>
            </a:endParaRPr>
          </a:p>
          <a:p>
            <a:pPr marL="457200" marR="0" lvl="0" indent="-457200"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400" dirty="0"/>
              <a:t>Math errors – expenses that are improperly calculated</a:t>
            </a:r>
            <a:endParaRPr kumimoji="0" lang="en-US" sz="2400" b="0" i="0" u="none" strike="noStrike" kern="1200" cap="none" spc="0" normalizeH="0" baseline="0" noProof="0" dirty="0">
              <a:ln>
                <a:noFill/>
              </a:ln>
              <a:effectLst/>
              <a:uLnTx/>
              <a:uFillTx/>
              <a:ea typeface="+mn-ea"/>
              <a:cs typeface="+mn-cs"/>
            </a:endParaRPr>
          </a:p>
        </p:txBody>
      </p:sp>
      <p:sp>
        <p:nvSpPr>
          <p:cNvPr id="2" name="Slide Number Placeholder 1">
            <a:extLst>
              <a:ext uri="{FF2B5EF4-FFF2-40B4-BE49-F238E27FC236}">
                <a16:creationId xmlns:a16="http://schemas.microsoft.com/office/drawing/2014/main" id="{CE8F97C1-B02C-1FDC-DF1D-688F00D94D78}"/>
              </a:ext>
            </a:extLst>
          </p:cNvPr>
          <p:cNvSpPr>
            <a:spLocks noGrp="1"/>
          </p:cNvSpPr>
          <p:nvPr>
            <p:ph type="sldNum" sz="quarter" idx="12"/>
          </p:nvPr>
        </p:nvSpPr>
        <p:spPr/>
        <p:txBody>
          <a:bodyPr/>
          <a:lstStyle/>
          <a:p>
            <a:fld id="{500A7A85-B75E-4D15-8271-3E80641739A6}" type="slidenum">
              <a:rPr lang="en-US" smtClean="0"/>
              <a:t>72</a:t>
            </a:fld>
            <a:endParaRPr lang="en-US"/>
          </a:p>
        </p:txBody>
      </p:sp>
    </p:spTree>
    <p:extLst>
      <p:ext uri="{BB962C8B-B14F-4D97-AF65-F5344CB8AC3E}">
        <p14:creationId xmlns:p14="http://schemas.microsoft.com/office/powerpoint/2010/main" val="8181087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6753BE-C039-E81E-C57B-FACFB39CE829}"/>
              </a:ext>
            </a:extLst>
          </p:cNvPr>
          <p:cNvSpPr>
            <a:spLocks noGrp="1"/>
          </p:cNvSpPr>
          <p:nvPr>
            <p:ph type="sldNum" sz="quarter" idx="12"/>
          </p:nvPr>
        </p:nvSpPr>
        <p:spPr/>
        <p:txBody>
          <a:bodyPr/>
          <a:lstStyle/>
          <a:p>
            <a:fld id="{500A7A85-B75E-4D15-8271-3E80641739A6}" type="slidenum">
              <a:rPr lang="en-US" smtClean="0"/>
              <a:t>73</a:t>
            </a:fld>
            <a:endParaRPr lang="en-US"/>
          </a:p>
        </p:txBody>
      </p:sp>
      <p:sp>
        <p:nvSpPr>
          <p:cNvPr id="3" name="Text Placeholder 2">
            <a:extLst>
              <a:ext uri="{FF2B5EF4-FFF2-40B4-BE49-F238E27FC236}">
                <a16:creationId xmlns:a16="http://schemas.microsoft.com/office/drawing/2014/main" id="{253CD424-7D11-4E18-8B7D-A8F745F79823}"/>
              </a:ext>
            </a:extLst>
          </p:cNvPr>
          <p:cNvSpPr>
            <a:spLocks noGrp="1"/>
          </p:cNvSpPr>
          <p:nvPr>
            <p:ph type="body" idx="4294967295"/>
          </p:nvPr>
        </p:nvSpPr>
        <p:spPr>
          <a:xfrm>
            <a:off x="668766" y="1837944"/>
            <a:ext cx="10015109" cy="3321431"/>
          </a:xfrm>
        </p:spPr>
        <p:txBody>
          <a:bodyPr>
            <a:normAutofit/>
          </a:bodyPr>
          <a:lstStyle/>
          <a:p>
            <a:pPr marL="457200" indent="-457200">
              <a:buClr>
                <a:schemeClr val="tx1"/>
              </a:buClr>
              <a:buFont typeface="Wingdings" panose="05000000000000000000" pitchFamily="2" charset="2"/>
              <a:buChar char="v"/>
            </a:pPr>
            <a:r>
              <a:rPr lang="en-US" sz="2400" dirty="0">
                <a:solidFill>
                  <a:schemeClr val="tx1"/>
                </a:solidFill>
              </a:rPr>
              <a:t>Monthly Monitoring Reports are critical in the grant award process. </a:t>
            </a:r>
          </a:p>
          <a:p>
            <a:pPr marL="457200" indent="-457200">
              <a:buClr>
                <a:schemeClr val="tx1"/>
              </a:buClr>
              <a:buFont typeface="Wingdings" panose="05000000000000000000" pitchFamily="2" charset="2"/>
              <a:buChar char="v"/>
            </a:pPr>
            <a:r>
              <a:rPr lang="en-US" sz="2400" dirty="0">
                <a:solidFill>
                  <a:schemeClr val="tx1"/>
                </a:solidFill>
              </a:rPr>
              <a:t>To comply with HUD regulations, CD staff must input all collected monitoring data in the Integrated Disbursement and Information System (IDIS) from the Monthly Monitoring Reports received. </a:t>
            </a:r>
          </a:p>
          <a:p>
            <a:pPr marL="457200" indent="-457200">
              <a:buClr>
                <a:schemeClr val="tx1"/>
              </a:buClr>
              <a:buFont typeface="Wingdings" panose="05000000000000000000" pitchFamily="2" charset="2"/>
              <a:buChar char="v"/>
            </a:pPr>
            <a:r>
              <a:rPr lang="en-US" sz="2400" dirty="0"/>
              <a:t>Future grant award amounts are affected by the information entered in IDIS.</a:t>
            </a:r>
          </a:p>
          <a:p>
            <a:pPr marL="457200" indent="-457200">
              <a:buClr>
                <a:schemeClr val="tx1"/>
              </a:buClr>
              <a:buFont typeface="Wingdings" panose="05000000000000000000" pitchFamily="2" charset="2"/>
              <a:buChar char="v"/>
            </a:pPr>
            <a:endParaRPr lang="en-US" sz="2400" dirty="0"/>
          </a:p>
          <a:p>
            <a:pPr marL="457200" indent="-457200">
              <a:buClr>
                <a:schemeClr val="tx1"/>
              </a:buClr>
              <a:buFont typeface="Wingdings" panose="05000000000000000000" pitchFamily="2" charset="2"/>
              <a:buChar char="v"/>
            </a:pPr>
            <a:r>
              <a:rPr lang="en-US" sz="2400" dirty="0"/>
              <a:t>More on this topic later in the presentation </a:t>
            </a:r>
          </a:p>
        </p:txBody>
      </p:sp>
      <p:sp>
        <p:nvSpPr>
          <p:cNvPr id="7" name="TextBox 6">
            <a:extLst>
              <a:ext uri="{FF2B5EF4-FFF2-40B4-BE49-F238E27FC236}">
                <a16:creationId xmlns:a16="http://schemas.microsoft.com/office/drawing/2014/main" id="{BCB19EE4-4098-0831-8CC4-6CF2C47D6F8D}"/>
              </a:ext>
            </a:extLst>
          </p:cNvPr>
          <p:cNvSpPr txBox="1"/>
          <p:nvPr/>
        </p:nvSpPr>
        <p:spPr>
          <a:xfrm>
            <a:off x="668766" y="604619"/>
            <a:ext cx="8202706"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Monthly Monitoring Reports (MMR)</a:t>
            </a:r>
          </a:p>
        </p:txBody>
      </p:sp>
    </p:spTree>
    <p:extLst>
      <p:ext uri="{BB962C8B-B14F-4D97-AF65-F5344CB8AC3E}">
        <p14:creationId xmlns:p14="http://schemas.microsoft.com/office/powerpoint/2010/main" val="28734740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D3785C-11A6-36B6-B1E2-09A42CAB3780}"/>
              </a:ext>
            </a:extLst>
          </p:cNvPr>
          <p:cNvSpPr>
            <a:spLocks noGrp="1"/>
          </p:cNvSpPr>
          <p:nvPr>
            <p:ph type="sldNum" sz="quarter" idx="12"/>
          </p:nvPr>
        </p:nvSpPr>
        <p:spPr/>
        <p:txBody>
          <a:bodyPr/>
          <a:lstStyle/>
          <a:p>
            <a:fld id="{500A7A85-B75E-4D15-8271-3E80641739A6}" type="slidenum">
              <a:rPr lang="en-US" smtClean="0"/>
              <a:t>74</a:t>
            </a:fld>
            <a:endParaRPr lang="en-US"/>
          </a:p>
        </p:txBody>
      </p:sp>
      <p:sp>
        <p:nvSpPr>
          <p:cNvPr id="3" name="Subtitle 2">
            <a:extLst>
              <a:ext uri="{FF2B5EF4-FFF2-40B4-BE49-F238E27FC236}">
                <a16:creationId xmlns:a16="http://schemas.microsoft.com/office/drawing/2014/main" id="{FA86567B-E6C9-4A15-A809-A4E115146C5F}"/>
              </a:ext>
            </a:extLst>
          </p:cNvPr>
          <p:cNvSpPr>
            <a:spLocks noGrp="1"/>
          </p:cNvSpPr>
          <p:nvPr>
            <p:ph type="subTitle" idx="4294967295"/>
          </p:nvPr>
        </p:nvSpPr>
        <p:spPr>
          <a:xfrm>
            <a:off x="1073150" y="1362456"/>
            <a:ext cx="10045700" cy="5333618"/>
          </a:xfrm>
        </p:spPr>
        <p:txBody>
          <a:bodyPr>
            <a:normAutofit/>
          </a:bodyPr>
          <a:lstStyle/>
          <a:p>
            <a:pPr>
              <a:lnSpc>
                <a:spcPct val="120000"/>
              </a:lnSpc>
              <a:buClr>
                <a:schemeClr val="tx1"/>
              </a:buClr>
              <a:buFont typeface="Wingdings" panose="05000000000000000000" pitchFamily="2" charset="2"/>
              <a:buChar char="v"/>
            </a:pPr>
            <a:r>
              <a:rPr lang="en-US" sz="2400" dirty="0"/>
              <a:t>60 days prior to the end of each program year, the total CDBG funds available </a:t>
            </a:r>
            <a:r>
              <a:rPr lang="en-US" sz="2400" b="1" dirty="0"/>
              <a:t>must be less than 1.5 times</a:t>
            </a:r>
            <a:r>
              <a:rPr lang="en-US" sz="2400" dirty="0"/>
              <a:t> the current year grant amount.</a:t>
            </a:r>
          </a:p>
          <a:p>
            <a:pPr>
              <a:lnSpc>
                <a:spcPct val="120000"/>
              </a:lnSpc>
              <a:buClr>
                <a:schemeClr val="tx1"/>
              </a:buClr>
              <a:buFont typeface="Wingdings" panose="05000000000000000000" pitchFamily="2" charset="2"/>
              <a:buChar char="v"/>
            </a:pPr>
            <a:r>
              <a:rPr lang="en-US" sz="2400" dirty="0"/>
              <a:t>Priority will be given to Subrecipients that have been timely.</a:t>
            </a:r>
          </a:p>
          <a:p>
            <a:pPr>
              <a:lnSpc>
                <a:spcPct val="120000"/>
              </a:lnSpc>
              <a:buClr>
                <a:schemeClr val="tx1"/>
              </a:buClr>
              <a:buFont typeface="Wingdings" panose="05000000000000000000" pitchFamily="2" charset="2"/>
              <a:buChar char="v"/>
            </a:pPr>
            <a:r>
              <a:rPr lang="en-US" sz="2400" dirty="0"/>
              <a:t>All activities proposed should be accomplished within </a:t>
            </a:r>
            <a:r>
              <a:rPr lang="en-US" sz="2400" b="1" dirty="0"/>
              <a:t>1 year</a:t>
            </a:r>
            <a:r>
              <a:rPr lang="en-US" sz="2400" dirty="0"/>
              <a:t>.</a:t>
            </a:r>
          </a:p>
          <a:p>
            <a:pPr marL="128016" lvl="1" indent="0">
              <a:lnSpc>
                <a:spcPct val="100000"/>
              </a:lnSpc>
              <a:spcBef>
                <a:spcPts val="0"/>
              </a:spcBef>
              <a:spcAft>
                <a:spcPts val="0"/>
              </a:spcAft>
              <a:buClr>
                <a:schemeClr val="tx1"/>
              </a:buClr>
              <a:buNone/>
            </a:pPr>
            <a:r>
              <a:rPr lang="en-US" sz="2200" b="1" dirty="0"/>
              <a:t>Funds not expended by </a:t>
            </a:r>
            <a:r>
              <a:rPr lang="en-US" sz="2200" b="1" u="sng" dirty="0"/>
              <a:t>October 31</a:t>
            </a:r>
            <a:r>
              <a:rPr lang="en-US" sz="2200" b="1" u="sng" baseline="30000" dirty="0"/>
              <a:t>st</a:t>
            </a:r>
            <a:r>
              <a:rPr lang="en-US" sz="2200" b="1" dirty="0"/>
              <a:t>, following the program year/contract window, will be revoked by DMD!</a:t>
            </a:r>
          </a:p>
          <a:p>
            <a:pPr>
              <a:lnSpc>
                <a:spcPct val="120000"/>
              </a:lnSpc>
              <a:buClr>
                <a:schemeClr val="tx1"/>
              </a:buClr>
              <a:buFont typeface="Wingdings" panose="05000000000000000000" pitchFamily="2" charset="2"/>
              <a:buChar char="v"/>
            </a:pPr>
            <a:r>
              <a:rPr lang="en-US" sz="2400" dirty="0"/>
              <a:t>Proposals must be specific and include a feasible timeline.</a:t>
            </a:r>
          </a:p>
          <a:p>
            <a:pPr>
              <a:lnSpc>
                <a:spcPct val="120000"/>
              </a:lnSpc>
              <a:buClr>
                <a:schemeClr val="tx1"/>
              </a:buClr>
              <a:buFont typeface="Wingdings" panose="05000000000000000000" pitchFamily="2" charset="2"/>
              <a:buChar char="v"/>
            </a:pPr>
            <a:r>
              <a:rPr lang="en-US" sz="2400" dirty="0"/>
              <a:t>Claim submissions should include all required documentation and be accurate to reduce processing time. Claims and/or program progress updates should be submitted </a:t>
            </a:r>
            <a:r>
              <a:rPr lang="en-US" sz="2400" b="1" dirty="0"/>
              <a:t>monthly.</a:t>
            </a:r>
          </a:p>
          <a:p>
            <a:pPr marL="342900" indent="-342900" algn="ctr">
              <a:buFont typeface="Wingdings" panose="05000000000000000000" pitchFamily="2" charset="2"/>
              <a:buChar char="v"/>
            </a:pPr>
            <a:endParaRPr lang="en-US" dirty="0"/>
          </a:p>
          <a:p>
            <a:pPr algn="ctr"/>
            <a:endParaRPr lang="en-US" dirty="0"/>
          </a:p>
          <a:p>
            <a:pPr marL="342900" indent="-342900" algn="ctr">
              <a:buFont typeface="Wingdings" panose="05000000000000000000" pitchFamily="2" charset="2"/>
              <a:buChar char="v"/>
            </a:pPr>
            <a:endParaRPr lang="en-US" dirty="0"/>
          </a:p>
          <a:p>
            <a:pPr marL="342900" indent="-342900" algn="ctr">
              <a:buFont typeface="Wingdings" panose="05000000000000000000" pitchFamily="2" charset="2"/>
              <a:buChar char="v"/>
            </a:pPr>
            <a:endParaRPr lang="en-US" dirty="0"/>
          </a:p>
          <a:p>
            <a:pPr marL="342900" indent="-342900" algn="ctr">
              <a:buFont typeface="Wingdings" panose="05000000000000000000" pitchFamily="2" charset="2"/>
              <a:buChar char="v"/>
            </a:pPr>
            <a:endParaRPr lang="en-US" dirty="0"/>
          </a:p>
        </p:txBody>
      </p:sp>
      <p:sp>
        <p:nvSpPr>
          <p:cNvPr id="7" name="TextBox 6">
            <a:extLst>
              <a:ext uri="{FF2B5EF4-FFF2-40B4-BE49-F238E27FC236}">
                <a16:creationId xmlns:a16="http://schemas.microsoft.com/office/drawing/2014/main" id="{C444CA2D-7AD1-6E9A-24CB-4CE96C266B3B}"/>
              </a:ext>
            </a:extLst>
          </p:cNvPr>
          <p:cNvSpPr txBox="1"/>
          <p:nvPr/>
        </p:nvSpPr>
        <p:spPr>
          <a:xfrm>
            <a:off x="1073150" y="572155"/>
            <a:ext cx="7288306"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Timeliness</a:t>
            </a:r>
          </a:p>
        </p:txBody>
      </p:sp>
    </p:spTree>
    <p:extLst>
      <p:ext uri="{BB962C8B-B14F-4D97-AF65-F5344CB8AC3E}">
        <p14:creationId xmlns:p14="http://schemas.microsoft.com/office/powerpoint/2010/main" val="8025930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79500E-3A13-0518-D95F-9D009C9D81BB}"/>
              </a:ext>
            </a:extLst>
          </p:cNvPr>
          <p:cNvSpPr>
            <a:spLocks noGrp="1"/>
          </p:cNvSpPr>
          <p:nvPr>
            <p:ph type="sldNum" sz="quarter" idx="12"/>
          </p:nvPr>
        </p:nvSpPr>
        <p:spPr/>
        <p:txBody>
          <a:bodyPr/>
          <a:lstStyle/>
          <a:p>
            <a:fld id="{500A7A85-B75E-4D15-8271-3E80641739A6}" type="slidenum">
              <a:rPr lang="en-US" smtClean="0"/>
              <a:t>75</a:t>
            </a:fld>
            <a:endParaRPr lang="en-US"/>
          </a:p>
        </p:txBody>
      </p:sp>
      <p:sp>
        <p:nvSpPr>
          <p:cNvPr id="6" name="Text Placeholder 5"/>
          <p:cNvSpPr>
            <a:spLocks noGrp="1"/>
          </p:cNvSpPr>
          <p:nvPr>
            <p:ph sz="half" idx="4294967295"/>
          </p:nvPr>
        </p:nvSpPr>
        <p:spPr>
          <a:xfrm>
            <a:off x="806904" y="1917290"/>
            <a:ext cx="10246739" cy="2673760"/>
          </a:xfrm>
        </p:spPr>
        <p:txBody>
          <a:bodyPr>
            <a:normAutofit/>
          </a:bodyPr>
          <a:lstStyle/>
          <a:p>
            <a:pPr lvl="1">
              <a:buClr>
                <a:schemeClr val="tx1"/>
              </a:buClr>
              <a:buFont typeface="Wingdings" panose="05000000000000000000" pitchFamily="2" charset="2"/>
              <a:buChar char="v"/>
            </a:pPr>
            <a:r>
              <a:rPr lang="en-US" sz="2800" dirty="0"/>
              <a:t>Agencies must maintain spreadsheets that reconcile all grant activities, updated upon each invoice submission. </a:t>
            </a:r>
          </a:p>
          <a:p>
            <a:pPr lvl="1">
              <a:buClr>
                <a:schemeClr val="tx1"/>
              </a:buClr>
              <a:buFont typeface="Wingdings" panose="05000000000000000000" pitchFamily="2" charset="2"/>
              <a:buChar char="v"/>
            </a:pPr>
            <a:endParaRPr lang="en-US" sz="2800" dirty="0"/>
          </a:p>
          <a:p>
            <a:pPr lvl="1">
              <a:buClr>
                <a:schemeClr val="tx1"/>
              </a:buClr>
              <a:buFont typeface="Wingdings" panose="05000000000000000000" pitchFamily="2" charset="2"/>
              <a:buChar char="v"/>
            </a:pPr>
            <a:r>
              <a:rPr lang="en-US" sz="2800" dirty="0"/>
              <a:t>This should include an accounting of the amount of funds granted, the amount of funds claimed, and the remaining balance of grant funds available to claim. </a:t>
            </a:r>
          </a:p>
        </p:txBody>
      </p:sp>
      <p:sp>
        <p:nvSpPr>
          <p:cNvPr id="5" name="TextBox 4">
            <a:extLst>
              <a:ext uri="{FF2B5EF4-FFF2-40B4-BE49-F238E27FC236}">
                <a16:creationId xmlns:a16="http://schemas.microsoft.com/office/drawing/2014/main" id="{E0F7A60F-4657-4119-E837-1C76C99E0640}"/>
              </a:ext>
            </a:extLst>
          </p:cNvPr>
          <p:cNvSpPr txBox="1"/>
          <p:nvPr/>
        </p:nvSpPr>
        <p:spPr>
          <a:xfrm>
            <a:off x="806904" y="641135"/>
            <a:ext cx="7700682"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Reconciliation Responsibilities</a:t>
            </a:r>
          </a:p>
        </p:txBody>
      </p:sp>
    </p:spTree>
    <p:extLst>
      <p:ext uri="{BB962C8B-B14F-4D97-AF65-F5344CB8AC3E}">
        <p14:creationId xmlns:p14="http://schemas.microsoft.com/office/powerpoint/2010/main" val="31873558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object 4"/>
          <p:cNvSpPr txBox="1"/>
          <p:nvPr/>
        </p:nvSpPr>
        <p:spPr>
          <a:xfrm>
            <a:off x="941294" y="1793404"/>
            <a:ext cx="10088656" cy="4308872"/>
          </a:xfrm>
          <a:prstGeom prst="rect">
            <a:avLst/>
          </a:prstGeom>
        </p:spPr>
        <p:txBody>
          <a:bodyPr vert="horz" wrap="square" lIns="0" tIns="0" rIns="0" bIns="0" rtlCol="0">
            <a:spAutoFit/>
          </a:bodyPr>
          <a:lstStyle/>
          <a:p>
            <a:pPr marL="355600" marR="0" lvl="0" indent="-342900" algn="l" defTabSz="457200" rtl="0" eaLnBrk="1" fontAlgn="auto" latinLnBrk="0" hangingPunct="1">
              <a:spcAft>
                <a:spcPts val="0"/>
              </a:spcAft>
              <a:buClrTx/>
              <a:buSzTx/>
              <a:buFont typeface="Wingdings" panose="05000000000000000000" pitchFamily="2" charset="2"/>
              <a:buChar char="v"/>
              <a:tabLst>
                <a:tab pos="6830695" algn="l"/>
              </a:tabLst>
              <a:defRPr/>
            </a:pPr>
            <a:r>
              <a:rPr kumimoji="0" lang="en-US" sz="2800" b="0" i="0" u="none" strike="noStrike" kern="1200" cap="none" spc="-30" normalizeH="0" baseline="0" noProof="0" dirty="0">
                <a:ln>
                  <a:noFill/>
                </a:ln>
                <a:effectLst/>
                <a:uLnTx/>
                <a:uFillTx/>
                <a:ea typeface="+mn-ea"/>
                <a:cs typeface="Calibri"/>
              </a:rPr>
              <a:t>All non-federal entities that expend $750,000 or more of federal funds annually are required to obtain an annual audit.</a:t>
            </a:r>
          </a:p>
          <a:p>
            <a:pPr marL="355600" marR="0" lvl="0" indent="-342900" algn="l" defTabSz="457200" rtl="0" eaLnBrk="1" fontAlgn="auto" latinLnBrk="0" hangingPunct="1">
              <a:spcAft>
                <a:spcPts val="0"/>
              </a:spcAft>
              <a:buClrTx/>
              <a:buSzTx/>
              <a:buFont typeface="Wingdings" panose="05000000000000000000" pitchFamily="2" charset="2"/>
              <a:buChar char="v"/>
              <a:tabLst>
                <a:tab pos="6830695" algn="l"/>
              </a:tabLst>
              <a:defRPr/>
            </a:pPr>
            <a:endParaRPr kumimoji="0" lang="en-US" sz="2800" b="0" i="0" u="none" strike="noStrike" kern="1200" cap="none" spc="0" normalizeH="0" baseline="0" noProof="0" dirty="0">
              <a:ln>
                <a:noFill/>
              </a:ln>
              <a:effectLst/>
              <a:uLnTx/>
              <a:uFillTx/>
              <a:ea typeface="+mn-ea"/>
              <a:cs typeface="Calibri"/>
            </a:endParaRPr>
          </a:p>
          <a:p>
            <a:pPr marL="469900" marR="0" lvl="0" indent="-457200" algn="l" defTabSz="457200" rtl="0" eaLnBrk="1" fontAlgn="auto" latinLnBrk="0" hangingPunct="1">
              <a:spcAft>
                <a:spcPts val="0"/>
              </a:spcAft>
              <a:buClrTx/>
              <a:buSzTx/>
              <a:buFont typeface="Wingdings" panose="05000000000000000000" pitchFamily="2" charset="2"/>
              <a:buChar char="v"/>
              <a:tabLst>
                <a:tab pos="6830695" algn="l"/>
              </a:tabLst>
              <a:defRPr/>
            </a:pPr>
            <a:r>
              <a:rPr kumimoji="0" lang="en-US" sz="2800" b="0" i="0" u="none" strike="noStrike" kern="1200" cap="none" spc="0" normalizeH="0" baseline="0" noProof="0" dirty="0">
                <a:ln>
                  <a:noFill/>
                </a:ln>
                <a:effectLst/>
                <a:uLnTx/>
                <a:uFillTx/>
                <a:ea typeface="+mn-ea"/>
                <a:cs typeface="Calibri"/>
              </a:rPr>
              <a:t>G</a:t>
            </a:r>
            <a:r>
              <a:rPr kumimoji="0" lang="en-US" sz="2800" b="0" i="0" u="none" strike="noStrike" kern="1200" cap="none" spc="-50" normalizeH="0" baseline="0" noProof="0" dirty="0">
                <a:ln>
                  <a:noFill/>
                </a:ln>
                <a:effectLst/>
                <a:uLnTx/>
                <a:uFillTx/>
                <a:ea typeface="+mn-ea"/>
                <a:cs typeface="Calibri"/>
              </a:rPr>
              <a:t>r</a:t>
            </a:r>
            <a:r>
              <a:rPr kumimoji="0" lang="en-US" sz="2800" b="0" i="0" u="none" strike="noStrike" kern="1200" cap="none" spc="0" normalizeH="0" baseline="0" noProof="0" dirty="0">
                <a:ln>
                  <a:noFill/>
                </a:ln>
                <a:effectLst/>
                <a:uLnTx/>
                <a:uFillTx/>
                <a:ea typeface="+mn-ea"/>
                <a:cs typeface="Calibri"/>
              </a:rPr>
              <a:t>a</a:t>
            </a:r>
            <a:r>
              <a:rPr kumimoji="0" lang="en-US" sz="2800" b="0" i="0" u="none" strike="noStrike" kern="1200" cap="none" spc="-25" normalizeH="0" baseline="0" noProof="0" dirty="0">
                <a:ln>
                  <a:noFill/>
                </a:ln>
                <a:effectLst/>
                <a:uLnTx/>
                <a:uFillTx/>
                <a:ea typeface="+mn-ea"/>
                <a:cs typeface="Calibri"/>
              </a:rPr>
              <a:t>n</a:t>
            </a:r>
            <a:r>
              <a:rPr kumimoji="0" lang="en-US" sz="2800" b="0" i="0" u="none" strike="noStrike" kern="1200" cap="none" spc="-30" normalizeH="0" baseline="0" noProof="0" dirty="0">
                <a:ln>
                  <a:noFill/>
                </a:ln>
                <a:effectLst/>
                <a:uLnTx/>
                <a:uFillTx/>
                <a:ea typeface="+mn-ea"/>
                <a:cs typeface="Calibri"/>
              </a:rPr>
              <a:t>t</a:t>
            </a:r>
            <a:r>
              <a:rPr kumimoji="0" lang="en-US" sz="2800" b="0" i="0" u="none" strike="noStrike" kern="1200" cap="none" spc="0" normalizeH="0" baseline="0" noProof="0" dirty="0">
                <a:ln>
                  <a:noFill/>
                </a:ln>
                <a:effectLst/>
                <a:uLnTx/>
                <a:uFillTx/>
                <a:ea typeface="+mn-ea"/>
                <a:cs typeface="Calibri"/>
              </a:rPr>
              <a:t>e</a:t>
            </a:r>
            <a:r>
              <a:rPr kumimoji="0" lang="en-US" sz="2800" b="0" i="0" u="none" strike="noStrike" kern="1200" cap="none" spc="5" normalizeH="0" baseline="0" noProof="0" dirty="0">
                <a:ln>
                  <a:noFill/>
                </a:ln>
                <a:effectLst/>
                <a:uLnTx/>
                <a:uFillTx/>
                <a:ea typeface="+mn-ea"/>
                <a:cs typeface="Calibri"/>
              </a:rPr>
              <a:t>e</a:t>
            </a:r>
            <a:r>
              <a:rPr kumimoji="0" lang="en-US" sz="2800" b="0" i="0" u="none" strike="noStrike" kern="1200" cap="none" spc="0" normalizeH="0" baseline="0" noProof="0" dirty="0">
                <a:ln>
                  <a:noFill/>
                </a:ln>
                <a:effectLst/>
                <a:uLnTx/>
                <a:uFillTx/>
                <a:ea typeface="+mn-ea"/>
                <a:cs typeface="Calibri"/>
              </a:rPr>
              <a:t>s &amp; </a:t>
            </a:r>
            <a:r>
              <a:rPr lang="en-US" sz="2800" spc="-5" dirty="0">
                <a:cs typeface="Calibri"/>
              </a:rPr>
              <a:t>Subr</a:t>
            </a:r>
            <a:r>
              <a:rPr kumimoji="0" lang="en-US" sz="2800" b="0" i="0" u="none" strike="noStrike" kern="1200" cap="none" spc="0" normalizeH="0" baseline="0" noProof="0" dirty="0" err="1">
                <a:ln>
                  <a:noFill/>
                </a:ln>
                <a:effectLst/>
                <a:uLnTx/>
                <a:uFillTx/>
                <a:ea typeface="+mn-ea"/>
                <a:cs typeface="Calibri"/>
              </a:rPr>
              <a:t>ecipie</a:t>
            </a:r>
            <a:r>
              <a:rPr kumimoji="0" lang="en-US" sz="2800" b="0" i="0" u="none" strike="noStrike" kern="1200" cap="none" spc="-20" normalizeH="0" baseline="0" noProof="0" dirty="0" err="1">
                <a:ln>
                  <a:noFill/>
                </a:ln>
                <a:effectLst/>
                <a:uLnTx/>
                <a:uFillTx/>
                <a:ea typeface="+mn-ea"/>
                <a:cs typeface="Calibri"/>
              </a:rPr>
              <a:t>n</a:t>
            </a:r>
            <a:r>
              <a:rPr kumimoji="0" lang="en-US" sz="2800" b="0" i="0" u="none" strike="noStrike" kern="1200" cap="none" spc="0" normalizeH="0" baseline="0" noProof="0" dirty="0" err="1">
                <a:ln>
                  <a:noFill/>
                </a:ln>
                <a:effectLst/>
                <a:uLnTx/>
                <a:uFillTx/>
                <a:ea typeface="+mn-ea"/>
                <a:cs typeface="Calibri"/>
              </a:rPr>
              <a:t>ts</a:t>
            </a:r>
            <a:r>
              <a:rPr kumimoji="0" lang="en-US" sz="2800" b="0" i="0" u="none" strike="noStrike" kern="1200" cap="none" spc="15" normalizeH="0" baseline="0" noProof="0" dirty="0">
                <a:ln>
                  <a:noFill/>
                </a:ln>
                <a:effectLst/>
                <a:uLnTx/>
                <a:uFillTx/>
                <a:ea typeface="+mn-ea"/>
                <a:cs typeface="Calibri"/>
              </a:rPr>
              <a:t> </a:t>
            </a:r>
            <a:r>
              <a:rPr kumimoji="0" lang="en-US" sz="2800" b="0" i="0" u="none" strike="noStrike" kern="1200" cap="none" spc="-5" normalizeH="0" baseline="0" noProof="0" dirty="0">
                <a:ln>
                  <a:noFill/>
                </a:ln>
                <a:effectLst/>
                <a:uLnTx/>
                <a:uFillTx/>
                <a:ea typeface="+mn-ea"/>
                <a:cs typeface="Calibri"/>
              </a:rPr>
              <a:t>mu</a:t>
            </a:r>
            <a:r>
              <a:rPr kumimoji="0" lang="en-US" sz="2800" b="0" i="0" u="none" strike="noStrike" kern="1200" cap="none" spc="-20" normalizeH="0" baseline="0" noProof="0" dirty="0">
                <a:ln>
                  <a:noFill/>
                </a:ln>
                <a:effectLst/>
                <a:uLnTx/>
                <a:uFillTx/>
                <a:ea typeface="+mn-ea"/>
                <a:cs typeface="Calibri"/>
              </a:rPr>
              <a:t>s</a:t>
            </a:r>
            <a:r>
              <a:rPr kumimoji="0" lang="en-US" sz="2800" b="0" i="0" u="none" strike="noStrike" kern="1200" cap="none" spc="0" normalizeH="0" baseline="0" noProof="0" dirty="0">
                <a:ln>
                  <a:noFill/>
                </a:ln>
                <a:effectLst/>
                <a:uLnTx/>
                <a:uFillTx/>
                <a:ea typeface="+mn-ea"/>
                <a:cs typeface="Calibri"/>
              </a:rPr>
              <a:t>t</a:t>
            </a:r>
            <a:r>
              <a:rPr kumimoji="0" lang="en-US" sz="2800" b="0" i="0" u="none" strike="noStrike" kern="1200" cap="none" spc="-10" normalizeH="0" baseline="0" noProof="0" dirty="0">
                <a:ln>
                  <a:noFill/>
                </a:ln>
                <a:effectLst/>
                <a:uLnTx/>
                <a:uFillTx/>
                <a:ea typeface="+mn-ea"/>
                <a:cs typeface="Calibri"/>
              </a:rPr>
              <a:t> </a:t>
            </a:r>
            <a:r>
              <a:rPr kumimoji="0" lang="en-US" sz="2800" b="0" i="0" u="none" strike="noStrike" kern="1200" cap="none" spc="0" normalizeH="0" baseline="0" noProof="0" dirty="0">
                <a:ln>
                  <a:noFill/>
                </a:ln>
                <a:effectLst/>
                <a:uLnTx/>
                <a:uFillTx/>
                <a:ea typeface="+mn-ea"/>
                <a:cs typeface="Calibri"/>
              </a:rPr>
              <a:t>adh</a:t>
            </a:r>
            <a:r>
              <a:rPr kumimoji="0" lang="en-US" sz="2800" b="0" i="0" u="none" strike="noStrike" kern="1200" cap="none" spc="5" normalizeH="0" baseline="0" noProof="0" dirty="0">
                <a:ln>
                  <a:noFill/>
                </a:ln>
                <a:effectLst/>
                <a:uLnTx/>
                <a:uFillTx/>
                <a:ea typeface="+mn-ea"/>
                <a:cs typeface="Calibri"/>
              </a:rPr>
              <a:t>e</a:t>
            </a:r>
            <a:r>
              <a:rPr kumimoji="0" lang="en-US" sz="2800" b="0" i="0" u="none" strike="noStrike" kern="1200" cap="none" spc="-40" normalizeH="0" baseline="0" noProof="0" dirty="0">
                <a:ln>
                  <a:noFill/>
                </a:ln>
                <a:effectLst/>
                <a:uLnTx/>
                <a:uFillTx/>
                <a:ea typeface="+mn-ea"/>
                <a:cs typeface="Calibri"/>
              </a:rPr>
              <a:t>r</a:t>
            </a:r>
            <a:r>
              <a:rPr kumimoji="0" lang="en-US" sz="2800" b="0" i="0" u="none" strike="noStrike" kern="1200" cap="none" spc="0" normalizeH="0" baseline="0" noProof="0" dirty="0">
                <a:ln>
                  <a:noFill/>
                </a:ln>
                <a:effectLst/>
                <a:uLnTx/>
                <a:uFillTx/>
                <a:ea typeface="+mn-ea"/>
                <a:cs typeface="Calibri"/>
              </a:rPr>
              <a:t>e</a:t>
            </a:r>
            <a:r>
              <a:rPr kumimoji="0" lang="en-US" sz="2800" b="0" i="0" u="none" strike="noStrike" kern="1200" cap="none" spc="10" normalizeH="0" baseline="0" noProof="0" dirty="0">
                <a:ln>
                  <a:noFill/>
                </a:ln>
                <a:effectLst/>
                <a:uLnTx/>
                <a:uFillTx/>
                <a:ea typeface="+mn-ea"/>
                <a:cs typeface="Calibri"/>
              </a:rPr>
              <a:t> </a:t>
            </a:r>
            <a:r>
              <a:rPr kumimoji="0" lang="en-US" sz="2800" b="0" i="0" u="none" strike="noStrike" kern="1200" cap="none" spc="-30" normalizeH="0" baseline="0" noProof="0" dirty="0">
                <a:ln>
                  <a:noFill/>
                </a:ln>
                <a:effectLst/>
                <a:uLnTx/>
                <a:uFillTx/>
                <a:ea typeface="+mn-ea"/>
                <a:cs typeface="Calibri"/>
              </a:rPr>
              <a:t>t</a:t>
            </a:r>
            <a:r>
              <a:rPr kumimoji="0" lang="en-US" sz="2800" b="0" i="0" u="none" strike="noStrike" kern="1200" cap="none" spc="0" normalizeH="0" baseline="0" noProof="0" dirty="0">
                <a:ln>
                  <a:noFill/>
                </a:ln>
                <a:effectLst/>
                <a:uLnTx/>
                <a:uFillTx/>
                <a:ea typeface="+mn-ea"/>
                <a:cs typeface="Calibri"/>
              </a:rPr>
              <a:t>o </a:t>
            </a:r>
            <a:r>
              <a:rPr kumimoji="0" lang="en-US" sz="2800" b="0" i="0" u="none" strike="noStrike" kern="1200" cap="none" spc="-5" normalizeH="0" baseline="0" noProof="0" dirty="0">
                <a:ln>
                  <a:noFill/>
                </a:ln>
                <a:effectLst/>
                <a:uLnTx/>
                <a:uFillTx/>
                <a:ea typeface="+mn-ea"/>
                <a:cs typeface="Calibri"/>
              </a:rPr>
              <a:t>Omn</a:t>
            </a:r>
            <a:r>
              <a:rPr kumimoji="0" lang="en-US" sz="2800" b="0" i="0" u="none" strike="noStrike" kern="1200" cap="none" spc="0" normalizeH="0" baseline="0" noProof="0" dirty="0">
                <a:ln>
                  <a:noFill/>
                </a:ln>
                <a:effectLst/>
                <a:uLnTx/>
                <a:uFillTx/>
                <a:ea typeface="+mn-ea"/>
                <a:cs typeface="Calibri"/>
              </a:rPr>
              <a:t>i </a:t>
            </a:r>
            <a:r>
              <a:rPr kumimoji="0" lang="en-US" sz="2800" b="0" i="0" u="none" strike="noStrike" kern="1200" cap="none" spc="-5" normalizeH="0" baseline="0" noProof="0" dirty="0">
                <a:ln>
                  <a:noFill/>
                </a:ln>
                <a:effectLst/>
                <a:uLnTx/>
                <a:uFillTx/>
                <a:ea typeface="+mn-ea"/>
                <a:cs typeface="Calibri"/>
              </a:rPr>
              <a:t>Ci</a:t>
            </a:r>
            <a:r>
              <a:rPr kumimoji="0" lang="en-US" sz="2800" b="0" i="0" u="none" strike="noStrike" kern="1200" cap="none" spc="-35" normalizeH="0" baseline="0" noProof="0" dirty="0">
                <a:ln>
                  <a:noFill/>
                </a:ln>
                <a:effectLst/>
                <a:uLnTx/>
                <a:uFillTx/>
                <a:ea typeface="+mn-ea"/>
                <a:cs typeface="Calibri"/>
              </a:rPr>
              <a:t>r</a:t>
            </a:r>
            <a:r>
              <a:rPr kumimoji="0" lang="en-US" sz="2800" b="0" i="0" u="none" strike="noStrike" kern="1200" cap="none" spc="0" normalizeH="0" baseline="0" noProof="0" dirty="0">
                <a:ln>
                  <a:noFill/>
                </a:ln>
                <a:effectLst/>
                <a:uLnTx/>
                <a:uFillTx/>
                <a:ea typeface="+mn-ea"/>
                <a:cs typeface="Calibri"/>
              </a:rPr>
              <a:t>cular </a:t>
            </a:r>
            <a:r>
              <a:rPr kumimoji="0" lang="en-US" sz="2800" b="0" i="0" u="none" strike="noStrike" kern="1200" cap="none" spc="-50" normalizeH="0" baseline="0" noProof="0" dirty="0">
                <a:ln>
                  <a:noFill/>
                </a:ln>
                <a:effectLst/>
                <a:uLnTx/>
                <a:uFillTx/>
                <a:ea typeface="+mn-ea"/>
                <a:cs typeface="Calibri"/>
              </a:rPr>
              <a:t>P</a:t>
            </a:r>
            <a:r>
              <a:rPr kumimoji="0" lang="en-US" sz="2800" b="0" i="0" u="none" strike="noStrike" kern="1200" cap="none" spc="0" normalizeH="0" baseline="0" noProof="0" dirty="0">
                <a:ln>
                  <a:noFill/>
                </a:ln>
                <a:effectLst/>
                <a:uLnTx/>
                <a:uFillTx/>
                <a:ea typeface="+mn-ea"/>
                <a:cs typeface="Calibri"/>
              </a:rPr>
              <a:t>art 2</a:t>
            </a:r>
            <a:r>
              <a:rPr kumimoji="0" lang="en-US" sz="2800" b="0" i="0" u="none" strike="noStrike" kern="1200" cap="none" spc="-15" normalizeH="0" baseline="0" noProof="0" dirty="0">
                <a:ln>
                  <a:noFill/>
                </a:ln>
                <a:effectLst/>
                <a:uLnTx/>
                <a:uFillTx/>
                <a:ea typeface="+mn-ea"/>
                <a:cs typeface="Calibri"/>
              </a:rPr>
              <a:t>0</a:t>
            </a:r>
            <a:r>
              <a:rPr kumimoji="0" lang="en-US" sz="2800" b="0" i="0" u="none" strike="noStrike" kern="1200" cap="none" spc="0" normalizeH="0" baseline="0" noProof="0" dirty="0">
                <a:ln>
                  <a:noFill/>
                </a:ln>
                <a:effectLst/>
                <a:uLnTx/>
                <a:uFillTx/>
                <a:ea typeface="+mn-ea"/>
                <a:cs typeface="Calibri"/>
              </a:rPr>
              <a:t>0</a:t>
            </a:r>
            <a:r>
              <a:rPr kumimoji="0" lang="en-US" sz="2800" b="0" i="0" u="none" strike="noStrike" kern="1200" cap="none" spc="-10" normalizeH="0" baseline="0" noProof="0" dirty="0">
                <a:ln>
                  <a:noFill/>
                </a:ln>
                <a:effectLst/>
                <a:uLnTx/>
                <a:uFillTx/>
                <a:ea typeface="+mn-ea"/>
                <a:cs typeface="Calibri"/>
              </a:rPr>
              <a:t> </a:t>
            </a:r>
            <a:r>
              <a:rPr kumimoji="0" lang="en-US" sz="2800" b="0" i="0" u="none" strike="noStrike" kern="1200" cap="none" spc="-5" normalizeH="0" baseline="0" noProof="0" dirty="0">
                <a:ln>
                  <a:noFill/>
                </a:ln>
                <a:effectLst/>
                <a:uLnTx/>
                <a:uFillTx/>
                <a:ea typeface="+mn-ea"/>
                <a:cs typeface="Calibri"/>
              </a:rPr>
              <a:t>Subpar</a:t>
            </a:r>
            <a:r>
              <a:rPr kumimoji="0" lang="en-US" sz="2800" b="0" i="0" u="none" strike="noStrike" kern="1200" cap="none" spc="0" normalizeH="0" baseline="0" noProof="0" dirty="0">
                <a:ln>
                  <a:noFill/>
                </a:ln>
                <a:effectLst/>
                <a:uLnTx/>
                <a:uFillTx/>
                <a:ea typeface="+mn-ea"/>
                <a:cs typeface="Calibri"/>
              </a:rPr>
              <a:t>t</a:t>
            </a:r>
            <a:r>
              <a:rPr kumimoji="0" lang="en-US" sz="2800" b="0" i="0" u="none" strike="noStrike" kern="1200" cap="none" spc="20" normalizeH="0" baseline="0" noProof="0" dirty="0">
                <a:ln>
                  <a:noFill/>
                </a:ln>
                <a:effectLst/>
                <a:uLnTx/>
                <a:uFillTx/>
                <a:ea typeface="+mn-ea"/>
                <a:cs typeface="Calibri"/>
              </a:rPr>
              <a:t> </a:t>
            </a:r>
            <a:r>
              <a:rPr kumimoji="0" lang="en-US" sz="2800" b="0" i="0" u="none" strike="noStrike" kern="1200" cap="none" spc="0" normalizeH="0" baseline="0" noProof="0" dirty="0">
                <a:ln>
                  <a:noFill/>
                </a:ln>
                <a:effectLst/>
                <a:uLnTx/>
                <a:uFillTx/>
                <a:ea typeface="+mn-ea"/>
                <a:cs typeface="Calibri"/>
              </a:rPr>
              <a:t>F</a:t>
            </a:r>
            <a:r>
              <a:rPr kumimoji="0" lang="en-US" sz="2800" b="0" i="0" u="none" strike="noStrike" kern="1200" cap="none" spc="10" normalizeH="0" baseline="0" noProof="0" dirty="0">
                <a:ln>
                  <a:noFill/>
                </a:ln>
                <a:effectLst/>
                <a:uLnTx/>
                <a:uFillTx/>
                <a:ea typeface="+mn-ea"/>
                <a:cs typeface="Calibri"/>
              </a:rPr>
              <a:t> </a:t>
            </a:r>
            <a:r>
              <a:rPr kumimoji="0" lang="en-US" sz="2800" b="0" i="0" u="none" strike="noStrike" kern="1200" cap="none" spc="0" normalizeH="0" baseline="0" noProof="0" dirty="0">
                <a:ln>
                  <a:noFill/>
                </a:ln>
                <a:effectLst/>
                <a:uLnTx/>
                <a:uFillTx/>
                <a:ea typeface="+mn-ea"/>
                <a:cs typeface="Calibri"/>
              </a:rPr>
              <a:t>–</a:t>
            </a:r>
            <a:r>
              <a:rPr kumimoji="0" lang="en-US" sz="2800" b="0" i="0" u="none" strike="noStrike" kern="1200" cap="none" spc="10" normalizeH="0" baseline="0" noProof="0" dirty="0">
                <a:ln>
                  <a:noFill/>
                </a:ln>
                <a:effectLst/>
                <a:uLnTx/>
                <a:uFillTx/>
                <a:ea typeface="+mn-ea"/>
                <a:cs typeface="Calibri"/>
              </a:rPr>
              <a:t> </a:t>
            </a:r>
            <a:r>
              <a:rPr kumimoji="0" lang="en-US" sz="2800" b="0" i="0" u="none" strike="noStrike" kern="1200" cap="none" spc="0" normalizeH="0" baseline="0" noProof="0" dirty="0">
                <a:ln>
                  <a:noFill/>
                </a:ln>
                <a:effectLst/>
                <a:uLnTx/>
                <a:uFillTx/>
                <a:ea typeface="+mn-ea"/>
                <a:cs typeface="Calibri"/>
              </a:rPr>
              <a:t>Audit</a:t>
            </a:r>
            <a:r>
              <a:rPr kumimoji="0" lang="en-US" sz="2800" b="0" i="0" u="none" strike="noStrike" kern="1200" cap="none" spc="-15" normalizeH="0" baseline="0" noProof="0" dirty="0">
                <a:ln>
                  <a:noFill/>
                </a:ln>
                <a:effectLst/>
                <a:uLnTx/>
                <a:uFillTx/>
                <a:ea typeface="+mn-ea"/>
                <a:cs typeface="Calibri"/>
              </a:rPr>
              <a:t> </a:t>
            </a:r>
            <a:r>
              <a:rPr kumimoji="0" lang="en-US" sz="2800" b="0" i="0" u="none" strike="noStrike" kern="1200" cap="none" spc="-50" normalizeH="0" baseline="0" noProof="0" dirty="0">
                <a:ln>
                  <a:noFill/>
                </a:ln>
                <a:effectLst/>
                <a:uLnTx/>
                <a:uFillTx/>
                <a:ea typeface="+mn-ea"/>
                <a:cs typeface="Calibri"/>
              </a:rPr>
              <a:t>R</a:t>
            </a:r>
            <a:r>
              <a:rPr kumimoji="0" lang="en-US" sz="2800" b="0" i="0" u="none" strike="noStrike" kern="1200" cap="none" spc="0" normalizeH="0" baseline="0" noProof="0" dirty="0">
                <a:ln>
                  <a:noFill/>
                </a:ln>
                <a:effectLst/>
                <a:uLnTx/>
                <a:uFillTx/>
                <a:ea typeface="+mn-ea"/>
                <a:cs typeface="Calibri"/>
              </a:rPr>
              <a:t>equi</a:t>
            </a:r>
            <a:r>
              <a:rPr kumimoji="0" lang="en-US" sz="2800" b="0" i="0" u="none" strike="noStrike" kern="1200" cap="none" spc="-40" normalizeH="0" baseline="0" noProof="0" dirty="0">
                <a:ln>
                  <a:noFill/>
                </a:ln>
                <a:effectLst/>
                <a:uLnTx/>
                <a:uFillTx/>
                <a:ea typeface="+mn-ea"/>
                <a:cs typeface="Calibri"/>
              </a:rPr>
              <a:t>r</a:t>
            </a:r>
            <a:r>
              <a:rPr kumimoji="0" lang="en-US" sz="2800" b="0" i="0" u="none" strike="noStrike" kern="1200" cap="none" spc="0" normalizeH="0" baseline="0" noProof="0" dirty="0">
                <a:ln>
                  <a:noFill/>
                </a:ln>
                <a:effectLst/>
                <a:uLnTx/>
                <a:uFillTx/>
                <a:ea typeface="+mn-ea"/>
                <a:cs typeface="Calibri"/>
              </a:rPr>
              <a:t>eme</a:t>
            </a:r>
            <a:r>
              <a:rPr kumimoji="0" lang="en-US" sz="2800" b="0" i="0" u="none" strike="noStrike" kern="1200" cap="none" spc="-25" normalizeH="0" baseline="0" noProof="0" dirty="0">
                <a:ln>
                  <a:noFill/>
                </a:ln>
                <a:effectLst/>
                <a:uLnTx/>
                <a:uFillTx/>
                <a:ea typeface="+mn-ea"/>
                <a:cs typeface="Calibri"/>
              </a:rPr>
              <a:t>n</a:t>
            </a:r>
            <a:r>
              <a:rPr kumimoji="0" lang="en-US" sz="2800" b="0" i="0" u="none" strike="noStrike" kern="1200" cap="none" spc="0" normalizeH="0" baseline="0" noProof="0" dirty="0">
                <a:ln>
                  <a:noFill/>
                </a:ln>
                <a:effectLst/>
                <a:uLnTx/>
                <a:uFillTx/>
                <a:ea typeface="+mn-ea"/>
                <a:cs typeface="Calibri"/>
              </a:rPr>
              <a:t>ts.</a:t>
            </a:r>
          </a:p>
          <a:p>
            <a:pPr marL="469900" marR="0" lvl="0" indent="-457200" algn="l" defTabSz="457200" rtl="0" eaLnBrk="1" fontAlgn="auto" latinLnBrk="0" hangingPunct="1">
              <a:spcAft>
                <a:spcPts val="0"/>
              </a:spcAft>
              <a:buClrTx/>
              <a:buSzTx/>
              <a:buFont typeface="Wingdings" panose="05000000000000000000" pitchFamily="2" charset="2"/>
              <a:buChar char="v"/>
              <a:tabLst>
                <a:tab pos="6830695" algn="l"/>
              </a:tabLst>
              <a:defRPr/>
            </a:pPr>
            <a:endParaRPr kumimoji="0" lang="en-US" sz="2800" b="0" i="0" u="none" strike="noStrike" kern="1200" cap="none" spc="0" normalizeH="0" baseline="0" noProof="0" dirty="0">
              <a:ln>
                <a:noFill/>
              </a:ln>
              <a:effectLst/>
              <a:uLnTx/>
              <a:uFillTx/>
              <a:ea typeface="+mn-ea"/>
              <a:cs typeface="Times New Roman"/>
            </a:endParaRPr>
          </a:p>
          <a:p>
            <a:pPr marL="457200" marR="5080" lvl="0" indent="-457200" algn="l" defTabSz="457200" rtl="0" eaLnBrk="1" fontAlgn="auto" latinLnBrk="0" hangingPunct="1">
              <a:spcAft>
                <a:spcPts val="0"/>
              </a:spcAft>
              <a:buClrTx/>
              <a:buSzTx/>
              <a:buFont typeface="Wingdings" panose="05000000000000000000" pitchFamily="2" charset="2"/>
              <a:buChar char="v"/>
              <a:tabLst/>
              <a:defRPr/>
            </a:pPr>
            <a:r>
              <a:rPr kumimoji="0" lang="en-US" sz="2800" b="0" i="0" u="none" strike="noStrike" kern="1200" cap="none" spc="-25" normalizeH="0" baseline="0" noProof="0" dirty="0">
                <a:ln>
                  <a:noFill/>
                </a:ln>
                <a:effectLst/>
                <a:uLnTx/>
                <a:uFillTx/>
                <a:ea typeface="+mn-ea"/>
                <a:cs typeface="Calibri"/>
              </a:rPr>
              <a:t>When any audit is performed, a finalized copy of said audit must be sent to your CD Specialist upon completion.</a:t>
            </a:r>
          </a:p>
          <a:p>
            <a:pPr marL="457200" marR="5080" lvl="0" indent="-457200" algn="l" defTabSz="457200" rtl="0" eaLnBrk="1" fontAlgn="auto" latinLnBrk="0" hangingPunct="1">
              <a:spcAft>
                <a:spcPts val="0"/>
              </a:spcAft>
              <a:buClrTx/>
              <a:buSzTx/>
              <a:buFont typeface="Wingdings" panose="05000000000000000000" pitchFamily="2" charset="2"/>
              <a:buChar char="v"/>
              <a:tabLst/>
              <a:defRPr/>
            </a:pPr>
            <a:endParaRPr kumimoji="0" lang="en-US" sz="2800" b="0" i="0" u="none" strike="noStrike" kern="1200" cap="none" spc="0" normalizeH="0" baseline="0" noProof="0" dirty="0">
              <a:ln>
                <a:noFill/>
              </a:ln>
              <a:effectLst/>
              <a:uLnTx/>
              <a:uFillTx/>
              <a:ea typeface="+mn-ea"/>
              <a:cs typeface="Calibri"/>
            </a:endParaRPr>
          </a:p>
          <a:p>
            <a:pPr marL="457200" marR="514984" lvl="0" indent="-457200" algn="l" defTabSz="457200" rtl="0" eaLnBrk="1" fontAlgn="auto" latinLnBrk="0" hangingPunct="1">
              <a:spcAft>
                <a:spcPts val="0"/>
              </a:spcAft>
              <a:buClrTx/>
              <a:buSzTx/>
              <a:buFont typeface="Wingdings" panose="05000000000000000000" pitchFamily="2" charset="2"/>
              <a:buChar char="v"/>
              <a:tabLst/>
              <a:defRPr/>
            </a:pPr>
            <a:r>
              <a:rPr kumimoji="0" sz="2800" b="0" i="0" u="none" strike="noStrike" kern="1200" cap="none" spc="-15" normalizeH="0" baseline="0" noProof="0" dirty="0">
                <a:ln>
                  <a:noFill/>
                </a:ln>
                <a:effectLst/>
                <a:uLnTx/>
                <a:uFillTx/>
                <a:ea typeface="+mn-ea"/>
                <a:cs typeface="Calibri"/>
              </a:rPr>
              <a:t>P</a:t>
            </a:r>
            <a:r>
              <a:rPr kumimoji="0" lang="en-US" sz="2800" b="0" i="0" u="none" strike="noStrike" kern="1200" cap="none" spc="-15" normalizeH="0" baseline="0" noProof="0" dirty="0">
                <a:ln>
                  <a:noFill/>
                </a:ln>
                <a:effectLst/>
                <a:uLnTx/>
                <a:uFillTx/>
                <a:ea typeface="+mn-ea"/>
                <a:cs typeface="Calibri"/>
              </a:rPr>
              <a:t>lease advise your auditor of these requirements.</a:t>
            </a:r>
            <a:endParaRPr kumimoji="0" sz="2800" b="0" i="0" u="none" strike="noStrike" kern="1200" cap="none" spc="0" normalizeH="0" baseline="0" noProof="0" dirty="0">
              <a:ln>
                <a:noFill/>
              </a:ln>
              <a:effectLst/>
              <a:uLnTx/>
              <a:uFillTx/>
              <a:ea typeface="+mn-ea"/>
              <a:cs typeface="Calibri"/>
            </a:endParaRPr>
          </a:p>
        </p:txBody>
      </p:sp>
      <p:sp>
        <p:nvSpPr>
          <p:cNvPr id="2" name="TextBox 1">
            <a:extLst>
              <a:ext uri="{FF2B5EF4-FFF2-40B4-BE49-F238E27FC236}">
                <a16:creationId xmlns:a16="http://schemas.microsoft.com/office/drawing/2014/main" id="{1C8E36C7-8A1B-C21E-4DC3-A1F49729459D}"/>
              </a:ext>
            </a:extLst>
          </p:cNvPr>
          <p:cNvSpPr txBox="1"/>
          <p:nvPr/>
        </p:nvSpPr>
        <p:spPr>
          <a:xfrm>
            <a:off x="941294" y="725269"/>
            <a:ext cx="5701553"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Audit Requirements</a:t>
            </a:r>
          </a:p>
        </p:txBody>
      </p:sp>
      <p:sp>
        <p:nvSpPr>
          <p:cNvPr id="3" name="Slide Number Placeholder 2">
            <a:extLst>
              <a:ext uri="{FF2B5EF4-FFF2-40B4-BE49-F238E27FC236}">
                <a16:creationId xmlns:a16="http://schemas.microsoft.com/office/drawing/2014/main" id="{B4C1DBDE-A771-1C63-210C-876FB9042CBA}"/>
              </a:ext>
            </a:extLst>
          </p:cNvPr>
          <p:cNvSpPr>
            <a:spLocks noGrp="1"/>
          </p:cNvSpPr>
          <p:nvPr>
            <p:ph type="sldNum" sz="quarter" idx="12"/>
          </p:nvPr>
        </p:nvSpPr>
        <p:spPr/>
        <p:txBody>
          <a:bodyPr/>
          <a:lstStyle/>
          <a:p>
            <a:fld id="{500A7A85-B75E-4D15-8271-3E80641739A6}" type="slidenum">
              <a:rPr lang="en-US" smtClean="0"/>
              <a:t>76</a:t>
            </a:fld>
            <a:endParaRPr lang="en-US"/>
          </a:p>
        </p:txBody>
      </p:sp>
    </p:spTree>
    <p:extLst>
      <p:ext uri="{BB962C8B-B14F-4D97-AF65-F5344CB8AC3E}">
        <p14:creationId xmlns:p14="http://schemas.microsoft.com/office/powerpoint/2010/main" val="21542343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A879CF-2DFF-976E-6C1B-2C9184C63410}"/>
              </a:ext>
            </a:extLst>
          </p:cNvPr>
          <p:cNvSpPr>
            <a:spLocks noGrp="1"/>
          </p:cNvSpPr>
          <p:nvPr>
            <p:ph type="sldNum" sz="quarter" idx="12"/>
          </p:nvPr>
        </p:nvSpPr>
        <p:spPr/>
        <p:txBody>
          <a:bodyPr/>
          <a:lstStyle/>
          <a:p>
            <a:fld id="{500A7A85-B75E-4D15-8271-3E80641739A6}" type="slidenum">
              <a:rPr lang="en-US" smtClean="0"/>
              <a:t>77</a:t>
            </a:fld>
            <a:endParaRPr lang="en-US"/>
          </a:p>
        </p:txBody>
      </p:sp>
      <p:sp>
        <p:nvSpPr>
          <p:cNvPr id="3" name="Text Placeholder 2"/>
          <p:cNvSpPr>
            <a:spLocks noGrp="1"/>
          </p:cNvSpPr>
          <p:nvPr>
            <p:ph idx="4294967295"/>
          </p:nvPr>
        </p:nvSpPr>
        <p:spPr>
          <a:xfrm>
            <a:off x="996950" y="1572767"/>
            <a:ext cx="9840383" cy="2752345"/>
          </a:xfrm>
        </p:spPr>
        <p:txBody>
          <a:bodyPr>
            <a:normAutofit/>
          </a:bodyPr>
          <a:lstStyle/>
          <a:p>
            <a:pPr>
              <a:lnSpc>
                <a:spcPct val="100000"/>
              </a:lnSpc>
              <a:spcAft>
                <a:spcPts val="0"/>
              </a:spcAft>
              <a:buClr>
                <a:schemeClr val="tx1"/>
              </a:buClr>
              <a:buFont typeface="Wingdings" panose="05000000000000000000" pitchFamily="2" charset="2"/>
              <a:buChar char="v"/>
            </a:pPr>
            <a:r>
              <a:rPr lang="en-US" sz="2400" dirty="0"/>
              <a:t>Additional review of the claims submissions processes can be available when contracts are signed. Please let CD staff know if you need to take advantage of this opportunity.</a:t>
            </a:r>
          </a:p>
          <a:p>
            <a:pPr>
              <a:lnSpc>
                <a:spcPct val="100000"/>
              </a:lnSpc>
              <a:spcAft>
                <a:spcPts val="0"/>
              </a:spcAft>
              <a:buClr>
                <a:schemeClr val="tx1"/>
              </a:buClr>
              <a:buFont typeface="Wingdings" panose="05000000000000000000" pitchFamily="2" charset="2"/>
              <a:buChar char="v"/>
            </a:pPr>
            <a:r>
              <a:rPr lang="en-US" sz="2400" dirty="0"/>
              <a:t>When in doubt contact your Community Development Specialist!</a:t>
            </a:r>
          </a:p>
          <a:p>
            <a:pPr>
              <a:lnSpc>
                <a:spcPct val="100000"/>
              </a:lnSpc>
              <a:spcAft>
                <a:spcPts val="0"/>
              </a:spcAft>
              <a:buClr>
                <a:schemeClr val="tx1"/>
              </a:buClr>
              <a:buFont typeface="Wingdings" panose="05000000000000000000" pitchFamily="2" charset="2"/>
              <a:buChar char="v"/>
            </a:pPr>
            <a:r>
              <a:rPr lang="en-US" sz="2400" dirty="0"/>
              <a:t>New HUD guidance and a continuous review of internal policies may cause claim procedures to change at any given time. </a:t>
            </a:r>
          </a:p>
        </p:txBody>
      </p:sp>
      <p:sp>
        <p:nvSpPr>
          <p:cNvPr id="7" name="TextBox 6">
            <a:extLst>
              <a:ext uri="{FF2B5EF4-FFF2-40B4-BE49-F238E27FC236}">
                <a16:creationId xmlns:a16="http://schemas.microsoft.com/office/drawing/2014/main" id="{C3FECF89-F734-161F-978C-60FEAB584CA1}"/>
              </a:ext>
            </a:extLst>
          </p:cNvPr>
          <p:cNvSpPr txBox="1"/>
          <p:nvPr/>
        </p:nvSpPr>
        <p:spPr>
          <a:xfrm>
            <a:off x="1026638" y="657197"/>
            <a:ext cx="7458635"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Conclusion</a:t>
            </a:r>
            <a:endParaRPr kumimoji="0" lang="en-US" sz="2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8" name="TextBox 7">
            <a:extLst>
              <a:ext uri="{FF2B5EF4-FFF2-40B4-BE49-F238E27FC236}">
                <a16:creationId xmlns:a16="http://schemas.microsoft.com/office/drawing/2014/main" id="{6C794AF9-F5C9-07E5-A584-F8C37E4ABD31}"/>
              </a:ext>
            </a:extLst>
          </p:cNvPr>
          <p:cNvSpPr txBox="1"/>
          <p:nvPr/>
        </p:nvSpPr>
        <p:spPr>
          <a:xfrm>
            <a:off x="1026638" y="4594351"/>
            <a:ext cx="9810695" cy="2677656"/>
          </a:xfrm>
          <a:prstGeom prst="rect">
            <a:avLst/>
          </a:prstGeom>
          <a:noFill/>
        </p:spPr>
        <p:txBody>
          <a:bodyPr wrap="square" numCol="2">
            <a:spAutoFit/>
          </a:bodyPr>
          <a:lstStyle/>
          <a:p>
            <a:pPr marR="0" lvl="0" algn="l" defTabSz="914400" rtl="0" eaLnBrk="1" fontAlgn="auto" latinLnBrk="0" hangingPunct="1">
              <a:lnSpc>
                <a:spcPct val="100000"/>
              </a:lnSpc>
              <a:spcBef>
                <a:spcPts val="0"/>
              </a:spcBef>
              <a:spcAft>
                <a:spcPts val="0"/>
              </a:spcAft>
              <a:buClr>
                <a:srgbClr val="0066FF"/>
              </a:buClr>
              <a:buSzPct val="100000"/>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Brian Pace – Finance Manager</a:t>
            </a:r>
          </a:p>
          <a:p>
            <a:pPr marL="0" marR="0" lvl="0" indent="0" algn="l" defTabSz="914400" rtl="0" eaLnBrk="1" fontAlgn="auto" latinLnBrk="0" hangingPunct="1">
              <a:lnSpc>
                <a:spcPct val="100000"/>
              </a:lnSpc>
              <a:spcBef>
                <a:spcPts val="0"/>
              </a:spcBef>
              <a:spcAft>
                <a:spcPts val="0"/>
              </a:spcAft>
              <a:buClr>
                <a:srgbClr val="0066FF"/>
              </a:buClr>
              <a:buSzPct val="100000"/>
              <a:buFont typeface="Tw Cen MT" panose="020B0602020104020603" pitchFamily="34" charset="0"/>
              <a:buNone/>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Email: bpace</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hlinkClick r:id="rId2">
                  <a:extLst>
                    <a:ext uri="{A12FA001-AC4F-418D-AE19-62706E023703}">
                      <ahyp:hlinkClr xmlns:ahyp="http://schemas.microsoft.com/office/drawing/2018/hyperlinkcolor" val="tx"/>
                    </a:ext>
                  </a:extLst>
                </a:hlinkClick>
              </a:rPr>
              <a:t>@evansville.in.gov</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p>
          <a:p>
            <a:pPr marL="0" marR="0" lvl="0" indent="0" algn="l" defTabSz="914400" rtl="0" eaLnBrk="1" fontAlgn="auto" latinLnBrk="0" hangingPunct="1">
              <a:lnSpc>
                <a:spcPct val="100000"/>
              </a:lnSpc>
              <a:spcBef>
                <a:spcPts val="0"/>
              </a:spcBef>
              <a:spcAft>
                <a:spcPts val="0"/>
              </a:spcAft>
              <a:buClr>
                <a:srgbClr val="0066FF"/>
              </a:buClr>
              <a:buSzPct val="100000"/>
              <a:buFont typeface="Tw Cen MT" panose="020B0602020104020603" pitchFamily="34" charset="0"/>
              <a:buNone/>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Phone: 812-436-7807</a:t>
            </a:r>
          </a:p>
          <a:p>
            <a:pPr marL="91440" marR="0" lvl="0" indent="-91440" algn="l" defTabSz="914400" rtl="0" eaLnBrk="1" fontAlgn="auto" latinLnBrk="0" hangingPunct="1">
              <a:lnSpc>
                <a:spcPct val="100000"/>
              </a:lnSpc>
              <a:spcBef>
                <a:spcPts val="0"/>
              </a:spcBef>
              <a:spcAft>
                <a:spcPts val="0"/>
              </a:spcAft>
              <a:buClr>
                <a:srgbClr val="0066FF"/>
              </a:buClr>
              <a:buSzPct val="100000"/>
              <a:buFont typeface="Wingdings" panose="05000000000000000000" pitchFamily="2" charset="2"/>
              <a:buChar char="v"/>
              <a:tabLst/>
              <a:defRPr/>
            </a:pPr>
            <a:endParaRPr lang="en-US" sz="2400" dirty="0">
              <a:solidFill>
                <a:prstClr val="black"/>
              </a:solidFill>
              <a:latin typeface="Tw Cen MT" panose="020B0602020104020603"/>
            </a:endParaRPr>
          </a:p>
          <a:p>
            <a:pPr marL="91440" marR="0" lvl="0" indent="-91440" algn="l" defTabSz="914400" rtl="0" eaLnBrk="1" fontAlgn="auto" latinLnBrk="0" hangingPunct="1">
              <a:lnSpc>
                <a:spcPct val="100000"/>
              </a:lnSpc>
              <a:spcBef>
                <a:spcPts val="0"/>
              </a:spcBef>
              <a:spcAft>
                <a:spcPts val="0"/>
              </a:spcAft>
              <a:buClr>
                <a:srgbClr val="0066FF"/>
              </a:buClr>
              <a:buSzPct val="100000"/>
              <a:buFont typeface="Wingdings" panose="05000000000000000000" pitchFamily="2" charset="2"/>
              <a:buChar char="v"/>
              <a:tabLst/>
              <a:defRPr/>
            </a:pPr>
            <a:endParaRPr lang="en-US" sz="2400" dirty="0">
              <a:solidFill>
                <a:prstClr val="black"/>
              </a:solidFill>
              <a:latin typeface="Tw Cen MT" panose="020B0602020104020603"/>
            </a:endParaRPr>
          </a:p>
          <a:p>
            <a:pPr marL="91440" marR="0" lvl="0" indent="-91440" algn="l" defTabSz="914400" rtl="0" eaLnBrk="1" fontAlgn="auto" latinLnBrk="0" hangingPunct="1">
              <a:lnSpc>
                <a:spcPct val="100000"/>
              </a:lnSpc>
              <a:spcBef>
                <a:spcPts val="0"/>
              </a:spcBef>
              <a:spcAft>
                <a:spcPts val="0"/>
              </a:spcAft>
              <a:buClr>
                <a:srgbClr val="0066FF"/>
              </a:buClr>
              <a:buSzPct val="100000"/>
              <a:buFont typeface="Wingdings" panose="05000000000000000000" pitchFamily="2" charset="2"/>
              <a:buChar char="v"/>
              <a:tabLst/>
              <a:defRPr/>
            </a:pPr>
            <a:endParaRPr lang="en-US" sz="2400" dirty="0">
              <a:solidFill>
                <a:prstClr val="black"/>
              </a:solidFill>
              <a:latin typeface="Tw Cen MT" panose="020B0602020104020603"/>
            </a:endParaRPr>
          </a:p>
          <a:p>
            <a:pPr marL="91440" marR="0" lvl="0" indent="-91440" algn="l" defTabSz="914400" rtl="0" eaLnBrk="1" fontAlgn="auto" latinLnBrk="0" hangingPunct="1">
              <a:lnSpc>
                <a:spcPct val="100000"/>
              </a:lnSpc>
              <a:spcBef>
                <a:spcPts val="0"/>
              </a:spcBef>
              <a:spcAft>
                <a:spcPts val="0"/>
              </a:spcAft>
              <a:buClr>
                <a:srgbClr val="0066FF"/>
              </a:buClr>
              <a:buSzPct val="100000"/>
              <a:buFont typeface="Wingdings" panose="05000000000000000000" pitchFamily="2" charset="2"/>
              <a:buChar char="v"/>
              <a:tabLst/>
              <a:defRPr/>
            </a:pPr>
            <a:endParaRPr lang="en-US" sz="2400" dirty="0">
              <a:solidFill>
                <a:prstClr val="black"/>
              </a:solidFill>
              <a:latin typeface="Tw Cen MT" panose="020B0602020104020603"/>
            </a:endParaRPr>
          </a:p>
          <a:p>
            <a:pPr marR="0" lvl="0" algn="l" defTabSz="914400" rtl="0" eaLnBrk="1" fontAlgn="auto" latinLnBrk="0" hangingPunct="1">
              <a:lnSpc>
                <a:spcPct val="100000"/>
              </a:lnSpc>
              <a:spcBef>
                <a:spcPts val="0"/>
              </a:spcBef>
              <a:spcAft>
                <a:spcPts val="0"/>
              </a:spcAft>
              <a:buClr>
                <a:srgbClr val="0066FF"/>
              </a:buClr>
              <a:buSzPct val="100000"/>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Lisa Foster – Contracts Manager</a:t>
            </a:r>
          </a:p>
          <a:p>
            <a:pPr marL="0" marR="0" lvl="0" indent="0" algn="l" defTabSz="914400" rtl="0" eaLnBrk="1" fontAlgn="auto" latinLnBrk="0" hangingPunct="1">
              <a:lnSpc>
                <a:spcPct val="100000"/>
              </a:lnSpc>
              <a:spcBef>
                <a:spcPts val="0"/>
              </a:spcBef>
              <a:spcAft>
                <a:spcPts val="0"/>
              </a:spcAft>
              <a:buClr>
                <a:srgbClr val="0066FF"/>
              </a:buClr>
              <a:buSzPct val="100000"/>
              <a:buFont typeface="Tw Cen MT" panose="020B0602020104020603" pitchFamily="34" charset="0"/>
              <a:buNone/>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Email: lafoster</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hlinkClick r:id="rId2">
                  <a:extLst>
                    <a:ext uri="{A12FA001-AC4F-418D-AE19-62706E023703}">
                      <ahyp:hlinkClr xmlns:ahyp="http://schemas.microsoft.com/office/drawing/2018/hyperlinkcolor" val="tx"/>
                    </a:ext>
                  </a:extLst>
                </a:hlinkClick>
              </a:rPr>
              <a:t>@evansville.in.gov</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p>
          <a:p>
            <a:pPr marL="0" marR="0" lvl="0" indent="0" algn="l" defTabSz="914400" rtl="0" eaLnBrk="1" fontAlgn="auto" latinLnBrk="0" hangingPunct="1">
              <a:lnSpc>
                <a:spcPct val="100000"/>
              </a:lnSpc>
              <a:spcBef>
                <a:spcPts val="0"/>
              </a:spcBef>
              <a:spcAft>
                <a:spcPts val="0"/>
              </a:spcAft>
              <a:buClr>
                <a:srgbClr val="0066FF"/>
              </a:buClr>
              <a:buSzPct val="100000"/>
              <a:buFont typeface="Tw Cen MT" panose="020B0602020104020603" pitchFamily="34" charset="0"/>
              <a:buNone/>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Phone: 812-436-7819</a:t>
            </a:r>
          </a:p>
        </p:txBody>
      </p:sp>
    </p:spTree>
    <p:extLst>
      <p:ext uri="{BB962C8B-B14F-4D97-AF65-F5344CB8AC3E}">
        <p14:creationId xmlns:p14="http://schemas.microsoft.com/office/powerpoint/2010/main" val="36857055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00A7A85-B75E-4D15-8271-3E80641739A6}" type="slidenum">
              <a:rPr lang="en-US" smtClean="0"/>
              <a:t>78</a:t>
            </a:fld>
            <a:endParaRPr lang="en-US"/>
          </a:p>
        </p:txBody>
      </p:sp>
      <p:graphicFrame>
        <p:nvGraphicFramePr>
          <p:cNvPr id="6" name="Diagram 5">
            <a:extLst>
              <a:ext uri="{FF2B5EF4-FFF2-40B4-BE49-F238E27FC236}">
                <a16:creationId xmlns:a16="http://schemas.microsoft.com/office/drawing/2014/main" id="{FC40A2A3-244D-4B09-AA24-5F0B2F80AE40}"/>
              </a:ext>
            </a:extLst>
          </p:cNvPr>
          <p:cNvGraphicFramePr/>
          <p:nvPr>
            <p:extLst>
              <p:ext uri="{D42A27DB-BD31-4B8C-83A1-F6EECF244321}">
                <p14:modId xmlns:p14="http://schemas.microsoft.com/office/powerpoint/2010/main" val="1992528803"/>
              </p:ext>
            </p:extLst>
          </p:nvPr>
        </p:nvGraphicFramePr>
        <p:xfrm>
          <a:off x="1652016" y="475488"/>
          <a:ext cx="8887968" cy="5907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4282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504687" y="1856509"/>
            <a:ext cx="11004826" cy="432261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sz="2800" dirty="0">
                <a:solidFill>
                  <a:schemeClr val="tx1"/>
                </a:solidFill>
              </a:rPr>
              <a:t>CDBG MONITORING REPORTS - </a:t>
            </a:r>
            <a:r>
              <a:rPr lang="en-US" sz="2800" b="1" dirty="0">
                <a:solidFill>
                  <a:schemeClr val="accent1"/>
                </a:solidFill>
              </a:rPr>
              <a:t>DUE MONTHLY!</a:t>
            </a:r>
          </a:p>
          <a:p>
            <a:r>
              <a:rPr lang="en-US" sz="2800" dirty="0">
                <a:solidFill>
                  <a:schemeClr val="tx1"/>
                </a:solidFill>
              </a:rPr>
              <a:t>HMIS or Charity Tracker may be used, when applicable.</a:t>
            </a:r>
          </a:p>
          <a:p>
            <a:endParaRPr lang="en-US" sz="1200" dirty="0">
              <a:solidFill>
                <a:schemeClr val="tx1"/>
              </a:solidFill>
            </a:endParaRPr>
          </a:p>
          <a:p>
            <a:r>
              <a:rPr lang="en-US" sz="2800" dirty="0">
                <a:solidFill>
                  <a:schemeClr val="tx1"/>
                </a:solidFill>
              </a:rPr>
              <a:t>There are </a:t>
            </a:r>
            <a:r>
              <a:rPr lang="en-US" sz="2800" b="1" dirty="0">
                <a:solidFill>
                  <a:schemeClr val="accent1"/>
                </a:solidFill>
              </a:rPr>
              <a:t>three (3) versions </a:t>
            </a:r>
            <a:r>
              <a:rPr lang="en-US" sz="2800" dirty="0">
                <a:solidFill>
                  <a:schemeClr val="tx1"/>
                </a:solidFill>
              </a:rPr>
              <a:t>of the CDBG Monthly Monitoring Report (MMR) which will be provided once the project has been funded.</a:t>
            </a:r>
          </a:p>
          <a:p>
            <a:pPr marL="1428750" lvl="2" indent="-514350" algn="l">
              <a:buFont typeface="+mj-lt"/>
              <a:buAutoNum type="arabicPeriod"/>
            </a:pPr>
            <a:r>
              <a:rPr lang="en-US" sz="2800" dirty="0">
                <a:solidFill>
                  <a:schemeClr val="tx1"/>
                </a:solidFill>
              </a:rPr>
              <a:t>Limited clientele – Presumed Category Data</a:t>
            </a:r>
          </a:p>
          <a:p>
            <a:pPr marL="1428750" lvl="2" indent="-514350" algn="l">
              <a:buFont typeface="+mj-lt"/>
              <a:buAutoNum type="arabicPeriod"/>
            </a:pPr>
            <a:r>
              <a:rPr lang="en-US" sz="2800" dirty="0">
                <a:solidFill>
                  <a:schemeClr val="tx1"/>
                </a:solidFill>
              </a:rPr>
              <a:t>Limited clientele – Client Income Data</a:t>
            </a:r>
          </a:p>
          <a:p>
            <a:pPr marL="1428750" lvl="2" indent="-514350" algn="l">
              <a:buFont typeface="+mj-lt"/>
              <a:buAutoNum type="arabicPeriod"/>
            </a:pPr>
            <a:r>
              <a:rPr lang="en-US" sz="2800" dirty="0">
                <a:solidFill>
                  <a:schemeClr val="tx1"/>
                </a:solidFill>
              </a:rPr>
              <a:t>Limited clientele – Nature and Location</a:t>
            </a:r>
          </a:p>
          <a:p>
            <a:endParaRPr lang="en-US" sz="2800" dirty="0">
              <a:solidFill>
                <a:schemeClr val="tx1"/>
              </a:solidFill>
            </a:endParaRPr>
          </a:p>
          <a:p>
            <a:pPr lvl="1"/>
            <a:endParaRPr lang="en-US" sz="2300" dirty="0"/>
          </a:p>
          <a:p>
            <a:endParaRPr lang="en-US" dirty="0"/>
          </a:p>
        </p:txBody>
      </p:sp>
      <p:sp>
        <p:nvSpPr>
          <p:cNvPr id="3" name="Title 1"/>
          <p:cNvSpPr txBox="1">
            <a:spLocks/>
          </p:cNvSpPr>
          <p:nvPr/>
        </p:nvSpPr>
        <p:spPr>
          <a:xfrm>
            <a:off x="504687" y="590897"/>
            <a:ext cx="11004826" cy="97403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solidFill>
                <a:effectLst>
                  <a:outerShdw blurRad="38100" dist="38100" dir="2700000" algn="tl">
                    <a:srgbClr val="000000">
                      <a:alpha val="43137"/>
                    </a:srgbClr>
                  </a:outerShdw>
                </a:effectLst>
              </a:rPr>
              <a:t>MONTHLY MONITORING REPORTS</a:t>
            </a:r>
            <a:endParaRPr lang="en-US" dirty="0">
              <a:solidFill>
                <a:schemeClr val="accent1"/>
              </a:solidFill>
            </a:endParaRPr>
          </a:p>
        </p:txBody>
      </p:sp>
      <p:sp>
        <p:nvSpPr>
          <p:cNvPr id="6" name="Slide Number Placeholder 5"/>
          <p:cNvSpPr>
            <a:spLocks noGrp="1"/>
          </p:cNvSpPr>
          <p:nvPr>
            <p:ph type="sldNum" sz="quarter" idx="12"/>
          </p:nvPr>
        </p:nvSpPr>
        <p:spPr/>
        <p:txBody>
          <a:bodyPr/>
          <a:lstStyle/>
          <a:p>
            <a:fld id="{500A7A85-B75E-4D15-8271-3E80641739A6}" type="slidenum">
              <a:rPr lang="en-US" smtClean="0"/>
              <a:t>79</a:t>
            </a:fld>
            <a:endParaRPr lang="en-US"/>
          </a:p>
        </p:txBody>
      </p:sp>
    </p:spTree>
    <p:extLst>
      <p:ext uri="{BB962C8B-B14F-4D97-AF65-F5344CB8AC3E}">
        <p14:creationId xmlns:p14="http://schemas.microsoft.com/office/powerpoint/2010/main" val="2802859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717175" y="864026"/>
            <a:ext cx="5378825" cy="830997"/>
          </a:xfrm>
          <a:prstGeom prst="rect">
            <a:avLst/>
          </a:prstGeom>
          <a:noFill/>
          <a:ln w="15875">
            <a:noFill/>
          </a:ln>
        </p:spPr>
        <p:txBody>
          <a:bodyPr wrap="square" rtlCol="0">
            <a:spAutoFit/>
          </a:bodyPr>
          <a:lstStyle/>
          <a:p>
            <a:r>
              <a:rPr lang="en-US" sz="4800" b="1" dirty="0">
                <a:solidFill>
                  <a:schemeClr val="accent1"/>
                </a:solidFill>
              </a:rPr>
              <a:t>HUD RESOURCES</a:t>
            </a:r>
          </a:p>
        </p:txBody>
      </p:sp>
      <p:sp>
        <p:nvSpPr>
          <p:cNvPr id="4" name="TextBox 3"/>
          <p:cNvSpPr txBox="1"/>
          <p:nvPr/>
        </p:nvSpPr>
        <p:spPr>
          <a:xfrm>
            <a:off x="717175" y="1905506"/>
            <a:ext cx="10201837" cy="3970318"/>
          </a:xfrm>
          <a:prstGeom prst="rect">
            <a:avLst/>
          </a:prstGeom>
          <a:noFill/>
        </p:spPr>
        <p:txBody>
          <a:bodyPr wrap="square" rtlCol="0">
            <a:spAutoFit/>
          </a:bodyPr>
          <a:lstStyle/>
          <a:p>
            <a:r>
              <a:rPr lang="en-US" sz="3200" dirty="0"/>
              <a:t>The City of Evansville must follow HUD Regulations in the use of CDBG funds (Subpart A 570).</a:t>
            </a:r>
          </a:p>
          <a:p>
            <a:endParaRPr lang="en-US" sz="3200" dirty="0"/>
          </a:p>
          <a:p>
            <a:r>
              <a:rPr lang="en-US" sz="3200" dirty="0"/>
              <a:t>Guidance and links to HUD regulations can be found at the City of Evansville, Community Development webpage.</a:t>
            </a:r>
          </a:p>
          <a:p>
            <a:endParaRPr lang="en-US" sz="3200" dirty="0"/>
          </a:p>
          <a:p>
            <a:r>
              <a:rPr lang="en-US" sz="3200" dirty="0"/>
              <a:t>HUD Exchange:</a:t>
            </a:r>
          </a:p>
          <a:p>
            <a:pPr lvl="2"/>
            <a:r>
              <a:rPr lang="en-US" sz="2800" b="1" dirty="0">
                <a:solidFill>
                  <a:schemeClr val="accent1"/>
                </a:solidFill>
              </a:rPr>
              <a:t>https://www.hudexchange.info/programs/cdbg/</a:t>
            </a:r>
          </a:p>
        </p:txBody>
      </p:sp>
      <p:sp>
        <p:nvSpPr>
          <p:cNvPr id="6" name="Slide Number Placeholder 5"/>
          <p:cNvSpPr>
            <a:spLocks noGrp="1"/>
          </p:cNvSpPr>
          <p:nvPr>
            <p:ph type="sldNum" sz="quarter" idx="12"/>
          </p:nvPr>
        </p:nvSpPr>
        <p:spPr/>
        <p:txBody>
          <a:bodyPr/>
          <a:lstStyle/>
          <a:p>
            <a:fld id="{500A7A85-B75E-4D15-8271-3E80641739A6}" type="slidenum">
              <a:rPr lang="en-US" smtClean="0"/>
              <a:t>8</a:t>
            </a:fld>
            <a:endParaRPr lang="en-US" dirty="0"/>
          </a:p>
        </p:txBody>
      </p:sp>
    </p:spTree>
    <p:extLst>
      <p:ext uri="{BB962C8B-B14F-4D97-AF65-F5344CB8AC3E}">
        <p14:creationId xmlns:p14="http://schemas.microsoft.com/office/powerpoint/2010/main" val="34743684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86677" y="640080"/>
            <a:ext cx="3931921" cy="3034857"/>
          </a:xfrm>
          <a:prstGeom prst="rect">
            <a:avLst/>
          </a:prstGeom>
        </p:spPr>
        <p:txBody>
          <a:bodyPr vert="horz" lIns="91440" tIns="45720" rIns="91440" bIns="45720" rtlCol="0" anchor="b">
            <a:normAutofit/>
          </a:bodyPr>
          <a:lstStyle/>
          <a:p>
            <a:pPr lvl="0" algn="r" defTabSz="914400">
              <a:lnSpc>
                <a:spcPct val="80000"/>
              </a:lnSpc>
              <a:spcBef>
                <a:spcPct val="0"/>
              </a:spcBef>
              <a:spcAft>
                <a:spcPts val="600"/>
              </a:spcAft>
            </a:pPr>
            <a:r>
              <a:rPr lang="en-US" sz="4400" b="1" kern="1200" cap="all" spc="200" baseline="0" dirty="0">
                <a:solidFill>
                  <a:srgbClr val="FFFFFF"/>
                </a:solidFill>
                <a:latin typeface="+mj-lt"/>
                <a:ea typeface="+mj-ea"/>
                <a:cs typeface="+mj-cs"/>
              </a:rPr>
              <a:t>PRESUMED CATEGORY </a:t>
            </a:r>
          </a:p>
          <a:p>
            <a:pPr lvl="0" algn="r" defTabSz="914400">
              <a:lnSpc>
                <a:spcPct val="80000"/>
              </a:lnSpc>
              <a:spcBef>
                <a:spcPct val="0"/>
              </a:spcBef>
              <a:spcAft>
                <a:spcPts val="600"/>
              </a:spcAft>
            </a:pPr>
            <a:r>
              <a:rPr lang="en-US" sz="4400" b="1" kern="1200" cap="all" spc="200" baseline="0" dirty="0">
                <a:solidFill>
                  <a:srgbClr val="FFFFFF"/>
                </a:solidFill>
                <a:latin typeface="+mj-lt"/>
                <a:ea typeface="+mj-ea"/>
                <a:cs typeface="+mj-cs"/>
              </a:rPr>
              <a:t>MONITORING REPORTS</a:t>
            </a:r>
            <a:endParaRPr lang="en-US" sz="4400" kern="1200" cap="all" spc="200" baseline="0" dirty="0">
              <a:solidFill>
                <a:srgbClr val="FFFFFF"/>
              </a:solidFill>
              <a:latin typeface="+mj-lt"/>
              <a:ea typeface="+mj-ea"/>
              <a:cs typeface="+mj-cs"/>
            </a:endParaRPr>
          </a:p>
        </p:txBody>
      </p:sp>
      <p:cxnSp>
        <p:nvCxnSpPr>
          <p:cNvPr id="22" name="Straight Connector 21">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10837333" y="6470704"/>
            <a:ext cx="973667" cy="274320"/>
          </a:xfrm>
        </p:spPr>
        <p:txBody>
          <a:bodyPr vert="horz" lIns="91440" tIns="45720" rIns="91440" bIns="45720" rtlCol="0" anchor="ctr">
            <a:normAutofit/>
          </a:bodyPr>
          <a:lstStyle/>
          <a:p>
            <a:pPr defTabSz="914400">
              <a:spcAft>
                <a:spcPts val="600"/>
              </a:spcAft>
            </a:pPr>
            <a:fld id="{500A7A85-B75E-4D15-8271-3E80641739A6}" type="slidenum">
              <a:rPr lang="en-US" smtClean="0"/>
              <a:pPr defTabSz="914400">
                <a:spcAft>
                  <a:spcPts val="600"/>
                </a:spcAft>
              </a:pPr>
              <a:t>80</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895784148"/>
              </p:ext>
            </p:extLst>
          </p:nvPr>
        </p:nvGraphicFramePr>
        <p:xfrm>
          <a:off x="5629611" y="1076326"/>
          <a:ext cx="6095661" cy="4705347"/>
        </p:xfrm>
        <a:graphic>
          <a:graphicData uri="http://schemas.openxmlformats.org/drawingml/2006/table">
            <a:tbl>
              <a:tblPr firstRow="1" bandRow="1"/>
              <a:tblGrid>
                <a:gridCol w="3527012">
                  <a:extLst>
                    <a:ext uri="{9D8B030D-6E8A-4147-A177-3AD203B41FA5}">
                      <a16:colId xmlns:a16="http://schemas.microsoft.com/office/drawing/2014/main" val="3162951807"/>
                    </a:ext>
                  </a:extLst>
                </a:gridCol>
                <a:gridCol w="1400357">
                  <a:extLst>
                    <a:ext uri="{9D8B030D-6E8A-4147-A177-3AD203B41FA5}">
                      <a16:colId xmlns:a16="http://schemas.microsoft.com/office/drawing/2014/main" val="1053593331"/>
                    </a:ext>
                  </a:extLst>
                </a:gridCol>
                <a:gridCol w="1168292">
                  <a:extLst>
                    <a:ext uri="{9D8B030D-6E8A-4147-A177-3AD203B41FA5}">
                      <a16:colId xmlns:a16="http://schemas.microsoft.com/office/drawing/2014/main" val="316014479"/>
                    </a:ext>
                  </a:extLst>
                </a:gridCol>
              </a:tblGrid>
              <a:tr h="757857">
                <a:tc>
                  <a:txBody>
                    <a:bodyPr/>
                    <a:lstStyle/>
                    <a:p>
                      <a:pPr marL="0" marR="0" algn="ctr">
                        <a:lnSpc>
                          <a:spcPct val="107000"/>
                        </a:lnSpc>
                        <a:spcBef>
                          <a:spcPts val="0"/>
                        </a:spcBef>
                        <a:spcAft>
                          <a:spcPts val="0"/>
                        </a:spcAft>
                      </a:pPr>
                      <a:r>
                        <a:rPr lang="en-US" sz="2000" b="1"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HUD Defined </a:t>
                      </a:r>
                      <a:r>
                        <a:rPr lang="en-US" sz="2000" b="1" kern="1200" dirty="0">
                          <a:solidFill>
                            <a:schemeClr val="accent1"/>
                          </a:solidFill>
                          <a:effectLst/>
                          <a:latin typeface="Century Gothic" panose="020B0502020202020204" pitchFamily="34" charset="0"/>
                          <a:ea typeface="Times New Roman" panose="02020603050405020304" pitchFamily="18" charset="0"/>
                          <a:cs typeface="Arial" panose="020B0604020202020204" pitchFamily="34" charset="0"/>
                        </a:rPr>
                        <a:t>Presumed Category</a:t>
                      </a:r>
                      <a:endParaRPr lang="en-US"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2000" b="1"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Monthly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2000" b="1"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Yearly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extLst>
                  <a:ext uri="{0D108BD9-81ED-4DB2-BD59-A6C34878D82A}">
                    <a16:rowId xmlns:a16="http://schemas.microsoft.com/office/drawing/2014/main" val="2327498564"/>
                  </a:ext>
                </a:extLst>
              </a:tr>
              <a:tr h="394749">
                <a:tc>
                  <a:txBody>
                    <a:bodyPr/>
                    <a:lstStyle/>
                    <a:p>
                      <a:pPr marL="0" marR="0">
                        <a:lnSpc>
                          <a:spcPct val="107000"/>
                        </a:lnSpc>
                        <a:spcBef>
                          <a:spcPts val="0"/>
                        </a:spcBef>
                        <a:spcAft>
                          <a:spcPts val="0"/>
                        </a:spcAft>
                      </a:pPr>
                      <a:r>
                        <a:rPr lang="en-US" sz="20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Abused Children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extLst>
                  <a:ext uri="{0D108BD9-81ED-4DB2-BD59-A6C34878D82A}">
                    <a16:rowId xmlns:a16="http://schemas.microsoft.com/office/drawing/2014/main" val="770071665"/>
                  </a:ext>
                </a:extLst>
              </a:tr>
              <a:tr h="394749">
                <a:tc>
                  <a:txBody>
                    <a:bodyPr/>
                    <a:lstStyle/>
                    <a:p>
                      <a:pPr marL="0" marR="0">
                        <a:lnSpc>
                          <a:spcPct val="107000"/>
                        </a:lnSpc>
                        <a:spcBef>
                          <a:spcPts val="0"/>
                        </a:spcBef>
                        <a:spcAft>
                          <a:spcPts val="0"/>
                        </a:spcAft>
                      </a:pPr>
                      <a:r>
                        <a:rPr lang="en-US" sz="20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Battered Spouses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extLst>
                  <a:ext uri="{0D108BD9-81ED-4DB2-BD59-A6C34878D82A}">
                    <a16:rowId xmlns:a16="http://schemas.microsoft.com/office/drawing/2014/main" val="2303112438"/>
                  </a:ext>
                </a:extLst>
              </a:tr>
              <a:tr h="394749">
                <a:tc>
                  <a:txBody>
                    <a:bodyPr/>
                    <a:lstStyle/>
                    <a:p>
                      <a:pPr marL="0" marR="0">
                        <a:lnSpc>
                          <a:spcPct val="107000"/>
                        </a:lnSpc>
                        <a:spcBef>
                          <a:spcPts val="0"/>
                        </a:spcBef>
                        <a:spcAft>
                          <a:spcPts val="0"/>
                        </a:spcAft>
                      </a:pPr>
                      <a:r>
                        <a:rPr lang="en-US" sz="20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Disabled Adults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extLst>
                  <a:ext uri="{0D108BD9-81ED-4DB2-BD59-A6C34878D82A}">
                    <a16:rowId xmlns:a16="http://schemas.microsoft.com/office/drawing/2014/main" val="2396383333"/>
                  </a:ext>
                </a:extLst>
              </a:tr>
              <a:tr h="394749">
                <a:tc>
                  <a:txBody>
                    <a:bodyPr/>
                    <a:lstStyle/>
                    <a:p>
                      <a:pPr marL="0" marR="0">
                        <a:lnSpc>
                          <a:spcPct val="107000"/>
                        </a:lnSpc>
                        <a:spcBef>
                          <a:spcPts val="0"/>
                        </a:spcBef>
                        <a:spcAft>
                          <a:spcPts val="0"/>
                        </a:spcAft>
                      </a:pPr>
                      <a:r>
                        <a:rPr lang="en-US" sz="20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Homeless Persons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extLst>
                  <a:ext uri="{0D108BD9-81ED-4DB2-BD59-A6C34878D82A}">
                    <a16:rowId xmlns:a16="http://schemas.microsoft.com/office/drawing/2014/main" val="182079353"/>
                  </a:ext>
                </a:extLst>
              </a:tr>
              <a:tr h="394749">
                <a:tc>
                  <a:txBody>
                    <a:bodyPr/>
                    <a:lstStyle/>
                    <a:p>
                      <a:pPr marL="0" marR="0">
                        <a:lnSpc>
                          <a:spcPct val="107000"/>
                        </a:lnSpc>
                        <a:spcBef>
                          <a:spcPts val="0"/>
                        </a:spcBef>
                        <a:spcAft>
                          <a:spcPts val="0"/>
                        </a:spcAft>
                      </a:pPr>
                      <a:r>
                        <a:rPr lang="en-US" sz="20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Illiterate Adults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extLst>
                  <a:ext uri="{0D108BD9-81ED-4DB2-BD59-A6C34878D82A}">
                    <a16:rowId xmlns:a16="http://schemas.microsoft.com/office/drawing/2014/main" val="2042906541"/>
                  </a:ext>
                </a:extLst>
              </a:tr>
              <a:tr h="394749">
                <a:tc>
                  <a:txBody>
                    <a:bodyPr/>
                    <a:lstStyle/>
                    <a:p>
                      <a:pPr marL="0" marR="0">
                        <a:lnSpc>
                          <a:spcPct val="107000"/>
                        </a:lnSpc>
                        <a:spcBef>
                          <a:spcPts val="0"/>
                        </a:spcBef>
                        <a:spcAft>
                          <a:spcPts val="0"/>
                        </a:spcAft>
                      </a:pPr>
                      <a:r>
                        <a:rPr lang="en-US" sz="20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Persons with AIDS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extLst>
                  <a:ext uri="{0D108BD9-81ED-4DB2-BD59-A6C34878D82A}">
                    <a16:rowId xmlns:a16="http://schemas.microsoft.com/office/drawing/2014/main" val="3067006419"/>
                  </a:ext>
                </a:extLst>
              </a:tr>
              <a:tr h="394749">
                <a:tc>
                  <a:txBody>
                    <a:bodyPr/>
                    <a:lstStyle/>
                    <a:p>
                      <a:pPr marL="0" marR="0">
                        <a:lnSpc>
                          <a:spcPct val="107000"/>
                        </a:lnSpc>
                        <a:spcBef>
                          <a:spcPts val="0"/>
                        </a:spcBef>
                        <a:spcAft>
                          <a:spcPts val="0"/>
                        </a:spcAft>
                      </a:pPr>
                      <a:r>
                        <a:rPr lang="en-US" sz="20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Migrant Farm Workers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extLst>
                  <a:ext uri="{0D108BD9-81ED-4DB2-BD59-A6C34878D82A}">
                    <a16:rowId xmlns:a16="http://schemas.microsoft.com/office/drawing/2014/main" val="1376393140"/>
                  </a:ext>
                </a:extLst>
              </a:tr>
              <a:tr h="394749">
                <a:tc>
                  <a:txBody>
                    <a:bodyPr/>
                    <a:lstStyle/>
                    <a:p>
                      <a:pPr marL="0" marR="0">
                        <a:lnSpc>
                          <a:spcPct val="107000"/>
                        </a:lnSpc>
                        <a:spcBef>
                          <a:spcPts val="0"/>
                        </a:spcBef>
                        <a:spcAft>
                          <a:spcPts val="0"/>
                        </a:spcAft>
                      </a:pPr>
                      <a:r>
                        <a:rPr lang="en-US" sz="20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Elderly Centers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extLst>
                  <a:ext uri="{0D108BD9-81ED-4DB2-BD59-A6C34878D82A}">
                    <a16:rowId xmlns:a16="http://schemas.microsoft.com/office/drawing/2014/main" val="4156110793"/>
                  </a:ext>
                </a:extLst>
              </a:tr>
              <a:tr h="394749">
                <a:tc>
                  <a:txBody>
                    <a:bodyPr/>
                    <a:lstStyle/>
                    <a:p>
                      <a:pPr marL="0" marR="0">
                        <a:lnSpc>
                          <a:spcPct val="107000"/>
                        </a:lnSpc>
                        <a:spcBef>
                          <a:spcPts val="0"/>
                        </a:spcBef>
                        <a:spcAft>
                          <a:spcPts val="0"/>
                        </a:spcAft>
                      </a:pPr>
                      <a:r>
                        <a:rPr lang="en-US" sz="20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Other Elderly Services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extLst>
                  <a:ext uri="{0D108BD9-81ED-4DB2-BD59-A6C34878D82A}">
                    <a16:rowId xmlns:a16="http://schemas.microsoft.com/office/drawing/2014/main" val="2949015609"/>
                  </a:ext>
                </a:extLst>
              </a:tr>
              <a:tr h="394749">
                <a:tc>
                  <a:txBody>
                    <a:bodyPr/>
                    <a:lstStyle/>
                    <a:p>
                      <a:pPr marL="0" marR="0">
                        <a:lnSpc>
                          <a:spcPct val="107000"/>
                        </a:lnSpc>
                        <a:spcBef>
                          <a:spcPts val="0"/>
                        </a:spcBef>
                        <a:spcAft>
                          <a:spcPts val="0"/>
                        </a:spcAft>
                      </a:pPr>
                      <a:r>
                        <a:rPr lang="en-US" sz="20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Total </a:t>
                      </a:r>
                      <a:r>
                        <a:rPr lang="en-US" sz="2000" b="1" kern="1200" dirty="0">
                          <a:solidFill>
                            <a:schemeClr val="accent1"/>
                          </a:solidFill>
                          <a:effectLst/>
                          <a:latin typeface="Century Gothic" panose="020B0502020202020204" pitchFamily="34" charset="0"/>
                          <a:ea typeface="Times New Roman" panose="02020603050405020304" pitchFamily="18" charset="0"/>
                          <a:cs typeface="Arial" panose="020B0604020202020204" pitchFamily="34" charset="0"/>
                        </a:rPr>
                        <a:t>Unduplicated</a:t>
                      </a:r>
                      <a:r>
                        <a:rPr lang="en-US" sz="20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tc>
                  <a:txBody>
                    <a:bodyPr/>
                    <a:lstStyle/>
                    <a:p>
                      <a:pPr marL="0" marR="0" algn="ctr">
                        <a:lnSpc>
                          <a:spcPct val="107000"/>
                        </a:lnSpc>
                        <a:spcBef>
                          <a:spcPts val="0"/>
                        </a:spcBef>
                        <a:spcAft>
                          <a:spcPts val="0"/>
                        </a:spcAft>
                      </a:pPr>
                      <a:r>
                        <a:rPr lang="en-US" sz="16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62" marR="61862" marT="8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8EA"/>
                    </a:solidFill>
                  </a:tcPr>
                </a:tc>
                <a:extLst>
                  <a:ext uri="{0D108BD9-81ED-4DB2-BD59-A6C34878D82A}">
                    <a16:rowId xmlns:a16="http://schemas.microsoft.com/office/drawing/2014/main" val="1680066209"/>
                  </a:ext>
                </a:extLst>
              </a:tr>
            </a:tbl>
          </a:graphicData>
        </a:graphic>
      </p:graphicFrame>
    </p:spTree>
    <p:extLst>
      <p:ext uri="{BB962C8B-B14F-4D97-AF65-F5344CB8AC3E}">
        <p14:creationId xmlns:p14="http://schemas.microsoft.com/office/powerpoint/2010/main" val="13075130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4276" y="640080"/>
            <a:ext cx="4208656" cy="3034857"/>
          </a:xfrm>
          <a:prstGeom prst="rect">
            <a:avLst/>
          </a:prstGeom>
        </p:spPr>
        <p:txBody>
          <a:bodyPr vert="horz" lIns="91440" tIns="45720" rIns="91440" bIns="45720" rtlCol="0" anchor="b">
            <a:normAutofit/>
          </a:bodyPr>
          <a:lstStyle/>
          <a:p>
            <a:pPr lvl="0" algn="r" defTabSz="914400">
              <a:lnSpc>
                <a:spcPct val="80000"/>
              </a:lnSpc>
              <a:spcBef>
                <a:spcPct val="0"/>
              </a:spcBef>
              <a:spcAft>
                <a:spcPts val="600"/>
              </a:spcAft>
            </a:pPr>
            <a:r>
              <a:rPr lang="en-US" sz="4400" b="1" kern="1200" cap="all" spc="200" baseline="0" dirty="0">
                <a:solidFill>
                  <a:srgbClr val="FFFFFF"/>
                </a:solidFill>
                <a:latin typeface="+mj-lt"/>
                <a:ea typeface="+mj-ea"/>
                <a:cs typeface="+mj-cs"/>
              </a:rPr>
              <a:t>CLIENT INCOME </a:t>
            </a:r>
          </a:p>
          <a:p>
            <a:pPr lvl="0" algn="r" defTabSz="914400">
              <a:lnSpc>
                <a:spcPct val="80000"/>
              </a:lnSpc>
              <a:spcBef>
                <a:spcPct val="0"/>
              </a:spcBef>
              <a:spcAft>
                <a:spcPts val="600"/>
              </a:spcAft>
            </a:pPr>
            <a:r>
              <a:rPr lang="en-US" sz="4400" b="1" kern="1200" cap="all" spc="200" baseline="0" dirty="0">
                <a:solidFill>
                  <a:srgbClr val="FFFFFF"/>
                </a:solidFill>
                <a:latin typeface="+mj-lt"/>
                <a:ea typeface="+mj-ea"/>
                <a:cs typeface="+mj-cs"/>
              </a:rPr>
              <a:t>MONITORING REPORTS</a:t>
            </a:r>
            <a:endParaRPr lang="en-US" sz="4400" kern="1200" cap="all" spc="200" baseline="0" dirty="0">
              <a:solidFill>
                <a:srgbClr val="FFFFFF"/>
              </a:solidFill>
              <a:latin typeface="+mj-lt"/>
              <a:ea typeface="+mj-ea"/>
              <a:cs typeface="+mj-cs"/>
            </a:endParaRPr>
          </a:p>
        </p:txBody>
      </p:sp>
      <p:cxnSp>
        <p:nvCxnSpPr>
          <p:cNvPr id="22" name="Straight Connector 21">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10837333" y="6470704"/>
            <a:ext cx="973667" cy="274320"/>
          </a:xfrm>
        </p:spPr>
        <p:txBody>
          <a:bodyPr vert="horz" lIns="91440" tIns="45720" rIns="91440" bIns="45720" rtlCol="0" anchor="ctr">
            <a:normAutofit/>
          </a:bodyPr>
          <a:lstStyle/>
          <a:p>
            <a:pPr defTabSz="914400">
              <a:spcAft>
                <a:spcPts val="600"/>
              </a:spcAft>
            </a:pPr>
            <a:fld id="{500A7A85-B75E-4D15-8271-3E80641739A6}" type="slidenum">
              <a:rPr lang="en-US" smtClean="0"/>
              <a:pPr defTabSz="914400">
                <a:spcAft>
                  <a:spcPts val="600"/>
                </a:spcAft>
              </a:pPr>
              <a:t>81</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023270153"/>
              </p:ext>
            </p:extLst>
          </p:nvPr>
        </p:nvGraphicFramePr>
        <p:xfrm>
          <a:off x="5629610" y="1181100"/>
          <a:ext cx="6181387" cy="3533585"/>
        </p:xfrm>
        <a:graphic>
          <a:graphicData uri="http://schemas.openxmlformats.org/drawingml/2006/table">
            <a:tbl>
              <a:tblPr firstRow="1" bandRow="1"/>
              <a:tblGrid>
                <a:gridCol w="4025728">
                  <a:extLst>
                    <a:ext uri="{9D8B030D-6E8A-4147-A177-3AD203B41FA5}">
                      <a16:colId xmlns:a16="http://schemas.microsoft.com/office/drawing/2014/main" val="3745799158"/>
                    </a:ext>
                  </a:extLst>
                </a:gridCol>
                <a:gridCol w="1172533">
                  <a:extLst>
                    <a:ext uri="{9D8B030D-6E8A-4147-A177-3AD203B41FA5}">
                      <a16:colId xmlns:a16="http://schemas.microsoft.com/office/drawing/2014/main" val="2320169842"/>
                    </a:ext>
                  </a:extLst>
                </a:gridCol>
                <a:gridCol w="983126">
                  <a:extLst>
                    <a:ext uri="{9D8B030D-6E8A-4147-A177-3AD203B41FA5}">
                      <a16:colId xmlns:a16="http://schemas.microsoft.com/office/drawing/2014/main" val="1981006211"/>
                    </a:ext>
                  </a:extLst>
                </a:gridCol>
              </a:tblGrid>
              <a:tr h="709613">
                <a:tc>
                  <a:txBody>
                    <a:bodyPr/>
                    <a:lstStyle/>
                    <a:p>
                      <a:pPr marL="0" marR="0" algn="ctr">
                        <a:lnSpc>
                          <a:spcPct val="107000"/>
                        </a:lnSpc>
                        <a:spcBef>
                          <a:spcPts val="0"/>
                        </a:spcBef>
                        <a:spcAft>
                          <a:spcPts val="0"/>
                        </a:spcAft>
                      </a:pPr>
                      <a:r>
                        <a:rPr lang="en-US" sz="1600" b="1" kern="1200" dirty="0">
                          <a:solidFill>
                            <a:schemeClr val="accent1"/>
                          </a:solidFill>
                          <a:effectLst/>
                          <a:latin typeface="Century Gothic" panose="020B0502020202020204" pitchFamily="34" charset="0"/>
                          <a:ea typeface="Times New Roman" panose="02020603050405020304" pitchFamily="18" charset="0"/>
                          <a:cs typeface="Arial" panose="020B0604020202020204" pitchFamily="34" charset="0"/>
                        </a:rPr>
                        <a:t>Income Level </a:t>
                      </a:r>
                      <a:r>
                        <a:rPr lang="en-US" sz="1600" b="1"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based on Area Median Income for new/unduplicated served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404" marR="61404" marT="8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600" b="1"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Monthly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04" marR="61404" marT="8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600" b="1"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Yearly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04" marR="61404" marT="8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15541584"/>
                  </a:ext>
                </a:extLst>
              </a:tr>
              <a:tr h="541591">
                <a:tc>
                  <a:txBody>
                    <a:bodyPr/>
                    <a:lstStyle/>
                    <a:p>
                      <a:pPr marL="0" marR="0" algn="ctr">
                        <a:lnSpc>
                          <a:spcPct val="107000"/>
                        </a:lnSpc>
                        <a:spcBef>
                          <a:spcPts val="0"/>
                        </a:spcBef>
                        <a:spcAft>
                          <a:spcPts val="0"/>
                        </a:spcAft>
                      </a:pPr>
                      <a:r>
                        <a:rPr lang="en-US" sz="16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0-30%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404" marR="61404" marT="8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04" marR="61404" marT="8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04" marR="61404" marT="8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92518512"/>
                  </a:ext>
                </a:extLst>
              </a:tr>
              <a:tr h="521208">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31-50%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04" marR="61404" marT="8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04" marR="61404" marT="8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04" marR="61404" marT="8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99115057"/>
                  </a:ext>
                </a:extLst>
              </a:tr>
              <a:tr h="530352">
                <a:tc>
                  <a:txBody>
                    <a:bodyPr/>
                    <a:lstStyle/>
                    <a:p>
                      <a:pPr marL="0" marR="0" algn="ctr">
                        <a:lnSpc>
                          <a:spcPct val="107000"/>
                        </a:lnSpc>
                        <a:spcBef>
                          <a:spcPts val="0"/>
                        </a:spcBef>
                        <a:spcAft>
                          <a:spcPts val="0"/>
                        </a:spcAft>
                      </a:pPr>
                      <a:r>
                        <a:rPr lang="en-US" sz="16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51-80%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404" marR="61404" marT="8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04" marR="61404" marT="8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04" marR="61404" marT="8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01248196"/>
                  </a:ext>
                </a:extLst>
              </a:tr>
              <a:tr h="521208">
                <a:tc>
                  <a:txBody>
                    <a:bodyPr/>
                    <a:lstStyle/>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81%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04" marR="61404" marT="8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04" marR="61404" marT="8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04" marR="61404" marT="8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92218703"/>
                  </a:ext>
                </a:extLst>
              </a:tr>
              <a:tr h="709613">
                <a:tc>
                  <a:txBody>
                    <a:bodyPr/>
                    <a:lstStyle/>
                    <a:p>
                      <a:pPr marL="0" marR="0" algn="ctr">
                        <a:lnSpc>
                          <a:spcPct val="107000"/>
                        </a:lnSpc>
                        <a:spcBef>
                          <a:spcPts val="0"/>
                        </a:spcBef>
                        <a:spcAft>
                          <a:spcPts val="0"/>
                        </a:spcAft>
                      </a:pPr>
                      <a:r>
                        <a:rPr lang="en-US" sz="16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Total </a:t>
                      </a:r>
                      <a:r>
                        <a:rPr lang="en-US" sz="1600" b="1" kern="1200" dirty="0">
                          <a:solidFill>
                            <a:schemeClr val="accent1"/>
                          </a:solidFill>
                          <a:effectLst/>
                          <a:latin typeface="Century Gothic" panose="020B0502020202020204" pitchFamily="34" charset="0"/>
                          <a:ea typeface="Times New Roman" panose="02020603050405020304" pitchFamily="18" charset="0"/>
                          <a:cs typeface="Arial" panose="020B0604020202020204" pitchFamily="34" charset="0"/>
                        </a:rPr>
                        <a:t>unduplicated</a:t>
                      </a:r>
                      <a:r>
                        <a:rPr lang="en-US" sz="16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served*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404" marR="61404" marT="8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600" kern="12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04" marR="61404" marT="8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600" kern="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404" marR="61404" marT="8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1056526"/>
                  </a:ext>
                </a:extLst>
              </a:tr>
            </a:tbl>
          </a:graphicData>
        </a:graphic>
      </p:graphicFrame>
    </p:spTree>
    <p:extLst>
      <p:ext uri="{BB962C8B-B14F-4D97-AF65-F5344CB8AC3E}">
        <p14:creationId xmlns:p14="http://schemas.microsoft.com/office/powerpoint/2010/main" val="22919150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7BDAB9B-7888-4501-A5D5-58ADD821E1AD}"/>
              </a:ext>
            </a:extLst>
          </p:cNvPr>
          <p:cNvSpPr/>
          <p:nvPr/>
        </p:nvSpPr>
        <p:spPr>
          <a:xfrm>
            <a:off x="1024128" y="4911819"/>
            <a:ext cx="9720072" cy="1499616"/>
          </a:xfrm>
          <a:prstGeom prst="rect">
            <a:avLst/>
          </a:prstGeom>
        </p:spPr>
        <p:txBody>
          <a:bodyPr vert="horz" lIns="91440" tIns="45720" rIns="91440" bIns="45720" rtlCol="0" anchor="ctr">
            <a:normAutofit/>
          </a:bodyPr>
          <a:lstStyle/>
          <a:p>
            <a:pPr lvl="0" defTabSz="914400">
              <a:lnSpc>
                <a:spcPct val="80000"/>
              </a:lnSpc>
              <a:spcBef>
                <a:spcPct val="0"/>
              </a:spcBef>
              <a:spcAft>
                <a:spcPts val="600"/>
              </a:spcAft>
            </a:pPr>
            <a:r>
              <a:rPr lang="en-US" sz="5000" b="1" cap="all" spc="100" dirty="0">
                <a:solidFill>
                  <a:srgbClr val="FFFFFF"/>
                </a:solidFill>
                <a:latin typeface="+mj-lt"/>
                <a:ea typeface="+mj-ea"/>
                <a:cs typeface="+mj-cs"/>
              </a:rPr>
              <a:t>NATURE &amp; LOCATION</a:t>
            </a:r>
          </a:p>
          <a:p>
            <a:pPr lvl="0" defTabSz="914400">
              <a:lnSpc>
                <a:spcPct val="80000"/>
              </a:lnSpc>
              <a:spcBef>
                <a:spcPct val="0"/>
              </a:spcBef>
              <a:spcAft>
                <a:spcPts val="600"/>
              </a:spcAft>
            </a:pPr>
            <a:r>
              <a:rPr lang="en-US" sz="5000" b="1" cap="all" spc="100" dirty="0">
                <a:solidFill>
                  <a:srgbClr val="FFFFFF"/>
                </a:solidFill>
                <a:latin typeface="+mj-lt"/>
                <a:ea typeface="+mj-ea"/>
                <a:cs typeface="+mj-cs"/>
              </a:rPr>
              <a:t>MONITORING REPORTS</a:t>
            </a:r>
            <a:endParaRPr lang="en-US" sz="5000" cap="all" spc="100" dirty="0">
              <a:solidFill>
                <a:srgbClr val="FFFFFF"/>
              </a:solidFill>
              <a:latin typeface="+mj-lt"/>
              <a:ea typeface="+mj-ea"/>
              <a:cs typeface="+mj-cs"/>
            </a:endParaRPr>
          </a:p>
        </p:txBody>
      </p:sp>
      <p:sp>
        <p:nvSpPr>
          <p:cNvPr id="7" name="Rectangle 6">
            <a:extLst>
              <a:ext uri="{FF2B5EF4-FFF2-40B4-BE49-F238E27FC236}">
                <a16:creationId xmlns:a16="http://schemas.microsoft.com/office/drawing/2014/main" id="{1171BA0F-EFA9-4152-8AF3-608CA09723D9}"/>
              </a:ext>
            </a:extLst>
          </p:cNvPr>
          <p:cNvSpPr/>
          <p:nvPr/>
        </p:nvSpPr>
        <p:spPr>
          <a:xfrm>
            <a:off x="7702676" y="703083"/>
            <a:ext cx="4217672" cy="3606798"/>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r>
              <a:rPr lang="en-US" sz="2400" dirty="0"/>
              <a:t>Nature and Location assumes </a:t>
            </a:r>
            <a:r>
              <a:rPr lang="en-US" sz="2400" b="1" dirty="0">
                <a:solidFill>
                  <a:schemeClr val="accent1"/>
                </a:solidFill>
              </a:rPr>
              <a:t>all</a:t>
            </a:r>
            <a:r>
              <a:rPr lang="en-US" sz="2400" dirty="0"/>
              <a:t> program clients are eligible, based on the manner the program operates. </a:t>
            </a:r>
          </a:p>
          <a:p>
            <a:pPr defTabSz="914400">
              <a:lnSpc>
                <a:spcPct val="90000"/>
              </a:lnSpc>
              <a:spcAft>
                <a:spcPts val="600"/>
              </a:spcAft>
              <a:buClr>
                <a:schemeClr val="accent1"/>
              </a:buClr>
            </a:pPr>
            <a:endParaRPr lang="en-US" sz="2400" dirty="0"/>
          </a:p>
          <a:p>
            <a:pPr defTabSz="914400">
              <a:lnSpc>
                <a:spcPct val="90000"/>
              </a:lnSpc>
              <a:spcAft>
                <a:spcPts val="600"/>
              </a:spcAft>
              <a:buClr>
                <a:schemeClr val="accent1"/>
              </a:buClr>
            </a:pPr>
            <a:r>
              <a:rPr lang="en-US" sz="2400" dirty="0"/>
              <a:t>Therefore, this report only tracks the </a:t>
            </a:r>
            <a:r>
              <a:rPr lang="en-US" sz="2400" i="1" dirty="0"/>
              <a:t>additional</a:t>
            </a:r>
            <a:r>
              <a:rPr lang="en-US" sz="2400" dirty="0"/>
              <a:t> information of client race and ethnicity.</a:t>
            </a:r>
          </a:p>
        </p:txBody>
      </p:sp>
      <p:cxnSp>
        <p:nvCxnSpPr>
          <p:cNvPr id="19" name="Straight Connector 18">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490279EC-09C3-40A3-ABED-08DB9944963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defTabSz="914400">
              <a:spcAft>
                <a:spcPts val="600"/>
              </a:spcAft>
            </a:pPr>
            <a:fld id="{500A7A85-B75E-4D15-8271-3E80641739A6}" type="slidenum">
              <a:rPr lang="en-US" smtClean="0"/>
              <a:pPr defTabSz="914400">
                <a:spcAft>
                  <a:spcPts val="600"/>
                </a:spcAft>
              </a:pPr>
              <a:t>82</a:t>
            </a:fld>
            <a:endParaRPr lang="en-US"/>
          </a:p>
        </p:txBody>
      </p:sp>
      <p:graphicFrame>
        <p:nvGraphicFramePr>
          <p:cNvPr id="8" name="Table 7">
            <a:extLst>
              <a:ext uri="{FF2B5EF4-FFF2-40B4-BE49-F238E27FC236}">
                <a16:creationId xmlns:a16="http://schemas.microsoft.com/office/drawing/2014/main" id="{0131E1B0-CD46-48D3-A54E-D7BC2472341C}"/>
              </a:ext>
            </a:extLst>
          </p:cNvPr>
          <p:cNvGraphicFramePr>
            <a:graphicFrameLocks noGrp="1"/>
          </p:cNvGraphicFramePr>
          <p:nvPr>
            <p:extLst>
              <p:ext uri="{D42A27DB-BD31-4B8C-83A1-F6EECF244321}">
                <p14:modId xmlns:p14="http://schemas.microsoft.com/office/powerpoint/2010/main" val="561534715"/>
              </p:ext>
            </p:extLst>
          </p:nvPr>
        </p:nvGraphicFramePr>
        <p:xfrm>
          <a:off x="270128" y="248131"/>
          <a:ext cx="7163944" cy="4226087"/>
        </p:xfrm>
        <a:graphic>
          <a:graphicData uri="http://schemas.openxmlformats.org/drawingml/2006/table">
            <a:tbl>
              <a:tblPr firstRow="1" bandRow="1">
                <a:tableStyleId>{5C22544A-7EE6-4342-B048-85BDC9FD1C3A}</a:tableStyleId>
              </a:tblPr>
              <a:tblGrid>
                <a:gridCol w="2159239">
                  <a:extLst>
                    <a:ext uri="{9D8B030D-6E8A-4147-A177-3AD203B41FA5}">
                      <a16:colId xmlns:a16="http://schemas.microsoft.com/office/drawing/2014/main" val="4215817951"/>
                    </a:ext>
                  </a:extLst>
                </a:gridCol>
                <a:gridCol w="923884">
                  <a:extLst>
                    <a:ext uri="{9D8B030D-6E8A-4147-A177-3AD203B41FA5}">
                      <a16:colId xmlns:a16="http://schemas.microsoft.com/office/drawing/2014/main" val="1874510826"/>
                    </a:ext>
                  </a:extLst>
                </a:gridCol>
                <a:gridCol w="923881">
                  <a:extLst>
                    <a:ext uri="{9D8B030D-6E8A-4147-A177-3AD203B41FA5}">
                      <a16:colId xmlns:a16="http://schemas.microsoft.com/office/drawing/2014/main" val="631798165"/>
                    </a:ext>
                  </a:extLst>
                </a:gridCol>
                <a:gridCol w="654589">
                  <a:extLst>
                    <a:ext uri="{9D8B030D-6E8A-4147-A177-3AD203B41FA5}">
                      <a16:colId xmlns:a16="http://schemas.microsoft.com/office/drawing/2014/main" val="719788556"/>
                    </a:ext>
                  </a:extLst>
                </a:gridCol>
                <a:gridCol w="923881">
                  <a:extLst>
                    <a:ext uri="{9D8B030D-6E8A-4147-A177-3AD203B41FA5}">
                      <a16:colId xmlns:a16="http://schemas.microsoft.com/office/drawing/2014/main" val="51972521"/>
                    </a:ext>
                  </a:extLst>
                </a:gridCol>
                <a:gridCol w="923881">
                  <a:extLst>
                    <a:ext uri="{9D8B030D-6E8A-4147-A177-3AD203B41FA5}">
                      <a16:colId xmlns:a16="http://schemas.microsoft.com/office/drawing/2014/main" val="4179472608"/>
                    </a:ext>
                  </a:extLst>
                </a:gridCol>
                <a:gridCol w="654589">
                  <a:extLst>
                    <a:ext uri="{9D8B030D-6E8A-4147-A177-3AD203B41FA5}">
                      <a16:colId xmlns:a16="http://schemas.microsoft.com/office/drawing/2014/main" val="3127328605"/>
                    </a:ext>
                  </a:extLst>
                </a:gridCol>
              </a:tblGrid>
              <a:tr h="219735">
                <a:tc rowSpan="2">
                  <a:txBody>
                    <a:bodyPr/>
                    <a:lstStyle/>
                    <a:p>
                      <a:pPr marL="0" marR="0">
                        <a:spcBef>
                          <a:spcPts val="0"/>
                        </a:spcBef>
                        <a:spcAft>
                          <a:spcPts val="0"/>
                        </a:spcAft>
                      </a:pPr>
                      <a:r>
                        <a:rPr lang="en-US" sz="1100" dirty="0">
                          <a:effectLst/>
                        </a:rPr>
                        <a:t>Race:</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gridSpan="3">
                  <a:txBody>
                    <a:bodyPr/>
                    <a:lstStyle/>
                    <a:p>
                      <a:pPr marL="0" marR="0" algn="ctr">
                        <a:spcBef>
                          <a:spcPts val="0"/>
                        </a:spcBef>
                        <a:spcAft>
                          <a:spcPts val="0"/>
                        </a:spcAft>
                      </a:pPr>
                      <a:r>
                        <a:rPr lang="en-US" sz="1100" dirty="0">
                          <a:effectLst/>
                        </a:rPr>
                        <a:t>Monthly</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100" dirty="0">
                          <a:effectLst/>
                        </a:rPr>
                        <a:t>Yearly</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5175352"/>
                  </a:ext>
                </a:extLst>
              </a:tr>
              <a:tr h="333154">
                <a:tc vMerge="1">
                  <a:txBody>
                    <a:bodyPr/>
                    <a:lstStyle/>
                    <a:p>
                      <a:endParaRPr lang="en-US"/>
                    </a:p>
                  </a:txBody>
                  <a:tcPr/>
                </a:tc>
                <a:tc>
                  <a:txBody>
                    <a:bodyPr/>
                    <a:lstStyle/>
                    <a:p>
                      <a:pPr marL="0" marR="0" algn="ctr">
                        <a:spcBef>
                          <a:spcPts val="0"/>
                        </a:spcBef>
                        <a:spcAft>
                          <a:spcPts val="0"/>
                        </a:spcAft>
                      </a:pPr>
                      <a:r>
                        <a:rPr lang="en-US" sz="1100" dirty="0">
                          <a:effectLst/>
                        </a:rPr>
                        <a:t>Hispanic</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lgn="ctr">
                        <a:spcBef>
                          <a:spcPts val="0"/>
                        </a:spcBef>
                        <a:spcAft>
                          <a:spcPts val="0"/>
                        </a:spcAft>
                      </a:pPr>
                      <a:r>
                        <a:rPr lang="en-US" sz="1100" dirty="0">
                          <a:effectLst/>
                        </a:rPr>
                        <a:t>Not Hispanic</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lgn="ctr">
                        <a:spcBef>
                          <a:spcPts val="0"/>
                        </a:spcBef>
                        <a:spcAft>
                          <a:spcPts val="0"/>
                        </a:spcAft>
                      </a:pPr>
                      <a:r>
                        <a:rPr lang="en-US" sz="1100" dirty="0">
                          <a:effectLst/>
                        </a:rPr>
                        <a:t>Total</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lgn="ctr">
                        <a:spcBef>
                          <a:spcPts val="0"/>
                        </a:spcBef>
                        <a:spcAft>
                          <a:spcPts val="0"/>
                        </a:spcAft>
                      </a:pPr>
                      <a:r>
                        <a:rPr lang="en-US" sz="1100" dirty="0">
                          <a:effectLst/>
                        </a:rPr>
                        <a:t>Hispanic</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lgn="ctr">
                        <a:spcBef>
                          <a:spcPts val="0"/>
                        </a:spcBef>
                        <a:spcAft>
                          <a:spcPts val="0"/>
                        </a:spcAft>
                      </a:pPr>
                      <a:r>
                        <a:rPr lang="en-US" sz="1100" dirty="0">
                          <a:effectLst/>
                        </a:rPr>
                        <a:t>Not Hispanic</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lgn="ctr">
                        <a:spcBef>
                          <a:spcPts val="0"/>
                        </a:spcBef>
                        <a:spcAft>
                          <a:spcPts val="0"/>
                        </a:spcAft>
                      </a:pPr>
                      <a:r>
                        <a:rPr lang="en-US" sz="1100" dirty="0">
                          <a:effectLst/>
                        </a:rPr>
                        <a:t>Total</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extLst>
                  <a:ext uri="{0D108BD9-81ED-4DB2-BD59-A6C34878D82A}">
                    <a16:rowId xmlns:a16="http://schemas.microsoft.com/office/drawing/2014/main" val="2913724107"/>
                  </a:ext>
                </a:extLst>
              </a:tr>
              <a:tr h="333154">
                <a:tc>
                  <a:txBody>
                    <a:bodyPr/>
                    <a:lstStyle/>
                    <a:p>
                      <a:pPr marL="0" marR="0">
                        <a:spcBef>
                          <a:spcPts val="0"/>
                        </a:spcBef>
                        <a:spcAft>
                          <a:spcPts val="0"/>
                        </a:spcAft>
                      </a:pPr>
                      <a:r>
                        <a:rPr lang="en-US" sz="1100" dirty="0">
                          <a:effectLst/>
                        </a:rPr>
                        <a:t>White</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extLst>
                  <a:ext uri="{0D108BD9-81ED-4DB2-BD59-A6C34878D82A}">
                    <a16:rowId xmlns:a16="http://schemas.microsoft.com/office/drawing/2014/main" val="2159764733"/>
                  </a:ext>
                </a:extLst>
              </a:tr>
              <a:tr h="333154">
                <a:tc>
                  <a:txBody>
                    <a:bodyPr/>
                    <a:lstStyle/>
                    <a:p>
                      <a:pPr marL="0" marR="0">
                        <a:spcBef>
                          <a:spcPts val="0"/>
                        </a:spcBef>
                        <a:spcAft>
                          <a:spcPts val="0"/>
                        </a:spcAft>
                      </a:pPr>
                      <a:r>
                        <a:rPr lang="en-US" sz="1100">
                          <a:effectLst/>
                        </a:rPr>
                        <a:t>Black/African American</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extLst>
                  <a:ext uri="{0D108BD9-81ED-4DB2-BD59-A6C34878D82A}">
                    <a16:rowId xmlns:a16="http://schemas.microsoft.com/office/drawing/2014/main" val="3236831415"/>
                  </a:ext>
                </a:extLst>
              </a:tr>
              <a:tr h="333154">
                <a:tc>
                  <a:txBody>
                    <a:bodyPr/>
                    <a:lstStyle/>
                    <a:p>
                      <a:pPr marL="0" marR="0">
                        <a:spcBef>
                          <a:spcPts val="0"/>
                        </a:spcBef>
                        <a:spcAft>
                          <a:spcPts val="0"/>
                        </a:spcAft>
                      </a:pPr>
                      <a:r>
                        <a:rPr lang="en-US" sz="1100">
                          <a:effectLst/>
                        </a:rPr>
                        <a:t>Asian</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extLst>
                  <a:ext uri="{0D108BD9-81ED-4DB2-BD59-A6C34878D82A}">
                    <a16:rowId xmlns:a16="http://schemas.microsoft.com/office/drawing/2014/main" val="3320436405"/>
                  </a:ext>
                </a:extLst>
              </a:tr>
              <a:tr h="333154">
                <a:tc>
                  <a:txBody>
                    <a:bodyPr/>
                    <a:lstStyle/>
                    <a:p>
                      <a:pPr marL="0" marR="0">
                        <a:spcBef>
                          <a:spcPts val="0"/>
                        </a:spcBef>
                        <a:spcAft>
                          <a:spcPts val="0"/>
                        </a:spcAft>
                      </a:pPr>
                      <a:r>
                        <a:rPr lang="en-US" sz="1100" dirty="0">
                          <a:effectLst/>
                        </a:rPr>
                        <a:t>American Indian/Alaska Native</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extLst>
                  <a:ext uri="{0D108BD9-81ED-4DB2-BD59-A6C34878D82A}">
                    <a16:rowId xmlns:a16="http://schemas.microsoft.com/office/drawing/2014/main" val="1261171521"/>
                  </a:ext>
                </a:extLst>
              </a:tr>
              <a:tr h="333154">
                <a:tc>
                  <a:txBody>
                    <a:bodyPr/>
                    <a:lstStyle/>
                    <a:p>
                      <a:pPr marL="0" marR="0">
                        <a:spcBef>
                          <a:spcPts val="0"/>
                        </a:spcBef>
                        <a:spcAft>
                          <a:spcPts val="0"/>
                        </a:spcAft>
                      </a:pPr>
                      <a:r>
                        <a:rPr lang="en-US" sz="1100" dirty="0">
                          <a:effectLst/>
                        </a:rPr>
                        <a:t>Native Hawaiian/ Other Pacific Islander</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extLst>
                  <a:ext uri="{0D108BD9-81ED-4DB2-BD59-A6C34878D82A}">
                    <a16:rowId xmlns:a16="http://schemas.microsoft.com/office/drawing/2014/main" val="962062910"/>
                  </a:ext>
                </a:extLst>
              </a:tr>
              <a:tr h="333154">
                <a:tc>
                  <a:txBody>
                    <a:bodyPr/>
                    <a:lstStyle/>
                    <a:p>
                      <a:pPr marL="0" marR="0">
                        <a:spcBef>
                          <a:spcPts val="0"/>
                        </a:spcBef>
                        <a:spcAft>
                          <a:spcPts val="0"/>
                        </a:spcAft>
                      </a:pPr>
                      <a:r>
                        <a:rPr lang="en-US" sz="1100">
                          <a:effectLst/>
                        </a:rPr>
                        <a:t>American Indian/Alaska Native &amp; White</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extLst>
                  <a:ext uri="{0D108BD9-81ED-4DB2-BD59-A6C34878D82A}">
                    <a16:rowId xmlns:a16="http://schemas.microsoft.com/office/drawing/2014/main" val="956425233"/>
                  </a:ext>
                </a:extLst>
              </a:tr>
              <a:tr h="333154">
                <a:tc>
                  <a:txBody>
                    <a:bodyPr/>
                    <a:lstStyle/>
                    <a:p>
                      <a:pPr marL="0" marR="0">
                        <a:spcBef>
                          <a:spcPts val="0"/>
                        </a:spcBef>
                        <a:spcAft>
                          <a:spcPts val="0"/>
                        </a:spcAft>
                      </a:pPr>
                      <a:r>
                        <a:rPr lang="en-US" sz="1100">
                          <a:effectLst/>
                        </a:rPr>
                        <a:t>Asian &amp; White</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extLst>
                  <a:ext uri="{0D108BD9-81ED-4DB2-BD59-A6C34878D82A}">
                    <a16:rowId xmlns:a16="http://schemas.microsoft.com/office/drawing/2014/main" val="2998576145"/>
                  </a:ext>
                </a:extLst>
              </a:tr>
              <a:tr h="333154">
                <a:tc>
                  <a:txBody>
                    <a:bodyPr/>
                    <a:lstStyle/>
                    <a:p>
                      <a:pPr marL="0" marR="0">
                        <a:spcBef>
                          <a:spcPts val="0"/>
                        </a:spcBef>
                        <a:spcAft>
                          <a:spcPts val="0"/>
                        </a:spcAft>
                      </a:pPr>
                      <a:r>
                        <a:rPr lang="en-US" sz="1100">
                          <a:effectLst/>
                        </a:rPr>
                        <a:t>Black/African American &amp; White</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extLst>
                  <a:ext uri="{0D108BD9-81ED-4DB2-BD59-A6C34878D82A}">
                    <a16:rowId xmlns:a16="http://schemas.microsoft.com/office/drawing/2014/main" val="3997796247"/>
                  </a:ext>
                </a:extLst>
              </a:tr>
              <a:tr h="333154">
                <a:tc>
                  <a:txBody>
                    <a:bodyPr/>
                    <a:lstStyle/>
                    <a:p>
                      <a:pPr marL="0" marR="0">
                        <a:spcBef>
                          <a:spcPts val="0"/>
                        </a:spcBef>
                        <a:spcAft>
                          <a:spcPts val="0"/>
                        </a:spcAft>
                      </a:pPr>
                      <a:r>
                        <a:rPr lang="en-US" sz="1100">
                          <a:effectLst/>
                        </a:rPr>
                        <a:t>American Indian/Alaska Native &amp; Black/African American</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extLst>
                  <a:ext uri="{0D108BD9-81ED-4DB2-BD59-A6C34878D82A}">
                    <a16:rowId xmlns:a16="http://schemas.microsoft.com/office/drawing/2014/main" val="3060506007"/>
                  </a:ext>
                </a:extLst>
              </a:tr>
              <a:tr h="333154">
                <a:tc>
                  <a:txBody>
                    <a:bodyPr/>
                    <a:lstStyle/>
                    <a:p>
                      <a:pPr marL="0" marR="0">
                        <a:spcBef>
                          <a:spcPts val="0"/>
                        </a:spcBef>
                        <a:spcAft>
                          <a:spcPts val="0"/>
                        </a:spcAft>
                      </a:pPr>
                      <a:r>
                        <a:rPr lang="en-US" sz="1100" dirty="0">
                          <a:effectLst/>
                        </a:rPr>
                        <a:t>Other not listed above</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extLst>
                  <a:ext uri="{0D108BD9-81ED-4DB2-BD59-A6C34878D82A}">
                    <a16:rowId xmlns:a16="http://schemas.microsoft.com/office/drawing/2014/main" val="1105170759"/>
                  </a:ext>
                </a:extLst>
              </a:tr>
              <a:tr h="333154">
                <a:tc>
                  <a:txBody>
                    <a:bodyPr/>
                    <a:lstStyle/>
                    <a:p>
                      <a:pPr marL="0" marR="0">
                        <a:spcBef>
                          <a:spcPts val="0"/>
                        </a:spcBef>
                        <a:spcAft>
                          <a:spcPts val="0"/>
                        </a:spcAft>
                      </a:pPr>
                      <a:r>
                        <a:rPr lang="en-US" sz="800" dirty="0">
                          <a:effectLst/>
                        </a:rPr>
                        <a:t> </a:t>
                      </a:r>
                      <a:endParaRPr lang="en-US" sz="1100" dirty="0">
                        <a:effectLst/>
                      </a:endParaRPr>
                    </a:p>
                    <a:p>
                      <a:pPr marL="0" marR="0">
                        <a:spcBef>
                          <a:spcPts val="0"/>
                        </a:spcBef>
                        <a:spcAft>
                          <a:spcPts val="0"/>
                        </a:spcAft>
                      </a:pPr>
                      <a:r>
                        <a:rPr lang="en-US" sz="1400" dirty="0">
                          <a:effectLst/>
                        </a:rPr>
                        <a:t>Total </a:t>
                      </a:r>
                      <a:r>
                        <a:rPr lang="en-US" sz="1400" b="1" dirty="0">
                          <a:solidFill>
                            <a:schemeClr val="accent1"/>
                          </a:solidFill>
                          <a:effectLst/>
                        </a:rPr>
                        <a:t>Unduplicated</a:t>
                      </a:r>
                      <a:r>
                        <a:rPr lang="en-US" sz="1400" dirty="0">
                          <a:effectLst/>
                        </a:rPr>
                        <a:t>*</a:t>
                      </a:r>
                      <a:endParaRPr lang="en-US" sz="14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tc>
                  <a:txBody>
                    <a:bodyPr/>
                    <a:lstStyle/>
                    <a:p>
                      <a:pPr marL="0" marR="0">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53907" marR="53907" marT="0" marB="0" anchor="ctr"/>
                </a:tc>
                <a:extLst>
                  <a:ext uri="{0D108BD9-81ED-4DB2-BD59-A6C34878D82A}">
                    <a16:rowId xmlns:a16="http://schemas.microsoft.com/office/drawing/2014/main" val="1759089190"/>
                  </a:ext>
                </a:extLst>
              </a:tr>
            </a:tbl>
          </a:graphicData>
        </a:graphic>
      </p:graphicFrame>
    </p:spTree>
    <p:extLst>
      <p:ext uri="{BB962C8B-B14F-4D97-AF65-F5344CB8AC3E}">
        <p14:creationId xmlns:p14="http://schemas.microsoft.com/office/powerpoint/2010/main" val="23088332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517456" y="1417127"/>
            <a:ext cx="11157088" cy="532789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endParaRPr lang="en-US" sz="2800" dirty="0"/>
          </a:p>
          <a:p>
            <a:r>
              <a:rPr lang="en-US" sz="2400" dirty="0">
                <a:solidFill>
                  <a:schemeClr val="tx1"/>
                </a:solidFill>
              </a:rPr>
              <a:t>The Monthly Monitoring Reports contains two additional prompts:</a:t>
            </a:r>
          </a:p>
          <a:p>
            <a:pPr indent="457200">
              <a:spcBef>
                <a:spcPts val="0"/>
              </a:spcBef>
              <a:spcAft>
                <a:spcPts val="0"/>
              </a:spcAft>
            </a:pPr>
            <a:r>
              <a:rPr lang="en-US" sz="2400" dirty="0">
                <a:solidFill>
                  <a:schemeClr val="tx1"/>
                </a:solidFill>
                <a:latin typeface="Times New Roman" panose="02020603050405020304" pitchFamily="18" charset="0"/>
                <a:ea typeface="Times New Roman" panose="02020603050405020304" pitchFamily="18" charset="0"/>
              </a:rPr>
              <a:t> </a:t>
            </a:r>
          </a:p>
          <a:p>
            <a:pPr lvl="1" algn="l">
              <a:spcBef>
                <a:spcPts val="0"/>
              </a:spcBef>
              <a:spcAft>
                <a:spcPts val="0"/>
              </a:spcAft>
            </a:pPr>
            <a:r>
              <a:rPr lang="en-US" sz="2400" dirty="0">
                <a:solidFill>
                  <a:schemeClr val="bg1"/>
                </a:solidFill>
                <a:ea typeface="Times New Roman" panose="02020603050405020304" pitchFamily="18" charset="0"/>
              </a:rPr>
              <a:t>1.) 	Does your agency keep a </a:t>
            </a:r>
            <a:r>
              <a:rPr lang="en-US" sz="2400" b="1" dirty="0">
                <a:solidFill>
                  <a:schemeClr val="accent1"/>
                </a:solidFill>
                <a:ea typeface="Times New Roman" panose="02020603050405020304" pitchFamily="18" charset="0"/>
              </a:rPr>
              <a:t>waiting list </a:t>
            </a:r>
            <a:r>
              <a:rPr lang="en-US" sz="2400" dirty="0">
                <a:solidFill>
                  <a:schemeClr val="bg1"/>
                </a:solidFill>
                <a:ea typeface="Times New Roman" panose="02020603050405020304" pitchFamily="18" charset="0"/>
              </a:rPr>
              <a:t>for this program? </a:t>
            </a:r>
          </a:p>
          <a:p>
            <a:pPr>
              <a:spcBef>
                <a:spcPts val="0"/>
              </a:spcBef>
              <a:spcAft>
                <a:spcPts val="0"/>
              </a:spcAft>
            </a:pPr>
            <a:r>
              <a:rPr lang="en-US" sz="2400" dirty="0">
                <a:solidFill>
                  <a:schemeClr val="tx1"/>
                </a:solidFill>
                <a:ea typeface="Times New Roman" panose="02020603050405020304" pitchFamily="18" charset="0"/>
              </a:rPr>
              <a:t> </a:t>
            </a:r>
          </a:p>
          <a:p>
            <a:pPr lvl="1" algn="l">
              <a:spcBef>
                <a:spcPts val="0"/>
              </a:spcBef>
              <a:spcAft>
                <a:spcPts val="0"/>
              </a:spcAft>
            </a:pPr>
            <a:r>
              <a:rPr lang="en-US" sz="2400" dirty="0">
                <a:solidFill>
                  <a:schemeClr val="tx1"/>
                </a:solidFill>
                <a:ea typeface="Times New Roman" panose="02020603050405020304" pitchFamily="18" charset="0"/>
              </a:rPr>
              <a:t>		If a waiting list is kept, how many individuals are listed? </a:t>
            </a:r>
          </a:p>
          <a:p>
            <a:pPr>
              <a:spcBef>
                <a:spcPts val="0"/>
              </a:spcBef>
              <a:spcAft>
                <a:spcPts val="0"/>
              </a:spcAft>
            </a:pPr>
            <a:endParaRPr lang="en-US" sz="2400" dirty="0">
              <a:solidFill>
                <a:schemeClr val="tx1"/>
              </a:solidFill>
              <a:ea typeface="Times New Roman" panose="02020603050405020304" pitchFamily="18" charset="0"/>
            </a:endParaRPr>
          </a:p>
          <a:p>
            <a:pPr lvl="1" algn="l">
              <a:spcBef>
                <a:spcPts val="0"/>
              </a:spcBef>
              <a:spcAft>
                <a:spcPts val="0"/>
              </a:spcAft>
            </a:pPr>
            <a:r>
              <a:rPr lang="en-US" sz="2400" dirty="0">
                <a:solidFill>
                  <a:schemeClr val="bg1"/>
                </a:solidFill>
                <a:ea typeface="Times New Roman" panose="02020603050405020304" pitchFamily="18" charset="0"/>
              </a:rPr>
              <a:t>2.) 	Does your agency </a:t>
            </a:r>
            <a:r>
              <a:rPr lang="en-US" sz="2400" b="1" dirty="0">
                <a:solidFill>
                  <a:schemeClr val="accent1"/>
                </a:solidFill>
                <a:ea typeface="Times New Roman" panose="02020603050405020304" pitchFamily="18" charset="0"/>
              </a:rPr>
              <a:t>deny service </a:t>
            </a:r>
            <a:r>
              <a:rPr lang="en-US" sz="2400" dirty="0">
                <a:solidFill>
                  <a:schemeClr val="bg1"/>
                </a:solidFill>
                <a:ea typeface="Times New Roman" panose="02020603050405020304" pitchFamily="18" charset="0"/>
              </a:rPr>
              <a:t>for any reason? </a:t>
            </a:r>
          </a:p>
          <a:p>
            <a:pPr>
              <a:spcBef>
                <a:spcPts val="0"/>
              </a:spcBef>
              <a:spcAft>
                <a:spcPts val="0"/>
              </a:spcAft>
            </a:pPr>
            <a:endParaRPr lang="en-US" sz="2400" dirty="0">
              <a:solidFill>
                <a:schemeClr val="tx1"/>
              </a:solidFill>
              <a:ea typeface="Times New Roman" panose="02020603050405020304" pitchFamily="18" charset="0"/>
            </a:endParaRPr>
          </a:p>
          <a:p>
            <a:pPr lvl="1" algn="l">
              <a:spcBef>
                <a:spcPts val="0"/>
              </a:spcBef>
              <a:spcAft>
                <a:spcPts val="0"/>
              </a:spcAft>
            </a:pPr>
            <a:r>
              <a:rPr lang="en-US" sz="2400" dirty="0">
                <a:solidFill>
                  <a:schemeClr val="tx1"/>
                </a:solidFill>
                <a:ea typeface="Times New Roman" panose="02020603050405020304" pitchFamily="18" charset="0"/>
              </a:rPr>
              <a:t>		If denial has been issued, has formal notice been provided? </a:t>
            </a:r>
          </a:p>
          <a:p>
            <a:endParaRPr lang="en-US" sz="2600" dirty="0"/>
          </a:p>
          <a:p>
            <a:endParaRPr lang="en-US" dirty="0"/>
          </a:p>
          <a:p>
            <a:endParaRPr lang="en-US" dirty="0"/>
          </a:p>
          <a:p>
            <a:endParaRPr lang="en-US" dirty="0"/>
          </a:p>
        </p:txBody>
      </p:sp>
      <p:sp>
        <p:nvSpPr>
          <p:cNvPr id="6" name="Rectangle 5"/>
          <p:cNvSpPr/>
          <p:nvPr/>
        </p:nvSpPr>
        <p:spPr>
          <a:xfrm>
            <a:off x="517456" y="586130"/>
            <a:ext cx="10906540" cy="830997"/>
          </a:xfrm>
          <a:prstGeom prst="rect">
            <a:avLst/>
          </a:prstGeom>
        </p:spPr>
        <p:txBody>
          <a:bodyPr wrap="square">
            <a:spAutoFit/>
          </a:bodyPr>
          <a:lstStyle/>
          <a:p>
            <a:pPr lvl="0"/>
            <a:r>
              <a:rPr lang="en-US" sz="4800" b="1" dirty="0">
                <a:solidFill>
                  <a:schemeClr val="accent1"/>
                </a:solidFill>
                <a:latin typeface="+mj-lt"/>
              </a:rPr>
              <a:t>DATA TRACKING TOOLS</a:t>
            </a:r>
            <a:endParaRPr lang="en-US" sz="4800" dirty="0">
              <a:solidFill>
                <a:schemeClr val="accent1"/>
              </a:solidFill>
              <a:latin typeface="+mj-lt"/>
            </a:endParaRPr>
          </a:p>
        </p:txBody>
      </p:sp>
      <p:sp>
        <p:nvSpPr>
          <p:cNvPr id="5" name="Slide Number Placeholder 4"/>
          <p:cNvSpPr>
            <a:spLocks noGrp="1"/>
          </p:cNvSpPr>
          <p:nvPr>
            <p:ph type="sldNum" sz="quarter" idx="12"/>
          </p:nvPr>
        </p:nvSpPr>
        <p:spPr/>
        <p:txBody>
          <a:bodyPr/>
          <a:lstStyle/>
          <a:p>
            <a:fld id="{500A7A85-B75E-4D15-8271-3E80641739A6}" type="slidenum">
              <a:rPr lang="en-US" smtClean="0"/>
              <a:t>83</a:t>
            </a:fld>
            <a:endParaRPr lang="en-US"/>
          </a:p>
        </p:txBody>
      </p:sp>
    </p:spTree>
    <p:extLst>
      <p:ext uri="{BB962C8B-B14F-4D97-AF65-F5344CB8AC3E}">
        <p14:creationId xmlns:p14="http://schemas.microsoft.com/office/powerpoint/2010/main" val="11605514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00A7A85-B75E-4D15-8271-3E80641739A6}" type="slidenum">
              <a:rPr lang="en-US" smtClean="0"/>
              <a:t>84</a:t>
            </a:fld>
            <a:endParaRPr lang="en-US"/>
          </a:p>
        </p:txBody>
      </p:sp>
      <p:sp>
        <p:nvSpPr>
          <p:cNvPr id="3" name="Content Placeholder 2"/>
          <p:cNvSpPr>
            <a:spLocks noGrp="1"/>
          </p:cNvSpPr>
          <p:nvPr>
            <p:ph idx="4294967295"/>
          </p:nvPr>
        </p:nvSpPr>
        <p:spPr>
          <a:xfrm>
            <a:off x="599768" y="1838325"/>
            <a:ext cx="10237565" cy="4267507"/>
          </a:xfrm>
        </p:spPr>
        <p:txBody>
          <a:bodyPr>
            <a:normAutofit/>
          </a:bodyPr>
          <a:lstStyle/>
          <a:p>
            <a:r>
              <a:rPr lang="en-US" sz="2400" dirty="0"/>
              <a:t>All Programs are </a:t>
            </a:r>
            <a:r>
              <a:rPr lang="en-US" sz="2400" b="1" dirty="0">
                <a:solidFill>
                  <a:schemeClr val="accent1"/>
                </a:solidFill>
              </a:rPr>
              <a:t>monitored annually</a:t>
            </a:r>
            <a:r>
              <a:rPr lang="en-US" sz="2400" dirty="0"/>
              <a:t>, with varying levels of review based on both regulatory factors and DMD discretion.</a:t>
            </a:r>
          </a:p>
          <a:p>
            <a:endParaRPr lang="en-US" sz="2400" dirty="0"/>
          </a:p>
          <a:p>
            <a:r>
              <a:rPr lang="en-US" sz="2400" dirty="0"/>
              <a:t>Monitoring Steps</a:t>
            </a:r>
          </a:p>
          <a:p>
            <a:pPr marL="971550" lvl="1" indent="-514350">
              <a:buClrTx/>
              <a:buFont typeface="+mj-lt"/>
              <a:buAutoNum type="arabicPeriod"/>
            </a:pPr>
            <a:r>
              <a:rPr lang="en-US" sz="2400" b="1" dirty="0">
                <a:ln>
                  <a:solidFill>
                    <a:schemeClr val="tx1"/>
                  </a:solidFill>
                </a:ln>
                <a:solidFill>
                  <a:schemeClr val="bg1"/>
                </a:solidFill>
              </a:rPr>
              <a:t>Risk Analysis </a:t>
            </a:r>
            <a:r>
              <a:rPr lang="en-US" sz="2400" dirty="0"/>
              <a:t>- A basic review completed to determine areas of program strengths and weaknesses, resulting in an overall risk score.</a:t>
            </a:r>
          </a:p>
          <a:p>
            <a:pPr marL="971550" lvl="1" indent="-514350">
              <a:buClrTx/>
              <a:buFont typeface="+mj-lt"/>
              <a:buAutoNum type="arabicPeriod"/>
            </a:pPr>
            <a:r>
              <a:rPr lang="en-US" sz="2400" b="1" dirty="0">
                <a:ln>
                  <a:solidFill>
                    <a:schemeClr val="tx1"/>
                  </a:solidFill>
                </a:ln>
                <a:solidFill>
                  <a:schemeClr val="bg1"/>
                </a:solidFill>
              </a:rPr>
              <a:t>Remote Monitoring </a:t>
            </a:r>
            <a:r>
              <a:rPr lang="en-US" sz="2400" dirty="0"/>
              <a:t>- Agencies are required to submit documents that facilitate further program evaluation.</a:t>
            </a:r>
          </a:p>
          <a:p>
            <a:pPr marL="971550" lvl="1" indent="-514350">
              <a:buClrTx/>
              <a:buFont typeface="+mj-lt"/>
              <a:buAutoNum type="arabicPeriod"/>
            </a:pPr>
            <a:r>
              <a:rPr lang="en-US" sz="2400" b="1" dirty="0">
                <a:ln>
                  <a:solidFill>
                    <a:schemeClr val="tx1"/>
                  </a:solidFill>
                </a:ln>
                <a:solidFill>
                  <a:schemeClr val="bg1"/>
                </a:solidFill>
              </a:rPr>
              <a:t>On-Site Monitoring </a:t>
            </a:r>
            <a:r>
              <a:rPr lang="en-US" sz="2400" dirty="0"/>
              <a:t>- DMD staff visit the site of program operation and/or administration (highest degree of monitoring).</a:t>
            </a:r>
          </a:p>
        </p:txBody>
      </p:sp>
      <p:sp>
        <p:nvSpPr>
          <p:cNvPr id="2" name="Title 1"/>
          <p:cNvSpPr>
            <a:spLocks noGrp="1"/>
          </p:cNvSpPr>
          <p:nvPr>
            <p:ph type="title" idx="4294967295"/>
          </p:nvPr>
        </p:nvSpPr>
        <p:spPr>
          <a:xfrm>
            <a:off x="599768" y="613039"/>
            <a:ext cx="6905932" cy="1247775"/>
          </a:xfrm>
        </p:spPr>
        <p:txBody>
          <a:bodyPr>
            <a:normAutofit/>
          </a:bodyPr>
          <a:lstStyle/>
          <a:p>
            <a:r>
              <a:rPr lang="en-US" sz="4800" b="1" dirty="0">
                <a:solidFill>
                  <a:schemeClr val="accent1"/>
                </a:solidFill>
              </a:rPr>
              <a:t>PROGRAM MONITORING</a:t>
            </a:r>
            <a:endParaRPr lang="en-US" sz="4800" dirty="0">
              <a:solidFill>
                <a:schemeClr val="accent1"/>
              </a:solidFill>
            </a:endParaRPr>
          </a:p>
        </p:txBody>
      </p:sp>
    </p:spTree>
    <p:extLst>
      <p:ext uri="{BB962C8B-B14F-4D97-AF65-F5344CB8AC3E}">
        <p14:creationId xmlns:p14="http://schemas.microsoft.com/office/powerpoint/2010/main" val="2903953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00A7A85-B75E-4D15-8271-3E80641739A6}" type="slidenum">
              <a:rPr lang="en-US" smtClean="0"/>
              <a:t>85</a:t>
            </a:fld>
            <a:endParaRPr lang="en-US"/>
          </a:p>
        </p:txBody>
      </p:sp>
      <p:sp>
        <p:nvSpPr>
          <p:cNvPr id="3" name="Content Placeholder 2"/>
          <p:cNvSpPr>
            <a:spLocks noGrp="1"/>
          </p:cNvSpPr>
          <p:nvPr>
            <p:ph idx="4294967295"/>
          </p:nvPr>
        </p:nvSpPr>
        <p:spPr>
          <a:xfrm>
            <a:off x="646545" y="1743797"/>
            <a:ext cx="9795309" cy="4525961"/>
          </a:xfrm>
        </p:spPr>
        <p:txBody>
          <a:bodyPr>
            <a:noAutofit/>
          </a:bodyPr>
          <a:lstStyle/>
          <a:p>
            <a:pPr>
              <a:lnSpc>
                <a:spcPct val="100000"/>
              </a:lnSpc>
              <a:spcBef>
                <a:spcPts val="0"/>
              </a:spcBef>
              <a:spcAft>
                <a:spcPts val="0"/>
              </a:spcAft>
            </a:pPr>
            <a:r>
              <a:rPr lang="en-US" sz="2000" dirty="0">
                <a:solidFill>
                  <a:schemeClr val="tx1"/>
                </a:solidFill>
              </a:rPr>
              <a:t>A </a:t>
            </a:r>
            <a:r>
              <a:rPr lang="en-US" sz="2000" b="1" dirty="0">
                <a:ln>
                  <a:solidFill>
                    <a:schemeClr val="tx1"/>
                  </a:solidFill>
                </a:ln>
                <a:solidFill>
                  <a:schemeClr val="bg1"/>
                </a:solidFill>
              </a:rPr>
              <a:t>Risk Analysis </a:t>
            </a:r>
            <a:r>
              <a:rPr lang="en-US" sz="2000" dirty="0">
                <a:solidFill>
                  <a:schemeClr val="tx1"/>
                </a:solidFill>
              </a:rPr>
              <a:t>of all subrecipients is conducted at the end of each program year, by the assigned CD Specialist.</a:t>
            </a:r>
          </a:p>
          <a:p>
            <a:pPr>
              <a:lnSpc>
                <a:spcPct val="100000"/>
              </a:lnSpc>
              <a:spcBef>
                <a:spcPts val="0"/>
              </a:spcBef>
              <a:spcAft>
                <a:spcPts val="0"/>
              </a:spcAft>
            </a:pPr>
            <a:endParaRPr lang="en-US" sz="2000" dirty="0">
              <a:solidFill>
                <a:schemeClr val="tx1"/>
              </a:solidFill>
            </a:endParaRPr>
          </a:p>
          <a:p>
            <a:pPr>
              <a:lnSpc>
                <a:spcPct val="100000"/>
              </a:lnSpc>
              <a:spcBef>
                <a:spcPts val="0"/>
              </a:spcBef>
              <a:spcAft>
                <a:spcPts val="0"/>
              </a:spcAft>
            </a:pPr>
            <a:r>
              <a:rPr lang="en-US" sz="2000" dirty="0"/>
              <a:t>A rating worksheet </a:t>
            </a:r>
            <a:r>
              <a:rPr lang="en-US" sz="2000" dirty="0">
                <a:solidFill>
                  <a:schemeClr val="tx1"/>
                </a:solidFill>
              </a:rPr>
              <a:t>evaluates the subrecipient’s performance over the course of the program, across various metrics</a:t>
            </a:r>
            <a:r>
              <a:rPr lang="en-US" sz="2000" dirty="0"/>
              <a:t>:</a:t>
            </a:r>
          </a:p>
          <a:p>
            <a:pPr>
              <a:lnSpc>
                <a:spcPct val="100000"/>
              </a:lnSpc>
              <a:spcBef>
                <a:spcPts val="0"/>
              </a:spcBef>
              <a:spcAft>
                <a:spcPts val="0"/>
              </a:spcAft>
            </a:pPr>
            <a:endParaRPr lang="en-US" sz="1100" dirty="0"/>
          </a:p>
          <a:p>
            <a:pPr marL="1017270" lvl="3" indent="-514350">
              <a:lnSpc>
                <a:spcPct val="100000"/>
              </a:lnSpc>
              <a:buFont typeface="Wingdings" panose="05000000000000000000" pitchFamily="2" charset="2"/>
              <a:buChar char="§"/>
            </a:pPr>
            <a:r>
              <a:rPr lang="en-US" sz="2000" b="1" dirty="0">
                <a:solidFill>
                  <a:schemeClr val="accent1"/>
                </a:solidFill>
              </a:rPr>
              <a:t>Grant management </a:t>
            </a:r>
            <a:r>
              <a:rPr lang="en-US" sz="2000" dirty="0">
                <a:solidFill>
                  <a:schemeClr val="tx1"/>
                </a:solidFill>
              </a:rPr>
              <a:t>– such as staff capacity, timeliness of MMRs, and whether the proposed accomplishments were met</a:t>
            </a:r>
          </a:p>
          <a:p>
            <a:pPr marL="1017270" lvl="3" indent="-514350">
              <a:lnSpc>
                <a:spcPct val="100000"/>
              </a:lnSpc>
              <a:buFont typeface="Wingdings" panose="05000000000000000000" pitchFamily="2" charset="2"/>
              <a:buChar char="§"/>
            </a:pPr>
            <a:r>
              <a:rPr lang="en-US" sz="2000" b="1" dirty="0">
                <a:solidFill>
                  <a:schemeClr val="accent1"/>
                </a:solidFill>
              </a:rPr>
              <a:t>Financial Management </a:t>
            </a:r>
            <a:r>
              <a:rPr lang="en-US" sz="2000" dirty="0"/>
              <a:t>– such as accuracy of claims and timely expenditures</a:t>
            </a:r>
          </a:p>
          <a:p>
            <a:pPr marL="1017270" lvl="3" indent="-514350">
              <a:lnSpc>
                <a:spcPct val="100000"/>
              </a:lnSpc>
              <a:spcBef>
                <a:spcPts val="0"/>
              </a:spcBef>
              <a:spcAft>
                <a:spcPts val="0"/>
              </a:spcAft>
              <a:buFont typeface="Wingdings" panose="05000000000000000000" pitchFamily="2" charset="2"/>
              <a:buChar char="§"/>
            </a:pPr>
            <a:r>
              <a:rPr lang="en-US" sz="2000" b="1" dirty="0">
                <a:solidFill>
                  <a:schemeClr val="accent1"/>
                </a:solidFill>
              </a:rPr>
              <a:t>Services Implementation </a:t>
            </a:r>
            <a:r>
              <a:rPr lang="en-US" sz="2000" dirty="0">
                <a:solidFill>
                  <a:schemeClr val="tx1"/>
                </a:solidFill>
              </a:rPr>
              <a:t>–</a:t>
            </a:r>
            <a:r>
              <a:rPr lang="en-US" sz="2000" dirty="0"/>
              <a:t> such as whether previous concerns/finding were remedied and how responsive the agency is to DMD requests</a:t>
            </a:r>
            <a:r>
              <a:rPr lang="en-US" sz="2000" dirty="0">
                <a:solidFill>
                  <a:schemeClr val="tx1"/>
                </a:solidFill>
              </a:rPr>
              <a:t>   </a:t>
            </a:r>
          </a:p>
          <a:p>
            <a:pPr marL="502920" lvl="3" indent="0">
              <a:lnSpc>
                <a:spcPct val="100000"/>
              </a:lnSpc>
              <a:spcBef>
                <a:spcPts val="0"/>
              </a:spcBef>
              <a:spcAft>
                <a:spcPts val="0"/>
              </a:spcAft>
              <a:buNone/>
            </a:pPr>
            <a:endParaRPr lang="en-US" sz="1600" dirty="0">
              <a:solidFill>
                <a:schemeClr val="tx1"/>
              </a:solidFill>
            </a:endParaRPr>
          </a:p>
          <a:p>
            <a:pPr>
              <a:lnSpc>
                <a:spcPct val="100000"/>
              </a:lnSpc>
              <a:spcBef>
                <a:spcPts val="0"/>
              </a:spcBef>
              <a:spcAft>
                <a:spcPts val="0"/>
              </a:spcAft>
            </a:pPr>
            <a:r>
              <a:rPr lang="en-US" sz="2000" dirty="0">
                <a:solidFill>
                  <a:schemeClr val="tx1"/>
                </a:solidFill>
              </a:rPr>
              <a:t>If the total overall risk score is over the predetermined threshold, then an on-site monitoring is scheduled with the subrecipient.</a:t>
            </a:r>
          </a:p>
        </p:txBody>
      </p:sp>
      <p:sp>
        <p:nvSpPr>
          <p:cNvPr id="2" name="Title 1"/>
          <p:cNvSpPr>
            <a:spLocks noGrp="1"/>
          </p:cNvSpPr>
          <p:nvPr>
            <p:ph type="title" idx="4294967295"/>
          </p:nvPr>
        </p:nvSpPr>
        <p:spPr>
          <a:xfrm>
            <a:off x="646545" y="412751"/>
            <a:ext cx="7961745" cy="1506537"/>
          </a:xfrm>
        </p:spPr>
        <p:txBody>
          <a:bodyPr>
            <a:normAutofit/>
          </a:bodyPr>
          <a:lstStyle/>
          <a:p>
            <a:r>
              <a:rPr lang="en-US" sz="4800" b="1" dirty="0">
                <a:solidFill>
                  <a:schemeClr val="accent1"/>
                </a:solidFill>
              </a:rPr>
              <a:t>Risk analysis</a:t>
            </a:r>
            <a:endParaRPr lang="en-US" sz="4800" dirty="0">
              <a:solidFill>
                <a:schemeClr val="accent1"/>
              </a:solidFill>
            </a:endParaRPr>
          </a:p>
        </p:txBody>
      </p:sp>
    </p:spTree>
    <p:extLst>
      <p:ext uri="{BB962C8B-B14F-4D97-AF65-F5344CB8AC3E}">
        <p14:creationId xmlns:p14="http://schemas.microsoft.com/office/powerpoint/2010/main" val="18381273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00A7A85-B75E-4D15-8271-3E80641739A6}" type="slidenum">
              <a:rPr lang="en-US" smtClean="0"/>
              <a:t>86</a:t>
            </a:fld>
            <a:endParaRPr lang="en-US"/>
          </a:p>
        </p:txBody>
      </p:sp>
      <p:graphicFrame>
        <p:nvGraphicFramePr>
          <p:cNvPr id="8" name="Content Placeholder 2">
            <a:extLst>
              <a:ext uri="{FF2B5EF4-FFF2-40B4-BE49-F238E27FC236}">
                <a16:creationId xmlns:a16="http://schemas.microsoft.com/office/drawing/2014/main" id="{BABC578A-2E4F-2383-5369-96B886F487B9}"/>
              </a:ext>
            </a:extLst>
          </p:cNvPr>
          <p:cNvGraphicFramePr>
            <a:graphicFrameLocks noGrp="1"/>
          </p:cNvGraphicFramePr>
          <p:nvPr>
            <p:ph idx="4294967295"/>
            <p:extLst>
              <p:ext uri="{D42A27DB-BD31-4B8C-83A1-F6EECF244321}">
                <p14:modId xmlns:p14="http://schemas.microsoft.com/office/powerpoint/2010/main" val="2300135591"/>
              </p:ext>
            </p:extLst>
          </p:nvPr>
        </p:nvGraphicFramePr>
        <p:xfrm>
          <a:off x="310573" y="1507330"/>
          <a:ext cx="11570854" cy="4507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a:xfrm>
            <a:off x="554181" y="508793"/>
            <a:ext cx="10417175" cy="998537"/>
          </a:xfrm>
        </p:spPr>
        <p:txBody>
          <a:bodyPr>
            <a:normAutofit/>
          </a:bodyPr>
          <a:lstStyle/>
          <a:p>
            <a:pPr algn="ctr"/>
            <a:r>
              <a:rPr lang="en-US" sz="4800" b="1" dirty="0">
                <a:solidFill>
                  <a:schemeClr val="accent1"/>
                </a:solidFill>
              </a:rPr>
              <a:t>Remote MONITORING</a:t>
            </a:r>
            <a:endParaRPr lang="en-US" sz="4800" dirty="0">
              <a:solidFill>
                <a:schemeClr val="accent1"/>
              </a:solidFill>
            </a:endParaRPr>
          </a:p>
        </p:txBody>
      </p:sp>
    </p:spTree>
    <p:extLst>
      <p:ext uri="{BB962C8B-B14F-4D97-AF65-F5344CB8AC3E}">
        <p14:creationId xmlns:p14="http://schemas.microsoft.com/office/powerpoint/2010/main" val="35759088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3468" y="643467"/>
            <a:ext cx="3415612" cy="5571066"/>
          </a:xfrm>
        </p:spPr>
        <p:txBody>
          <a:bodyPr vert="horz" lIns="91440" tIns="45720" rIns="91440" bIns="45720" rtlCol="0" anchor="ctr">
            <a:normAutofit/>
          </a:bodyPr>
          <a:lstStyle/>
          <a:p>
            <a:r>
              <a:rPr lang="en-US" b="1" kern="1200" cap="all" spc="100" baseline="0" dirty="0">
                <a:solidFill>
                  <a:srgbClr val="FFFFFF"/>
                </a:solidFill>
                <a:latin typeface="+mj-lt"/>
                <a:ea typeface="+mj-ea"/>
                <a:cs typeface="+mj-cs"/>
              </a:rPr>
              <a:t>On-site monitoring</a:t>
            </a:r>
            <a:endParaRPr lang="en-US" kern="1200" cap="all" spc="100" baseline="0" dirty="0">
              <a:solidFill>
                <a:srgbClr val="FFFFFF"/>
              </a:solidFill>
              <a:latin typeface="+mj-lt"/>
              <a:ea typeface="+mj-ea"/>
              <a:cs typeface="+mj-cs"/>
            </a:endParaRPr>
          </a:p>
        </p:txBody>
      </p:sp>
      <p:sp>
        <p:nvSpPr>
          <p:cNvPr id="6" name="Slide Number Placeholder 5"/>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500A7A85-B75E-4D15-8271-3E80641739A6}" type="slidenum">
              <a:rPr lang="en-US" kern="1200" dirty="0">
                <a:solidFill>
                  <a:schemeClr val="tx1">
                    <a:lumMod val="95000"/>
                    <a:lumOff val="5000"/>
                  </a:schemeClr>
                </a:solidFill>
                <a:latin typeface="+mj-lt"/>
                <a:ea typeface="+mn-ea"/>
                <a:cs typeface="+mn-cs"/>
              </a:rPr>
              <a:pPr>
                <a:spcAft>
                  <a:spcPts val="600"/>
                </a:spcAft>
              </a:pPr>
              <a:t>87</a:t>
            </a:fld>
            <a:endParaRPr lang="en-US" kern="1200" dirty="0">
              <a:solidFill>
                <a:schemeClr val="tx1">
                  <a:lumMod val="95000"/>
                  <a:lumOff val="5000"/>
                </a:schemeClr>
              </a:solidFill>
              <a:latin typeface="+mj-lt"/>
              <a:ea typeface="+mn-ea"/>
              <a:cs typeface="+mn-cs"/>
            </a:endParaRPr>
          </a:p>
        </p:txBody>
      </p:sp>
      <p:graphicFrame>
        <p:nvGraphicFramePr>
          <p:cNvPr id="8" name="Content Placeholder 2">
            <a:extLst>
              <a:ext uri="{FF2B5EF4-FFF2-40B4-BE49-F238E27FC236}">
                <a16:creationId xmlns:a16="http://schemas.microsoft.com/office/drawing/2014/main" id="{A8F7E0F1-4F4A-2AAB-D7DD-796872C7D6F8}"/>
              </a:ext>
            </a:extLst>
          </p:cNvPr>
          <p:cNvGraphicFramePr>
            <a:graphicFrameLocks noGrp="1"/>
          </p:cNvGraphicFramePr>
          <p:nvPr>
            <p:ph idx="4294967295"/>
            <p:extLst>
              <p:ext uri="{D42A27DB-BD31-4B8C-83A1-F6EECF244321}">
                <p14:modId xmlns:p14="http://schemas.microsoft.com/office/powerpoint/2010/main" val="2428041034"/>
              </p:ext>
            </p:extLst>
          </p:nvPr>
        </p:nvGraphicFramePr>
        <p:xfrm>
          <a:off x="4965290" y="344129"/>
          <a:ext cx="6845709" cy="6017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57431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fld id="{500A7A85-B75E-4D15-8271-3E80641739A6}" type="slidenum">
              <a:rPr kumimoji="0" lang="en-US" b="0" i="0" u="none" strike="noStrike" kern="1200" cap="none" spc="0" normalizeH="0" baseline="0" noProof="0" smtClean="0">
                <a:ln>
                  <a:noFill/>
                </a:ln>
                <a:solidFill>
                  <a:schemeClr val="tx1"/>
                </a:solidFill>
                <a:effectLst/>
                <a:uLnTx/>
                <a:uFillTx/>
                <a:ea typeface="+mn-ea"/>
                <a:cs typeface="+mn-cs"/>
              </a:rPr>
              <a:pPr marL="0" marR="0" lvl="0" indent="0" defTabSz="457200" rtl="0" eaLnBrk="1" fontAlgn="auto" latinLnBrk="0" hangingPunct="1">
                <a:lnSpc>
                  <a:spcPct val="100000"/>
                </a:lnSpc>
                <a:spcBef>
                  <a:spcPts val="0"/>
                </a:spcBef>
                <a:spcAft>
                  <a:spcPts val="0"/>
                </a:spcAft>
                <a:buClrTx/>
                <a:buSzTx/>
                <a:buFontTx/>
                <a:buNone/>
                <a:tabLst/>
                <a:defRPr/>
              </a:pPr>
              <a:t>88</a:t>
            </a:fld>
            <a:endParaRPr kumimoji="0" lang="en-US" sz="3200" b="0" i="0" u="none" strike="noStrike" kern="1200" cap="none" spc="0" normalizeH="0" baseline="0" noProof="0" dirty="0">
              <a:ln>
                <a:noFill/>
              </a:ln>
              <a:solidFill>
                <a:schemeClr val="tx1"/>
              </a:solidFill>
              <a:effectLst/>
              <a:uLnTx/>
              <a:uFillTx/>
              <a:ea typeface="+mn-ea"/>
              <a:cs typeface="+mn-cs"/>
            </a:endParaRPr>
          </a:p>
        </p:txBody>
      </p:sp>
      <p:sp>
        <p:nvSpPr>
          <p:cNvPr id="8" name="TextBox 7">
            <a:extLst>
              <a:ext uri="{FF2B5EF4-FFF2-40B4-BE49-F238E27FC236}">
                <a16:creationId xmlns:a16="http://schemas.microsoft.com/office/drawing/2014/main" id="{3B442B21-ED68-A716-EC1C-CCBA347E3344}"/>
              </a:ext>
            </a:extLst>
          </p:cNvPr>
          <p:cNvSpPr txBox="1"/>
          <p:nvPr/>
        </p:nvSpPr>
        <p:spPr>
          <a:xfrm>
            <a:off x="649796" y="1988739"/>
            <a:ext cx="10863778" cy="3631763"/>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effectLst/>
                <a:uLnTx/>
                <a:uFillTx/>
                <a:ea typeface="+mn-ea"/>
                <a:cs typeface="+mn-cs"/>
              </a:rPr>
              <a:t>Recipients of federal funds are responsible for proper record-keeping and retention.    </a:t>
            </a:r>
          </a:p>
          <a:p>
            <a:pPr marR="0" lvl="0" algn="l" defTabSz="4572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effectLst/>
              <a:uLnTx/>
              <a:uFillTx/>
              <a:ea typeface="+mn-ea"/>
              <a:cs typeface="+mn-cs"/>
            </a:endParaRP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effectLst/>
                <a:uLnTx/>
                <a:uFillTx/>
                <a:ea typeface="+mn-ea"/>
                <a:cs typeface="+mn-cs"/>
              </a:rPr>
              <a:t>Records should be sufficient to establish an audit trail for all transactions involving federal funds. An audit trail for federal funds:</a:t>
            </a:r>
          </a:p>
          <a:p>
            <a:pPr marR="0" lvl="0" algn="l"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effectLst/>
              <a:uLnTx/>
              <a:uFillTx/>
              <a:ea typeface="+mn-ea"/>
              <a:cs typeface="+mn-cs"/>
            </a:endParaRPr>
          </a:p>
          <a:p>
            <a:pPr marL="742950" lvl="1" indent="-285750">
              <a:buFont typeface="Arial" panose="020B0604020202020204" pitchFamily="34" charset="0"/>
              <a:buChar char="•"/>
              <a:defRPr/>
            </a:pPr>
            <a:r>
              <a:rPr kumimoji="0" lang="en-US" sz="2400" b="0" i="0" u="none" strike="noStrike" kern="1200" cap="none" spc="0" normalizeH="0" baseline="0" noProof="0" dirty="0">
                <a:ln>
                  <a:noFill/>
                </a:ln>
                <a:effectLst/>
                <a:uLnTx/>
                <a:uFillTx/>
                <a:ea typeface="+mn-ea"/>
                <a:cs typeface="+mn-cs"/>
              </a:rPr>
              <a:t>originates with the preparation of the grant proposal or contract proposal; and </a:t>
            </a:r>
          </a:p>
          <a:p>
            <a:pPr marL="742950" lvl="1" indent="-285750">
              <a:buFont typeface="Arial" panose="020B0604020202020204" pitchFamily="34" charset="0"/>
              <a:buChar char="•"/>
              <a:defRPr/>
            </a:pPr>
            <a:r>
              <a:rPr kumimoji="0" lang="en-US" sz="2400" b="0" i="0" u="none" strike="noStrike" kern="1200" cap="none" spc="0" normalizeH="0" baseline="0" noProof="0" dirty="0">
                <a:ln>
                  <a:noFill/>
                </a:ln>
                <a:effectLst/>
                <a:uLnTx/>
                <a:uFillTx/>
                <a:ea typeface="+mn-ea"/>
                <a:cs typeface="+mn-cs"/>
              </a:rPr>
              <a:t>includes adequate records to support statements in the proposal document.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ea typeface="+mn-ea"/>
              <a:cs typeface="+mn-cs"/>
            </a:endParaRP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effectLst/>
                <a:uLnTx/>
                <a:uFillTx/>
                <a:ea typeface="+mn-ea"/>
                <a:cs typeface="+mn-cs"/>
              </a:rPr>
              <a:t>ESG/CDBG  records  must  be  kept for </a:t>
            </a:r>
            <a:r>
              <a:rPr kumimoji="0" lang="en-US" sz="2400" b="1" i="0" u="none" strike="noStrike" kern="1200" cap="none" spc="0" normalizeH="0" baseline="0" noProof="0" dirty="0">
                <a:ln>
                  <a:noFill/>
                </a:ln>
                <a:solidFill>
                  <a:schemeClr val="accent1"/>
                </a:solidFill>
                <a:effectLst/>
                <a:uLnTx/>
                <a:uFillTx/>
                <a:ea typeface="+mn-ea"/>
                <a:cs typeface="+mn-cs"/>
              </a:rPr>
              <a:t>5  years  </a:t>
            </a:r>
            <a:r>
              <a:rPr kumimoji="0" lang="en-US" sz="2400" b="0" i="0" u="none" strike="noStrike" kern="1200" cap="none" spc="0" normalizeH="0" baseline="0" noProof="0" dirty="0">
                <a:ln>
                  <a:noFill/>
                </a:ln>
                <a:effectLst/>
                <a:uLnTx/>
                <a:uFillTx/>
                <a:ea typeface="+mn-ea"/>
                <a:cs typeface="+mn-cs"/>
              </a:rPr>
              <a:t>after  the  conclusion (close-out) of the program</a:t>
            </a:r>
            <a:r>
              <a:rPr lang="en-US" sz="2400" dirty="0"/>
              <a:t> (</a:t>
            </a:r>
            <a:r>
              <a:rPr kumimoji="0" lang="en-US" sz="2400" b="1" i="0" u="none" strike="noStrike" kern="1200" cap="none" spc="0" normalizeH="0" baseline="0" noProof="0" dirty="0">
                <a:ln>
                  <a:noFill/>
                </a:ln>
                <a:solidFill>
                  <a:schemeClr val="accent1"/>
                </a:solidFill>
                <a:effectLst/>
                <a:uLnTx/>
                <a:uFillTx/>
                <a:ea typeface="+mn-ea"/>
                <a:cs typeface="+mn-cs"/>
              </a:rPr>
              <a:t>effectively 6 years </a:t>
            </a:r>
            <a:r>
              <a:rPr kumimoji="0" lang="en-US" sz="2400" b="0" i="0" u="none" strike="noStrike" kern="1200" cap="none" spc="0" normalizeH="0" baseline="0" noProof="0" dirty="0">
                <a:ln>
                  <a:noFill/>
                </a:ln>
                <a:effectLst/>
                <a:uLnTx/>
                <a:uFillTx/>
                <a:ea typeface="+mn-ea"/>
                <a:cs typeface="+mn-cs"/>
              </a:rPr>
              <a:t>after the agreement was executed, in most cases.)</a:t>
            </a:r>
          </a:p>
        </p:txBody>
      </p:sp>
      <p:sp>
        <p:nvSpPr>
          <p:cNvPr id="12" name="TextBox 11">
            <a:extLst>
              <a:ext uri="{FF2B5EF4-FFF2-40B4-BE49-F238E27FC236}">
                <a16:creationId xmlns:a16="http://schemas.microsoft.com/office/drawing/2014/main" id="{9CFEE17C-72BD-612B-548C-56F734814ABC}"/>
              </a:ext>
            </a:extLst>
          </p:cNvPr>
          <p:cNvSpPr txBox="1"/>
          <p:nvPr/>
        </p:nvSpPr>
        <p:spPr>
          <a:xfrm>
            <a:off x="649796" y="751343"/>
            <a:ext cx="8763000" cy="830997"/>
          </a:xfrm>
          <a:prstGeom prst="rect">
            <a:avLst/>
          </a:prstGeom>
          <a:noFill/>
        </p:spPr>
        <p:txBody>
          <a:bodyPr wrap="square">
            <a:spAutoFit/>
          </a:bodyPr>
          <a:lstStyle/>
          <a:p>
            <a:r>
              <a:rPr kumimoji="0" lang="en-US" sz="4800" b="1" i="0" u="none" strike="noStrike" kern="1200" cap="all" spc="0" normalizeH="0" baseline="0" noProof="0" dirty="0">
                <a:ln w="3175" cmpd="sng">
                  <a:noFill/>
                </a:ln>
                <a:solidFill>
                  <a:schemeClr val="accent1"/>
                </a:solidFill>
                <a:uLnTx/>
                <a:uFillTx/>
                <a:latin typeface="+mj-lt"/>
                <a:ea typeface="+mj-ea"/>
                <a:cs typeface="+mj-cs"/>
              </a:rPr>
              <a:t>RECORD RETENTION</a:t>
            </a:r>
            <a:endParaRPr lang="en-US" dirty="0">
              <a:solidFill>
                <a:schemeClr val="accent1"/>
              </a:solidFill>
              <a:latin typeface="+mj-lt"/>
            </a:endParaRPr>
          </a:p>
        </p:txBody>
      </p:sp>
    </p:spTree>
    <p:extLst>
      <p:ext uri="{BB962C8B-B14F-4D97-AF65-F5344CB8AC3E}">
        <p14:creationId xmlns:p14="http://schemas.microsoft.com/office/powerpoint/2010/main" val="7642112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00A7A85-B75E-4D15-8271-3E80641739A6}" type="slidenum">
              <a:rPr lang="en-US" smtClean="0"/>
              <a:t>89</a:t>
            </a:fld>
            <a:endParaRPr lang="en-US" dirty="0"/>
          </a:p>
        </p:txBody>
      </p:sp>
      <p:sp>
        <p:nvSpPr>
          <p:cNvPr id="3" name="Content Placeholder 2"/>
          <p:cNvSpPr>
            <a:spLocks noGrp="1"/>
          </p:cNvSpPr>
          <p:nvPr>
            <p:ph idx="4294967295"/>
          </p:nvPr>
        </p:nvSpPr>
        <p:spPr>
          <a:xfrm>
            <a:off x="600363" y="1703099"/>
            <a:ext cx="10236970" cy="4337483"/>
          </a:xfrm>
        </p:spPr>
        <p:txBody>
          <a:bodyPr>
            <a:noAutofit/>
          </a:bodyPr>
          <a:lstStyle/>
          <a:p>
            <a:pPr marL="0" indent="0" algn="ctr">
              <a:buNone/>
            </a:pPr>
            <a:r>
              <a:rPr lang="en-US" sz="2800" b="1" dirty="0">
                <a:ln>
                  <a:solidFill>
                    <a:sysClr val="windowText" lastClr="000000"/>
                  </a:solidFill>
                </a:ln>
                <a:solidFill>
                  <a:schemeClr val="bg1"/>
                </a:solidFill>
              </a:rPr>
              <a:t>Commitment of HUD or Non-HUD funds must not be made until the Part 58 environmental review process is completed. </a:t>
            </a:r>
          </a:p>
          <a:p>
            <a:r>
              <a:rPr lang="en-US" dirty="0"/>
              <a:t>HUD regulations at </a:t>
            </a:r>
            <a:r>
              <a:rPr lang="en-US" b="1" dirty="0">
                <a:solidFill>
                  <a:schemeClr val="bg1"/>
                </a:solidFill>
              </a:rPr>
              <a:t>§58.22 </a:t>
            </a:r>
            <a:r>
              <a:rPr lang="en-US" dirty="0"/>
              <a:t>place limitations on activities pending environmental clearance. Neither a recipient, nor any participant, including public or private nonprofit or for-profit entities, or any of their contractors, can commit HUD or non-HUD funds on an activity or project until HUD or the state has approved the recipient’s certified RROF. This ensures actions are not taken that would have an adverse environmental impact or limit the choice of reasonable alternatives.</a:t>
            </a:r>
            <a:r>
              <a:rPr lang="en-US" sz="2400" dirty="0"/>
              <a:t> </a:t>
            </a:r>
          </a:p>
          <a:p>
            <a:r>
              <a:rPr lang="en-US" b="1" dirty="0">
                <a:solidFill>
                  <a:schemeClr val="accent1"/>
                </a:solidFill>
              </a:rPr>
              <a:t>Never begin demolition or any construction related activity until the Notice to Proceed is issued. </a:t>
            </a:r>
            <a:r>
              <a:rPr lang="en-US" sz="2000" dirty="0"/>
              <a:t>When in doubt, ask first.</a:t>
            </a:r>
            <a:br>
              <a:rPr lang="en-US" sz="2000" dirty="0"/>
            </a:br>
            <a:endParaRPr lang="en-US" sz="2000" dirty="0"/>
          </a:p>
        </p:txBody>
      </p:sp>
      <p:sp>
        <p:nvSpPr>
          <p:cNvPr id="2" name="Title 1"/>
          <p:cNvSpPr>
            <a:spLocks noGrp="1"/>
          </p:cNvSpPr>
          <p:nvPr>
            <p:ph type="title" idx="4294967295"/>
          </p:nvPr>
        </p:nvSpPr>
        <p:spPr>
          <a:xfrm>
            <a:off x="600363" y="730682"/>
            <a:ext cx="8534400" cy="879475"/>
          </a:xfrm>
        </p:spPr>
        <p:txBody>
          <a:bodyPr>
            <a:normAutofit/>
          </a:bodyPr>
          <a:lstStyle/>
          <a:p>
            <a:r>
              <a:rPr lang="en-US" sz="4800" b="1" dirty="0">
                <a:solidFill>
                  <a:schemeClr val="accent1"/>
                </a:solidFill>
              </a:rPr>
              <a:t>Environmental Review</a:t>
            </a:r>
            <a:endParaRPr lang="en-US" sz="4800" dirty="0">
              <a:solidFill>
                <a:schemeClr val="accent1"/>
              </a:solidFill>
            </a:endParaRPr>
          </a:p>
        </p:txBody>
      </p:sp>
    </p:spTree>
    <p:extLst>
      <p:ext uri="{BB962C8B-B14F-4D97-AF65-F5344CB8AC3E}">
        <p14:creationId xmlns:p14="http://schemas.microsoft.com/office/powerpoint/2010/main" val="165340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630937" y="773698"/>
            <a:ext cx="5859022" cy="830997"/>
          </a:xfrm>
          <a:prstGeom prst="rect">
            <a:avLst/>
          </a:prstGeom>
          <a:noFill/>
          <a:ln w="15875">
            <a:noFill/>
          </a:ln>
        </p:spPr>
        <p:txBody>
          <a:bodyPr wrap="square" rtlCol="0">
            <a:spAutoFit/>
          </a:bodyPr>
          <a:lstStyle/>
          <a:p>
            <a:r>
              <a:rPr lang="en-US" sz="4800" b="1" dirty="0">
                <a:solidFill>
                  <a:schemeClr val="accent1"/>
                </a:solidFill>
              </a:rPr>
              <a:t>CDBG</a:t>
            </a:r>
          </a:p>
        </p:txBody>
      </p:sp>
      <p:sp>
        <p:nvSpPr>
          <p:cNvPr id="7" name="TextBox 6"/>
          <p:cNvSpPr txBox="1"/>
          <p:nvPr/>
        </p:nvSpPr>
        <p:spPr>
          <a:xfrm>
            <a:off x="630936" y="2221147"/>
            <a:ext cx="2870921" cy="2985433"/>
          </a:xfrm>
          <a:prstGeom prst="rect">
            <a:avLst/>
          </a:prstGeom>
          <a:noFill/>
        </p:spPr>
        <p:txBody>
          <a:bodyPr wrap="square" rtlCol="0">
            <a:spAutoFit/>
          </a:bodyPr>
          <a:lstStyle/>
          <a:p>
            <a:r>
              <a:rPr lang="en-US" sz="3200" b="1" dirty="0">
                <a:ln>
                  <a:solidFill>
                    <a:schemeClr val="tx1"/>
                  </a:solidFill>
                </a:ln>
                <a:solidFill>
                  <a:schemeClr val="bg1"/>
                </a:solidFill>
              </a:rPr>
              <a:t>National Objectives</a:t>
            </a:r>
          </a:p>
          <a:p>
            <a:endParaRPr lang="en-US" sz="2800" dirty="0"/>
          </a:p>
          <a:p>
            <a:r>
              <a:rPr lang="en-US" sz="2400" dirty="0"/>
              <a:t>Activities funded with CDBG must meet one of HUD’s three </a:t>
            </a:r>
            <a:r>
              <a:rPr lang="en-US" sz="2400" b="1" dirty="0">
                <a:solidFill>
                  <a:schemeClr val="accent1"/>
                </a:solidFill>
              </a:rPr>
              <a:t>National Objectives</a:t>
            </a:r>
          </a:p>
        </p:txBody>
      </p:sp>
      <p:graphicFrame>
        <p:nvGraphicFramePr>
          <p:cNvPr id="8" name="Diagram 7"/>
          <p:cNvGraphicFramePr/>
          <p:nvPr>
            <p:extLst>
              <p:ext uri="{D42A27DB-BD31-4B8C-83A1-F6EECF244321}">
                <p14:modId xmlns:p14="http://schemas.microsoft.com/office/powerpoint/2010/main" val="3921554715"/>
              </p:ext>
            </p:extLst>
          </p:nvPr>
        </p:nvGraphicFramePr>
        <p:xfrm>
          <a:off x="3698073" y="118919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00A7A85-B75E-4D15-8271-3E80641739A6}" type="slidenum">
              <a:rPr lang="en-US" smtClean="0"/>
              <a:t>9</a:t>
            </a:fld>
            <a:endParaRPr lang="en-US" dirty="0"/>
          </a:p>
        </p:txBody>
      </p:sp>
      <p:sp>
        <p:nvSpPr>
          <p:cNvPr id="2" name="Arrow: Down 1">
            <a:extLst>
              <a:ext uri="{FF2B5EF4-FFF2-40B4-BE49-F238E27FC236}">
                <a16:creationId xmlns:a16="http://schemas.microsoft.com/office/drawing/2014/main" id="{2073355F-66CB-B3D4-F843-C0B0D37071E7}"/>
              </a:ext>
            </a:extLst>
          </p:cNvPr>
          <p:cNvSpPr/>
          <p:nvPr/>
        </p:nvSpPr>
        <p:spPr>
          <a:xfrm>
            <a:off x="4640826" y="1189197"/>
            <a:ext cx="609600" cy="75759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1040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38498" y="556071"/>
            <a:ext cx="5779985" cy="707886"/>
          </a:xfrm>
          <a:prstGeom prst="rect">
            <a:avLst/>
          </a:prstGeom>
          <a:solidFill>
            <a:schemeClr val="tx1">
              <a:alpha val="0"/>
            </a:schemeClr>
          </a:solidFill>
          <a:ln w="15875">
            <a:noFill/>
          </a:ln>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 </a:t>
            </a:r>
            <a:endParaRPr lang="en-US" sz="4800" b="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73152" y="2419282"/>
            <a:ext cx="6803136" cy="3693319"/>
          </a:xfrm>
          <a:prstGeom prst="rect">
            <a:avLst/>
          </a:prstGeom>
          <a:noFill/>
        </p:spPr>
        <p:txBody>
          <a:bodyPr wrap="square" rtlCol="0">
            <a:spAutoFit/>
          </a:bodyPr>
          <a:lstStyle/>
          <a:p>
            <a:r>
              <a:rPr lang="en-US" sz="5400" b="1" dirty="0">
                <a:solidFill>
                  <a:schemeClr val="accent1"/>
                </a:solidFill>
                <a:effectLst>
                  <a:outerShdw blurRad="38100" dist="38100" dir="2700000" algn="tl">
                    <a:srgbClr val="000000">
                      <a:alpha val="43137"/>
                    </a:srgbClr>
                  </a:outerShdw>
                </a:effectLst>
              </a:rPr>
              <a:t>		Questions?</a:t>
            </a:r>
          </a:p>
          <a:p>
            <a:pPr algn="ctr"/>
            <a:endParaRPr lang="en-US" sz="5400" b="1" dirty="0">
              <a:solidFill>
                <a:schemeClr val="accent1"/>
              </a:solidFill>
              <a:effectLst>
                <a:outerShdw blurRad="38100" dist="38100" dir="2700000" algn="tl">
                  <a:srgbClr val="000000">
                    <a:alpha val="43137"/>
                  </a:srgbClr>
                </a:outerShdw>
              </a:effectLst>
            </a:endParaRPr>
          </a:p>
          <a:p>
            <a:pPr algn="ctr"/>
            <a:endParaRPr lang="en-US" sz="5400" b="1" dirty="0">
              <a:solidFill>
                <a:schemeClr val="accent1"/>
              </a:solidFill>
              <a:effectLst>
                <a:outerShdw blurRad="38100" dist="38100" dir="2700000" algn="tl">
                  <a:srgbClr val="000000">
                    <a:alpha val="43137"/>
                  </a:srgbClr>
                </a:outerShdw>
              </a:effectLst>
            </a:endParaRPr>
          </a:p>
          <a:p>
            <a:pPr algn="ctr"/>
            <a:endParaRPr lang="en-US" sz="3200" b="1" dirty="0">
              <a:solidFill>
                <a:schemeClr val="accent1"/>
              </a:solidFill>
              <a:effectLst>
                <a:outerShdw blurRad="38100" dist="38100" dir="2700000" algn="tl">
                  <a:srgbClr val="000000">
                    <a:alpha val="43137"/>
                  </a:srgbClr>
                </a:outerShdw>
              </a:effectLs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Tw Cen MT" panose="020B0602020104020603"/>
                <a:ea typeface="+mn-ea"/>
                <a:cs typeface="+mn-cs"/>
              </a:rPr>
              <a:t>This presentation will be made available on City Website.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Tw Cen MT" panose="020B0602020104020603"/>
                <a:ea typeface="+mn-ea"/>
                <a:cs typeface="+mn-cs"/>
              </a:rPr>
              <a:t>It will also be emailed to you – please verify you signed in!</a:t>
            </a:r>
            <a:endParaRPr kumimoji="0" lang="en-US" sz="2000" b="0" i="1" u="none" strike="noStrike" kern="1200" cap="none" spc="0" normalizeH="0" baseline="0" noProof="0" dirty="0">
              <a:ln>
                <a:noFill/>
              </a:ln>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fld id="{500A7A85-B75E-4D15-8271-3E80641739A6}" type="slidenum">
              <a:rPr lang="en-US" smtClean="0"/>
              <a:t>90</a:t>
            </a:fld>
            <a:endParaRPr lang="en-US"/>
          </a:p>
        </p:txBody>
      </p:sp>
      <p:graphicFrame>
        <p:nvGraphicFramePr>
          <p:cNvPr id="8" name="Diagram 7">
            <a:extLst>
              <a:ext uri="{FF2B5EF4-FFF2-40B4-BE49-F238E27FC236}">
                <a16:creationId xmlns:a16="http://schemas.microsoft.com/office/drawing/2014/main" id="{AC44696E-3860-9B8E-AE04-2050EE13994C}"/>
              </a:ext>
            </a:extLst>
          </p:cNvPr>
          <p:cNvGraphicFramePr/>
          <p:nvPr>
            <p:extLst>
              <p:ext uri="{D42A27DB-BD31-4B8C-83A1-F6EECF244321}">
                <p14:modId xmlns:p14="http://schemas.microsoft.com/office/powerpoint/2010/main" val="1531573265"/>
              </p:ext>
            </p:extLst>
          </p:nvPr>
        </p:nvGraphicFramePr>
        <p:xfrm>
          <a:off x="3474720" y="182880"/>
          <a:ext cx="9281160" cy="5779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Graphic 9" descr="Checkmark with solid fill">
            <a:extLst>
              <a:ext uri="{FF2B5EF4-FFF2-40B4-BE49-F238E27FC236}">
                <a16:creationId xmlns:a16="http://schemas.microsoft.com/office/drawing/2014/main" id="{DD8B9402-A8EB-0355-A9D9-00BAFF967C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81187" y="2172124"/>
            <a:ext cx="1673356" cy="1673356"/>
          </a:xfrm>
          <a:prstGeom prst="rect">
            <a:avLst/>
          </a:prstGeom>
        </p:spPr>
      </p:pic>
    </p:spTree>
    <p:extLst>
      <p:ext uri="{BB962C8B-B14F-4D97-AF65-F5344CB8AC3E}">
        <p14:creationId xmlns:p14="http://schemas.microsoft.com/office/powerpoint/2010/main" val="19370027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50000"/>
                <a:lumOff val="50000"/>
              </a:schemeClr>
            </a:gs>
            <a:gs pos="6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A7A85-B75E-4D15-8271-3E80641739A6}" type="slidenum">
              <a:rPr kumimoji="0" lang="en-US" b="0" i="0" u="none" strike="noStrike" kern="1200" cap="none" spc="0" normalizeH="0" baseline="0" noProof="0" smtClean="0">
                <a:ln>
                  <a:noFill/>
                </a:ln>
                <a:solidFill>
                  <a:srgbClr val="146194">
                    <a:lumMod val="50000"/>
                  </a:srgbClr>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3200" b="0" i="0" u="none" strike="noStrike" kern="1200" cap="none" spc="0" normalizeH="0" baseline="0" noProof="0" dirty="0">
              <a:ln>
                <a:noFill/>
              </a:ln>
              <a:solidFill>
                <a:srgbClr val="146194">
                  <a:lumMod val="50000"/>
                </a:srgbClr>
              </a:solidFill>
              <a:effectLst/>
              <a:uLnTx/>
              <a:uFillTx/>
              <a:ea typeface="+mn-ea"/>
              <a:cs typeface="+mn-cs"/>
            </a:endParaRPr>
          </a:p>
        </p:txBody>
      </p:sp>
      <p:sp>
        <p:nvSpPr>
          <p:cNvPr id="3" name="TextBox 2">
            <a:extLst>
              <a:ext uri="{FF2B5EF4-FFF2-40B4-BE49-F238E27FC236}">
                <a16:creationId xmlns:a16="http://schemas.microsoft.com/office/drawing/2014/main" id="{6613C7F8-2C7B-9794-9933-B6E316ACDA5E}"/>
              </a:ext>
            </a:extLst>
          </p:cNvPr>
          <p:cNvSpPr txBox="1"/>
          <p:nvPr/>
        </p:nvSpPr>
        <p:spPr>
          <a:xfrm>
            <a:off x="923636" y="340231"/>
            <a:ext cx="9919855" cy="5950347"/>
          </a:xfrm>
          <a:prstGeom prst="rect">
            <a:avLst/>
          </a:prstGeom>
          <a:noFill/>
        </p:spPr>
        <p:txBody>
          <a:bodyPr wrap="square">
            <a:spAutoFit/>
          </a:bodyPr>
          <a:lstStyle/>
          <a:p>
            <a:pPr marL="12700" marR="0" lvl="0" indent="0" algn="ctr" defTabSz="457200" rtl="0" eaLnBrk="1" fontAlgn="auto" latinLnBrk="0" hangingPunct="1">
              <a:lnSpc>
                <a:spcPct val="100000"/>
              </a:lnSpc>
              <a:spcBef>
                <a:spcPts val="1310"/>
              </a:spcBef>
              <a:spcAft>
                <a:spcPts val="0"/>
              </a:spcAft>
              <a:buClrTx/>
              <a:buSzTx/>
              <a:buFontTx/>
              <a:buNone/>
              <a:tabLst/>
              <a:defRPr/>
            </a:pPr>
            <a:r>
              <a:rPr kumimoji="0" lang="en-US" sz="3200" b="1" i="0" u="none" strike="noStrike" kern="1200" cap="none" spc="-5" normalizeH="0" baseline="0" noProof="0" dirty="0">
                <a:ln>
                  <a:noFill/>
                </a:ln>
                <a:solidFill>
                  <a:schemeClr val="accent1"/>
                </a:solidFill>
                <a:uLnTx/>
                <a:uFillTx/>
                <a:latin typeface="+mj-lt"/>
                <a:ea typeface="+mn-ea"/>
                <a:cs typeface="Calibri"/>
              </a:rPr>
              <a:t>CITY OF EVANSVILLE</a:t>
            </a:r>
          </a:p>
          <a:p>
            <a:pPr marL="12700" marR="0" lvl="0" indent="0" algn="ctr" defTabSz="457200" rtl="0" eaLnBrk="1" fontAlgn="auto" latinLnBrk="0" hangingPunct="1">
              <a:lnSpc>
                <a:spcPct val="100000"/>
              </a:lnSpc>
              <a:spcBef>
                <a:spcPts val="1310"/>
              </a:spcBef>
              <a:spcAft>
                <a:spcPts val="0"/>
              </a:spcAft>
              <a:buClrTx/>
              <a:buSzTx/>
              <a:buFontTx/>
              <a:buNone/>
              <a:tabLst/>
              <a:defRPr/>
            </a:pPr>
            <a:r>
              <a:rPr kumimoji="0" lang="en-US" sz="3200" b="1" i="0" u="none" strike="noStrike" kern="1200" cap="none" spc="-5" normalizeH="0" baseline="0" noProof="0" dirty="0">
                <a:ln>
                  <a:noFill/>
                </a:ln>
                <a:solidFill>
                  <a:schemeClr val="accent1"/>
                </a:solidFill>
                <a:uLnTx/>
                <a:uFillTx/>
                <a:latin typeface="+mj-lt"/>
                <a:ea typeface="+mn-ea"/>
                <a:cs typeface="Calibri"/>
              </a:rPr>
              <a:t>DEPARTMENT OF METROPOLITAN DEVELOPMENT </a:t>
            </a:r>
          </a:p>
          <a:p>
            <a:pPr marL="12700" marR="0" lvl="0" indent="0" algn="ctr" defTabSz="457200" rtl="0" eaLnBrk="1" fontAlgn="auto" latinLnBrk="0" hangingPunct="1">
              <a:lnSpc>
                <a:spcPct val="100000"/>
              </a:lnSpc>
              <a:spcBef>
                <a:spcPts val="1310"/>
              </a:spcBef>
              <a:spcAft>
                <a:spcPts val="0"/>
              </a:spcAft>
              <a:buClrTx/>
              <a:buSzTx/>
              <a:buFontTx/>
              <a:buNone/>
              <a:tabLst/>
              <a:defRPr/>
            </a:pPr>
            <a:r>
              <a:rPr kumimoji="0" lang="en-US" sz="3200" b="1" i="0" u="none" strike="noStrike" kern="1200" cap="none" spc="-5" normalizeH="0" baseline="0" noProof="0" dirty="0">
                <a:ln>
                  <a:noFill/>
                </a:ln>
                <a:solidFill>
                  <a:schemeClr val="accent1"/>
                </a:solidFill>
                <a:uLnTx/>
                <a:uFillTx/>
                <a:latin typeface="+mj-lt"/>
                <a:ea typeface="+mn-ea"/>
                <a:cs typeface="Calibri"/>
              </a:rPr>
              <a:t>812-436-7823</a:t>
            </a:r>
          </a:p>
          <a:p>
            <a:pPr marL="12700" marR="0" lvl="0" indent="0" algn="l" defTabSz="457200" rtl="0" eaLnBrk="1" fontAlgn="auto" latinLnBrk="0" hangingPunct="1">
              <a:lnSpc>
                <a:spcPct val="100000"/>
              </a:lnSpc>
              <a:spcBef>
                <a:spcPts val="1310"/>
              </a:spcBef>
              <a:spcAft>
                <a:spcPts val="0"/>
              </a:spcAft>
              <a:buClrTx/>
              <a:buSzTx/>
              <a:buFontTx/>
              <a:buNone/>
              <a:tabLst/>
              <a:defRPr/>
            </a:pPr>
            <a:endParaRPr kumimoji="0" lang="en-US" sz="2000" b="1" i="0" u="none" strike="noStrike" kern="1200" cap="none" spc="-5" normalizeH="0" baseline="0" noProof="0" dirty="0">
              <a:ln>
                <a:noFill/>
              </a:ln>
              <a:solidFill>
                <a:prstClr val="black"/>
              </a:solidFill>
              <a:effectLst>
                <a:outerShdw blurRad="38100" dist="38100" dir="2700000" algn="tl">
                  <a:srgbClr val="000000">
                    <a:alpha val="43137"/>
                  </a:srgbClr>
                </a:outerShdw>
              </a:effectLst>
              <a:uLnTx/>
              <a:uFillTx/>
              <a:latin typeface="Century Gothic" panose="020B0502020202020204"/>
              <a:ea typeface="+mn-ea"/>
              <a:cs typeface="Calibri"/>
            </a:endParaRPr>
          </a:p>
          <a:p>
            <a:pPr marL="12700" marR="0" lvl="0" indent="0" algn="l" defTabSz="457200" rtl="0" eaLnBrk="1" fontAlgn="auto" latinLnBrk="0" hangingPunct="1">
              <a:lnSpc>
                <a:spcPct val="100000"/>
              </a:lnSpc>
              <a:spcBef>
                <a:spcPts val="1310"/>
              </a:spcBef>
              <a:spcAft>
                <a:spcPts val="0"/>
              </a:spcAft>
              <a:buClrTx/>
              <a:buSzTx/>
              <a:buFontTx/>
              <a:buNone/>
              <a:tabLst/>
              <a:defRPr/>
            </a:pPr>
            <a:r>
              <a:rPr kumimoji="0" lang="en-US" sz="2800" b="1" i="0" u="sng" strike="noStrike" kern="1200" cap="none" spc="-5" normalizeH="0" baseline="0" noProof="0" dirty="0">
                <a:ln>
                  <a:solidFill>
                    <a:schemeClr val="tx1"/>
                  </a:solidFill>
                </a:ln>
                <a:solidFill>
                  <a:schemeClr val="bg1"/>
                </a:solidFill>
                <a:uLnTx/>
                <a:uFillTx/>
                <a:ea typeface="+mn-ea"/>
                <a:cs typeface="Calibri"/>
              </a:rPr>
              <a:t>DMD STAFF</a:t>
            </a:r>
          </a:p>
          <a:p>
            <a:pPr marL="469900" marR="0" lvl="0" indent="-457200" algn="l" defTabSz="457200" rtl="0" eaLnBrk="1" fontAlgn="auto" latinLnBrk="0" hangingPunct="1">
              <a:lnSpc>
                <a:spcPct val="100000"/>
              </a:lnSpc>
              <a:spcBef>
                <a:spcPts val="1310"/>
              </a:spcBef>
              <a:spcAft>
                <a:spcPts val="0"/>
              </a:spcAft>
              <a:buClrTx/>
              <a:buSzTx/>
              <a:buFont typeface="Wingdings" panose="05000000000000000000" pitchFamily="2" charset="2"/>
              <a:buChar char="v"/>
              <a:tabLst/>
              <a:defRPr/>
            </a:pPr>
            <a:r>
              <a:rPr kumimoji="0" lang="en-US" sz="2000" b="1" i="0" u="none" strike="noStrike" kern="1200" cap="none" spc="-5" normalizeH="0" baseline="0" noProof="0" dirty="0">
                <a:ln>
                  <a:noFill/>
                </a:ln>
                <a:uLnTx/>
                <a:uFillTx/>
                <a:latin typeface="Century Gothic" panose="020B0502020202020204"/>
                <a:ea typeface="+mn-ea"/>
                <a:cs typeface="Calibri"/>
              </a:rPr>
              <a:t>Kolbi Jackson –</a:t>
            </a:r>
            <a:r>
              <a:rPr kumimoji="0" lang="en-US" sz="2000" b="1" i="0" u="none" strike="noStrike" kern="1200" cap="none" spc="0" normalizeH="0" baseline="0" noProof="0" dirty="0">
                <a:ln>
                  <a:noFill/>
                </a:ln>
                <a:uLnTx/>
                <a:uFillTx/>
                <a:latin typeface="Century Gothic" panose="020B0502020202020204"/>
                <a:ea typeface="+mn-ea"/>
                <a:cs typeface="Calibri"/>
              </a:rPr>
              <a:t> Executive </a:t>
            </a:r>
            <a:r>
              <a:rPr kumimoji="0" lang="en-US" sz="2000" b="1" i="0" u="none" strike="noStrike" kern="1200" cap="none" spc="-5" normalizeH="0" baseline="0" noProof="0" dirty="0">
                <a:ln>
                  <a:noFill/>
                </a:ln>
                <a:uLnTx/>
                <a:uFillTx/>
                <a:latin typeface="Century Gothic" panose="020B0502020202020204"/>
                <a:ea typeface="+mn-ea"/>
                <a:cs typeface="Calibri"/>
              </a:rPr>
              <a:t>Di</a:t>
            </a:r>
            <a:r>
              <a:rPr kumimoji="0" lang="en-US" sz="2000" b="1" i="0" u="none" strike="noStrike" kern="1200" cap="none" spc="-40" normalizeH="0" baseline="0" noProof="0" dirty="0">
                <a:ln>
                  <a:noFill/>
                </a:ln>
                <a:uLnTx/>
                <a:uFillTx/>
                <a:latin typeface="Century Gothic" panose="020B0502020202020204"/>
                <a:ea typeface="+mn-ea"/>
                <a:cs typeface="Calibri"/>
              </a:rPr>
              <a:t>r</a:t>
            </a:r>
            <a:r>
              <a:rPr kumimoji="0" lang="en-US" sz="2000" b="1" i="0" u="none" strike="noStrike" kern="1200" cap="none" spc="0" normalizeH="0" baseline="0" noProof="0" dirty="0">
                <a:ln>
                  <a:noFill/>
                </a:ln>
                <a:uLnTx/>
                <a:uFillTx/>
                <a:latin typeface="Century Gothic" panose="020B0502020202020204"/>
                <a:ea typeface="+mn-ea"/>
                <a:cs typeface="Calibri"/>
              </a:rPr>
              <a:t>ec</a:t>
            </a:r>
            <a:r>
              <a:rPr kumimoji="0" lang="en-US" sz="2000" b="1" i="0" u="none" strike="noStrike" kern="1200" cap="none" spc="-30" normalizeH="0" baseline="0" noProof="0" dirty="0">
                <a:ln>
                  <a:noFill/>
                </a:ln>
                <a:uLnTx/>
                <a:uFillTx/>
                <a:latin typeface="Century Gothic" panose="020B0502020202020204"/>
                <a:ea typeface="+mn-ea"/>
                <a:cs typeface="Calibri"/>
              </a:rPr>
              <a:t>t</a:t>
            </a:r>
            <a:r>
              <a:rPr kumimoji="0" lang="en-US" sz="2000" b="1" i="0" u="none" strike="noStrike" kern="1200" cap="none" spc="-5" normalizeH="0" baseline="0" noProof="0" dirty="0">
                <a:ln>
                  <a:noFill/>
                </a:ln>
                <a:uLnTx/>
                <a:uFillTx/>
                <a:latin typeface="Century Gothic" panose="020B0502020202020204"/>
                <a:ea typeface="+mn-ea"/>
                <a:cs typeface="Calibri"/>
              </a:rPr>
              <a:t>or</a:t>
            </a:r>
            <a:endParaRPr kumimoji="0" lang="en-US" sz="2000" b="1" i="0" u="none" strike="noStrike" kern="1200" cap="none" spc="0" normalizeH="0" baseline="0" noProof="0" dirty="0">
              <a:ln>
                <a:noFill/>
              </a:ln>
              <a:uLnTx/>
              <a:uFillTx/>
              <a:latin typeface="Century Gothic" panose="020B0502020202020204"/>
              <a:ea typeface="+mn-ea"/>
              <a:cs typeface="Calibri"/>
            </a:endParaRPr>
          </a:p>
          <a:p>
            <a:pPr marL="469900" marR="0" lvl="0" indent="-457200" algn="l" defTabSz="457200" rtl="0" eaLnBrk="1" fontAlgn="auto" latinLnBrk="0" hangingPunct="1">
              <a:lnSpc>
                <a:spcPct val="100000"/>
              </a:lnSpc>
              <a:spcBef>
                <a:spcPts val="120"/>
              </a:spcBef>
              <a:spcAft>
                <a:spcPts val="0"/>
              </a:spcAft>
              <a:buClrTx/>
              <a:buSzTx/>
              <a:buFont typeface="Wingdings" panose="05000000000000000000" pitchFamily="2" charset="2"/>
              <a:buChar char="v"/>
              <a:tabLst/>
              <a:defRPr/>
            </a:pPr>
            <a:r>
              <a:rPr kumimoji="0" lang="en-US" sz="2000" b="1" i="0" u="none" strike="noStrike" kern="1200" cap="none" spc="-5" normalizeH="0" baseline="0" noProof="0" dirty="0">
                <a:ln>
                  <a:noFill/>
                </a:ln>
                <a:uLnTx/>
                <a:uFillTx/>
                <a:latin typeface="Century Gothic" panose="020B0502020202020204"/>
                <a:ea typeface="+mn-ea"/>
                <a:cs typeface="Calibri"/>
              </a:rPr>
              <a:t>Lana Abel – </a:t>
            </a:r>
            <a:r>
              <a:rPr kumimoji="0" lang="en-US" sz="2000" b="1" i="0" u="none" strike="noStrike" kern="1200" cap="none" spc="0" normalizeH="0" baseline="0" noProof="0" dirty="0">
                <a:ln>
                  <a:noFill/>
                </a:ln>
                <a:uLnTx/>
                <a:uFillTx/>
                <a:latin typeface="Century Gothic" panose="020B0502020202020204"/>
                <a:ea typeface="+mn-ea"/>
                <a:cs typeface="Calibri"/>
              </a:rPr>
              <a:t>Deputy </a:t>
            </a:r>
            <a:r>
              <a:rPr kumimoji="0" lang="en-US" sz="2000" b="1" i="0" u="none" strike="noStrike" kern="1200" cap="none" spc="-5" normalizeH="0" baseline="0" noProof="0" dirty="0">
                <a:ln>
                  <a:noFill/>
                </a:ln>
                <a:uLnTx/>
                <a:uFillTx/>
                <a:latin typeface="Century Gothic" panose="020B0502020202020204"/>
                <a:ea typeface="+mn-ea"/>
                <a:cs typeface="Calibri"/>
              </a:rPr>
              <a:t>Di</a:t>
            </a:r>
            <a:r>
              <a:rPr kumimoji="0" lang="en-US" sz="2000" b="1" i="0" u="none" strike="noStrike" kern="1200" cap="none" spc="-40" normalizeH="0" baseline="0" noProof="0" dirty="0">
                <a:ln>
                  <a:noFill/>
                </a:ln>
                <a:uLnTx/>
                <a:uFillTx/>
                <a:latin typeface="Century Gothic" panose="020B0502020202020204"/>
                <a:ea typeface="+mn-ea"/>
                <a:cs typeface="Calibri"/>
              </a:rPr>
              <a:t>r</a:t>
            </a:r>
            <a:r>
              <a:rPr kumimoji="0" lang="en-US" sz="2000" b="1" i="0" u="none" strike="noStrike" kern="1200" cap="none" spc="0" normalizeH="0" baseline="0" noProof="0" dirty="0">
                <a:ln>
                  <a:noFill/>
                </a:ln>
                <a:uLnTx/>
                <a:uFillTx/>
                <a:latin typeface="Century Gothic" panose="020B0502020202020204"/>
                <a:ea typeface="+mn-ea"/>
                <a:cs typeface="Calibri"/>
              </a:rPr>
              <a:t>ec</a:t>
            </a:r>
            <a:r>
              <a:rPr kumimoji="0" lang="en-US" sz="2000" b="1" i="0" u="none" strike="noStrike" kern="1200" cap="none" spc="-35" normalizeH="0" baseline="0" noProof="0" dirty="0">
                <a:ln>
                  <a:noFill/>
                </a:ln>
                <a:uLnTx/>
                <a:uFillTx/>
                <a:latin typeface="Century Gothic" panose="020B0502020202020204"/>
                <a:ea typeface="+mn-ea"/>
                <a:cs typeface="Calibri"/>
              </a:rPr>
              <a:t>t</a:t>
            </a:r>
            <a:r>
              <a:rPr kumimoji="0" lang="en-US" sz="2000" b="1" i="0" u="none" strike="noStrike" kern="1200" cap="none" spc="-5" normalizeH="0" baseline="0" noProof="0" dirty="0">
                <a:ln>
                  <a:noFill/>
                </a:ln>
                <a:uLnTx/>
                <a:uFillTx/>
                <a:latin typeface="Century Gothic" panose="020B0502020202020204"/>
                <a:ea typeface="+mn-ea"/>
                <a:cs typeface="Calibri"/>
              </a:rPr>
              <a:t>or</a:t>
            </a:r>
          </a:p>
          <a:p>
            <a:pPr marL="469900" marR="0" lvl="0" indent="-457200" algn="l" defTabSz="457200" rtl="0" eaLnBrk="1" fontAlgn="auto" latinLnBrk="0" hangingPunct="1">
              <a:lnSpc>
                <a:spcPct val="100000"/>
              </a:lnSpc>
              <a:spcBef>
                <a:spcPts val="120"/>
              </a:spcBef>
              <a:spcAft>
                <a:spcPts val="0"/>
              </a:spcAft>
              <a:buClrTx/>
              <a:buSzTx/>
              <a:buFont typeface="Wingdings" panose="05000000000000000000" pitchFamily="2" charset="2"/>
              <a:buChar char="v"/>
              <a:tabLst/>
              <a:defRPr/>
            </a:pPr>
            <a:r>
              <a:rPr lang="en-US" sz="2000" b="1" spc="-5" dirty="0">
                <a:latin typeface="Century Gothic" panose="020B0502020202020204"/>
                <a:cs typeface="Calibri"/>
              </a:rPr>
              <a:t>Lisa Foster – Contracts Manager</a:t>
            </a:r>
          </a:p>
          <a:p>
            <a:pPr marL="469900" marR="0" lvl="0" indent="-457200" algn="l" defTabSz="457200" rtl="0" eaLnBrk="1" fontAlgn="auto" latinLnBrk="0" hangingPunct="1">
              <a:lnSpc>
                <a:spcPct val="100000"/>
              </a:lnSpc>
              <a:spcBef>
                <a:spcPts val="120"/>
              </a:spcBef>
              <a:spcAft>
                <a:spcPts val="0"/>
              </a:spcAft>
              <a:buClrTx/>
              <a:buSzTx/>
              <a:buFont typeface="Wingdings" panose="05000000000000000000" pitchFamily="2" charset="2"/>
              <a:buChar char="v"/>
              <a:tabLst/>
              <a:defRPr/>
            </a:pPr>
            <a:r>
              <a:rPr kumimoji="0" lang="en-US" sz="2000" b="1" i="0" u="none" strike="noStrike" kern="1200" cap="none" spc="-5" normalizeH="0" baseline="0" noProof="0" dirty="0">
                <a:ln>
                  <a:noFill/>
                </a:ln>
                <a:uLnTx/>
                <a:uFillTx/>
                <a:latin typeface="Century Gothic" panose="020B0502020202020204"/>
                <a:ea typeface="+mn-ea"/>
                <a:cs typeface="Calibri"/>
              </a:rPr>
              <a:t>Brian Pace – Finance Manager</a:t>
            </a:r>
          </a:p>
          <a:p>
            <a:pPr marL="469900" marR="1270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1" i="0" u="none" strike="noStrike" kern="1200" cap="none" spc="-5" normalizeH="0" baseline="0" noProof="0" dirty="0">
                <a:ln>
                  <a:noFill/>
                </a:ln>
                <a:uLnTx/>
                <a:uFillTx/>
                <a:latin typeface="Century Gothic" panose="020B0502020202020204"/>
                <a:ea typeface="+mn-ea"/>
                <a:cs typeface="Calibri"/>
              </a:rPr>
              <a:t>Haley Hale –</a:t>
            </a:r>
            <a:r>
              <a:rPr kumimoji="0" lang="en-US" sz="2000" b="1" i="0" u="none" strike="noStrike" kern="1200" cap="none" spc="0" normalizeH="0" baseline="0" noProof="0" dirty="0">
                <a:ln>
                  <a:noFill/>
                </a:ln>
                <a:uLnTx/>
                <a:uFillTx/>
                <a:latin typeface="Century Gothic" panose="020B0502020202020204"/>
                <a:ea typeface="+mn-ea"/>
                <a:cs typeface="Calibri"/>
              </a:rPr>
              <a:t> Community Development Coordinator</a:t>
            </a:r>
          </a:p>
          <a:p>
            <a:pPr marL="469900" marR="1270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1" i="0" u="none" strike="noStrike" kern="1200" cap="none" spc="-5" normalizeH="0" baseline="0" noProof="0" dirty="0">
                <a:ln>
                  <a:noFill/>
                </a:ln>
                <a:uLnTx/>
                <a:uFillTx/>
                <a:latin typeface="Century Gothic" panose="020B0502020202020204"/>
                <a:ea typeface="+mn-ea"/>
                <a:cs typeface="Calibri"/>
              </a:rPr>
              <a:t>Gayl Killough – </a:t>
            </a:r>
            <a:r>
              <a:rPr kumimoji="0" lang="en-US" sz="2000" b="1" i="0" u="none" strike="noStrike" kern="1200" cap="none" spc="0" normalizeH="0" baseline="0" noProof="0" dirty="0">
                <a:ln>
                  <a:noFill/>
                </a:ln>
                <a:uLnTx/>
                <a:uFillTx/>
                <a:latin typeface="Century Gothic" panose="020B0502020202020204"/>
                <a:ea typeface="+mn-ea"/>
                <a:cs typeface="Calibri"/>
              </a:rPr>
              <a:t>Community Development Specialist</a:t>
            </a:r>
          </a:p>
          <a:p>
            <a:pPr marL="469900" marR="1270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1" i="0" u="none" strike="noStrike" kern="1200" cap="none" spc="0" normalizeH="0" baseline="0" noProof="0" dirty="0">
                <a:ln>
                  <a:noFill/>
                </a:ln>
                <a:uLnTx/>
                <a:uFillTx/>
                <a:latin typeface="Century Gothic" panose="020B0502020202020204"/>
                <a:ea typeface="+mn-ea"/>
                <a:cs typeface="Calibri"/>
              </a:rPr>
              <a:t>Erin Phillips </a:t>
            </a:r>
            <a:r>
              <a:rPr kumimoji="0" lang="en-US" sz="2000" b="1" i="0" u="none" strike="noStrike" kern="1200" cap="none" spc="-5" normalizeH="0" baseline="0" noProof="0" dirty="0">
                <a:ln>
                  <a:noFill/>
                </a:ln>
                <a:uLnTx/>
                <a:uFillTx/>
                <a:latin typeface="Century Gothic" panose="020B0502020202020204"/>
                <a:ea typeface="+mn-ea"/>
                <a:cs typeface="Calibri"/>
              </a:rPr>
              <a:t>– </a:t>
            </a:r>
            <a:r>
              <a:rPr kumimoji="0" lang="en-US" sz="2000" b="1" i="0" u="none" strike="noStrike" kern="1200" cap="none" spc="0" normalizeH="0" baseline="0" noProof="0" dirty="0">
                <a:ln>
                  <a:noFill/>
                </a:ln>
                <a:uLnTx/>
                <a:uFillTx/>
                <a:latin typeface="Century Gothic" panose="020B0502020202020204"/>
                <a:ea typeface="+mn-ea"/>
                <a:cs typeface="Calibri" panose="020F0502020204030204" pitchFamily="34" charset="0"/>
              </a:rPr>
              <a:t>Community Development Specialist</a:t>
            </a:r>
          </a:p>
          <a:p>
            <a:pPr marL="469900" marR="1270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1" i="0" u="none" strike="noStrike" kern="1200" cap="none" spc="-5" normalizeH="0" baseline="0" noProof="0" dirty="0">
                <a:ln>
                  <a:noFill/>
                </a:ln>
                <a:uLnTx/>
                <a:uFillTx/>
                <a:latin typeface="Century Gothic" panose="020B0502020202020204"/>
                <a:ea typeface="+mn-ea"/>
                <a:cs typeface="Calibri"/>
              </a:rPr>
              <a:t>Kory Kempf – Housing Administrator</a:t>
            </a:r>
          </a:p>
          <a:p>
            <a:pPr marL="469900" marR="1270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1" i="0" u="none" strike="noStrike" kern="1200" cap="none" spc="0" normalizeH="0" baseline="0" noProof="0" dirty="0">
                <a:ln>
                  <a:noFill/>
                </a:ln>
                <a:uLnTx/>
                <a:uFillTx/>
                <a:latin typeface="Century Gothic" panose="020B0502020202020204"/>
                <a:ea typeface="+mn-ea"/>
                <a:cs typeface="Calibri" panose="020F0502020204030204" pitchFamily="34" charset="0"/>
              </a:rPr>
              <a:t>Glenn Schoenbaechler – </a:t>
            </a:r>
            <a:r>
              <a:rPr lang="en-US" sz="2000" b="1" dirty="0">
                <a:latin typeface="Century Gothic" panose="020B0502020202020204"/>
                <a:cs typeface="Calibri" panose="020F0502020204030204" pitchFamily="34" charset="0"/>
              </a:rPr>
              <a:t>Community Development</a:t>
            </a:r>
            <a:r>
              <a:rPr kumimoji="0" lang="en-US" sz="2000" b="1" i="0" u="none" strike="noStrike" kern="1200" cap="none" spc="0" normalizeH="0" baseline="0" noProof="0" dirty="0">
                <a:ln>
                  <a:noFill/>
                </a:ln>
                <a:uLnTx/>
                <a:uFillTx/>
                <a:latin typeface="Century Gothic" panose="020B0502020202020204"/>
                <a:ea typeface="+mn-ea"/>
                <a:cs typeface="Calibri" panose="020F0502020204030204" pitchFamily="34" charset="0"/>
              </a:rPr>
              <a:t> Inspector</a:t>
            </a:r>
          </a:p>
        </p:txBody>
      </p:sp>
      <p:pic>
        <p:nvPicPr>
          <p:cNvPr id="4" name="Picture 3">
            <a:extLst>
              <a:ext uri="{FF2B5EF4-FFF2-40B4-BE49-F238E27FC236}">
                <a16:creationId xmlns:a16="http://schemas.microsoft.com/office/drawing/2014/main" id="{A069B0B3-EA24-CB9D-5358-C0B9BA89ADF3}"/>
              </a:ext>
            </a:extLst>
          </p:cNvPr>
          <p:cNvPicPr>
            <a:picLocks noChangeAspect="1"/>
          </p:cNvPicPr>
          <p:nvPr/>
        </p:nvPicPr>
        <p:blipFill>
          <a:blip r:embed="rId2"/>
          <a:stretch>
            <a:fillRect/>
          </a:stretch>
        </p:blipFill>
        <p:spPr>
          <a:xfrm>
            <a:off x="8433663" y="1971618"/>
            <a:ext cx="2914764" cy="2914764"/>
          </a:xfrm>
          <a:prstGeom prst="rect">
            <a:avLst/>
          </a:prstGeom>
        </p:spPr>
      </p:pic>
    </p:spTree>
    <p:extLst>
      <p:ext uri="{BB962C8B-B14F-4D97-AF65-F5344CB8AC3E}">
        <p14:creationId xmlns:p14="http://schemas.microsoft.com/office/powerpoint/2010/main" val="35862783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0066FF"/>
      </a:accent1>
      <a:accent2>
        <a:srgbClr val="0066FF"/>
      </a:accent2>
      <a:accent3>
        <a:srgbClr val="0066FF"/>
      </a:accent3>
      <a:accent4>
        <a:srgbClr val="0066FF"/>
      </a:accent4>
      <a:accent5>
        <a:srgbClr val="0066FF"/>
      </a:accent5>
      <a:accent6>
        <a:srgbClr val="0066FF"/>
      </a:accent6>
      <a:hlink>
        <a:srgbClr val="0066FF"/>
      </a:hlink>
      <a:folHlink>
        <a:srgbClr val="0066FF"/>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8681</TotalTime>
  <Words>5308</Words>
  <Application>Microsoft Office PowerPoint</Application>
  <PresentationFormat>Widescreen</PresentationFormat>
  <Paragraphs>1046</Paragraphs>
  <Slides>91</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91</vt:i4>
      </vt:variant>
    </vt:vector>
  </HeadingPairs>
  <TitlesOfParts>
    <vt:vector size="101" baseType="lpstr">
      <vt:lpstr>Arial</vt:lpstr>
      <vt:lpstr>Calibri</vt:lpstr>
      <vt:lpstr>Century Gothic</vt:lpstr>
      <vt:lpstr>Courier New</vt:lpstr>
      <vt:lpstr>Times New Roman</vt:lpstr>
      <vt:lpstr>Tw Cen MT</vt:lpstr>
      <vt:lpstr>Tw Cen MT Condensed</vt:lpstr>
      <vt:lpstr>Wingdings</vt:lpstr>
      <vt:lpstr>Wingdings 3</vt:lpstr>
      <vt:lpstr>Integral</vt:lpstr>
      <vt:lpstr>PY 2026 ESG/CDBG Training Session</vt:lpstr>
      <vt:lpstr>Introduction to the Department Of Metropolitan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Emergency Solutions Grant (ESG)</vt:lpstr>
      <vt:lpstr>ESG - TARGET POPULATIONS</vt:lpstr>
      <vt:lpstr>PowerPoint Presentation</vt:lpstr>
      <vt:lpstr>PowerPoint Presentation</vt:lpstr>
      <vt:lpstr>PowerPoint Presentation</vt:lpstr>
      <vt:lpstr>ESG - Eligible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REQUIRED ATTACHMENTS</vt:lpstr>
      <vt:lpstr>Proposal submittal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 MONITORING</vt:lpstr>
      <vt:lpstr>Risk analysis</vt:lpstr>
      <vt:lpstr>Remote MONITORING</vt:lpstr>
      <vt:lpstr>On-site monitoring</vt:lpstr>
      <vt:lpstr>PowerPoint Presentation</vt:lpstr>
      <vt:lpstr>Environmental Review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Bergeson</dc:creator>
  <cp:lastModifiedBy>Hale, Haley</cp:lastModifiedBy>
  <cp:revision>603</cp:revision>
  <cp:lastPrinted>2019-05-20T20:43:11Z</cp:lastPrinted>
  <dcterms:created xsi:type="dcterms:W3CDTF">2016-07-17T04:37:12Z</dcterms:created>
  <dcterms:modified xsi:type="dcterms:W3CDTF">2025-07-01T12:53:20Z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2024-06-20T19:37:20Z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f3c7146a-610c-4fe7-86d0-3e4647a01488</vt:lpwstr>
  </property>
  <property fmtid="{D5CDD505-2E9C-101B-9397-08002B2CF9AE}" pid="7" name="MSIP_Label_defa4170-0d19-0005-0004-bc88714345d2_ActionId">
    <vt:lpwstr>9e5b4976-8134-4e3d-b672-434b4caf27a7</vt:lpwstr>
  </property>
  <property fmtid="{D5CDD505-2E9C-101B-9397-08002B2CF9AE}" pid="8" name="MSIP_Label_defa4170-0d19-0005-0004-bc88714345d2_ContentBits">
    <vt:lpwstr>0</vt:lpwstr>
  </property>
</Properties>
</file>