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8" r:id="rId2"/>
  </p:sldMasterIdLst>
  <p:notesMasterIdLst>
    <p:notesMasterId r:id="rId97"/>
  </p:notesMasterIdLst>
  <p:handoutMasterIdLst>
    <p:handoutMasterId r:id="rId98"/>
  </p:handoutMasterIdLst>
  <p:sldIdLst>
    <p:sldId id="266" r:id="rId3"/>
    <p:sldId id="309" r:id="rId4"/>
    <p:sldId id="351" r:id="rId5"/>
    <p:sldId id="281" r:id="rId6"/>
    <p:sldId id="282" r:id="rId7"/>
    <p:sldId id="310" r:id="rId8"/>
    <p:sldId id="262" r:id="rId9"/>
    <p:sldId id="279" r:id="rId10"/>
    <p:sldId id="272" r:id="rId11"/>
    <p:sldId id="368" r:id="rId12"/>
    <p:sldId id="313" r:id="rId13"/>
    <p:sldId id="274" r:id="rId14"/>
    <p:sldId id="369" r:id="rId15"/>
    <p:sldId id="360" r:id="rId16"/>
    <p:sldId id="362" r:id="rId17"/>
    <p:sldId id="361" r:id="rId18"/>
    <p:sldId id="366" r:id="rId19"/>
    <p:sldId id="315" r:id="rId20"/>
    <p:sldId id="349" r:id="rId21"/>
    <p:sldId id="436" r:id="rId22"/>
    <p:sldId id="348" r:id="rId23"/>
    <p:sldId id="312" r:id="rId24"/>
    <p:sldId id="437" r:id="rId25"/>
    <p:sldId id="341" r:id="rId26"/>
    <p:sldId id="350" r:id="rId27"/>
    <p:sldId id="438" r:id="rId28"/>
    <p:sldId id="352" r:id="rId29"/>
    <p:sldId id="322" r:id="rId30"/>
    <p:sldId id="343" r:id="rId31"/>
    <p:sldId id="344" r:id="rId32"/>
    <p:sldId id="345" r:id="rId33"/>
    <p:sldId id="316" r:id="rId34"/>
    <p:sldId id="261" r:id="rId35"/>
    <p:sldId id="376" r:id="rId36"/>
    <p:sldId id="383" r:id="rId37"/>
    <p:sldId id="377" r:id="rId38"/>
    <p:sldId id="420" r:id="rId39"/>
    <p:sldId id="421" r:id="rId40"/>
    <p:sldId id="422" r:id="rId41"/>
    <p:sldId id="359" r:id="rId42"/>
    <p:sldId id="378" r:id="rId43"/>
    <p:sldId id="379" r:id="rId44"/>
    <p:sldId id="311" r:id="rId45"/>
    <p:sldId id="353" r:id="rId46"/>
    <p:sldId id="258" r:id="rId47"/>
    <p:sldId id="423"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495" r:id="rId69"/>
    <p:sldId id="496" r:id="rId70"/>
    <p:sldId id="497" r:id="rId71"/>
    <p:sldId id="498" r:id="rId72"/>
    <p:sldId id="499" r:id="rId73"/>
    <p:sldId id="500" r:id="rId74"/>
    <p:sldId id="501" r:id="rId75"/>
    <p:sldId id="502" r:id="rId76"/>
    <p:sldId id="503" r:id="rId77"/>
    <p:sldId id="504" r:id="rId78"/>
    <p:sldId id="505" r:id="rId79"/>
    <p:sldId id="506" r:id="rId80"/>
    <p:sldId id="507" r:id="rId81"/>
    <p:sldId id="508" r:id="rId82"/>
    <p:sldId id="509" r:id="rId83"/>
    <p:sldId id="510" r:id="rId84"/>
    <p:sldId id="319" r:id="rId85"/>
    <p:sldId id="317" r:id="rId86"/>
    <p:sldId id="334" r:id="rId87"/>
    <p:sldId id="335" r:id="rId88"/>
    <p:sldId id="385" r:id="rId89"/>
    <p:sldId id="336" r:id="rId90"/>
    <p:sldId id="340" r:id="rId91"/>
    <p:sldId id="339" r:id="rId92"/>
    <p:sldId id="337" r:id="rId93"/>
    <p:sldId id="338" r:id="rId94"/>
    <p:sldId id="419" r:id="rId95"/>
    <p:sldId id="306" r:id="rId9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660"/>
  </p:normalViewPr>
  <p:slideViewPr>
    <p:cSldViewPr snapToGrid="0">
      <p:cViewPr varScale="1">
        <p:scale>
          <a:sx n="68" d="100"/>
          <a:sy n="68" d="100"/>
        </p:scale>
        <p:origin x="90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a:t>
          </a:r>
          <a:r>
            <a:rPr lang="en-US" sz="1800" b="1" dirty="0"/>
            <a:t>CDBG and ESG</a:t>
          </a:r>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rgbClr val="FFC000"/>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chemeClr val="accent1"/>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7113" custRadScaleInc="202612">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CDBG and ESG</a:t>
          </a:r>
          <a:endParaRPr lang="en-US" sz="1800" b="1" dirty="0"/>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chemeClr val="accent1"/>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chemeClr val="accent1"/>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a:solidFill>
          <a:srgbClr val="FFC000"/>
        </a:solidFill>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7113" custRadScaleInc="202612">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751FE3-5E2F-46E1-B565-2DE481E6E8B7}" type="doc">
      <dgm:prSet loTypeId="urn:microsoft.com/office/officeart/2005/8/layout/pyramid2" loCatId="pyramid" qsTypeId="urn:microsoft.com/office/officeart/2005/8/quickstyle/simple1" qsCatId="simple" csTypeId="urn:microsoft.com/office/officeart/2005/8/colors/accent1_2" csCatId="accent1" phldr="1"/>
      <dgm:spPr/>
    </dgm:pt>
    <dgm:pt modelId="{A65B8E8E-7A98-4403-907C-CF0659DD6892}">
      <dgm:prSet phldrT="[Text]" custT="1"/>
      <dgm:spPr/>
      <dgm:t>
        <a:bodyPr/>
        <a:lstStyle/>
        <a:p>
          <a:r>
            <a:rPr lang="en-US" sz="2800" dirty="0"/>
            <a:t>1. Benefit Low- and Moderate Income Persons/Households</a:t>
          </a:r>
        </a:p>
      </dgm:t>
    </dgm:pt>
    <dgm:pt modelId="{65578A59-7DB5-41F1-86C2-D5F09B929B60}" type="parTrans" cxnId="{E8566927-9989-47F5-9E10-480FDC229A92}">
      <dgm:prSet/>
      <dgm:spPr/>
      <dgm:t>
        <a:bodyPr/>
        <a:lstStyle/>
        <a:p>
          <a:endParaRPr lang="en-US"/>
        </a:p>
      </dgm:t>
    </dgm:pt>
    <dgm:pt modelId="{B6BE3399-0A6D-46E7-AB3D-616DCDAE1428}" type="sibTrans" cxnId="{E8566927-9989-47F5-9E10-480FDC229A92}">
      <dgm:prSet/>
      <dgm:spPr/>
      <dgm:t>
        <a:bodyPr/>
        <a:lstStyle/>
        <a:p>
          <a:endParaRPr lang="en-US"/>
        </a:p>
      </dgm:t>
    </dgm:pt>
    <dgm:pt modelId="{2A08A03E-F961-4A05-AC9E-EC513991D1FD}">
      <dgm:prSet phldrT="[Text]" custT="1"/>
      <dgm:spPr/>
      <dgm:t>
        <a:bodyPr/>
        <a:lstStyle/>
        <a:p>
          <a:r>
            <a:rPr lang="en-US" sz="2800" dirty="0"/>
            <a:t>2. Eliminate Conditions of Slum and Blight</a:t>
          </a:r>
        </a:p>
      </dgm:t>
    </dgm:pt>
    <dgm:pt modelId="{384B40E2-9EFE-4466-B2DD-52F5BB7A5D09}" type="parTrans" cxnId="{ECC3F543-57B6-4810-8DCF-05A0A39B4712}">
      <dgm:prSet/>
      <dgm:spPr/>
      <dgm:t>
        <a:bodyPr/>
        <a:lstStyle/>
        <a:p>
          <a:endParaRPr lang="en-US"/>
        </a:p>
      </dgm:t>
    </dgm:pt>
    <dgm:pt modelId="{60EE7823-2F4A-483F-8187-2DE105E4E180}" type="sibTrans" cxnId="{ECC3F543-57B6-4810-8DCF-05A0A39B4712}">
      <dgm:prSet/>
      <dgm:spPr/>
      <dgm:t>
        <a:bodyPr/>
        <a:lstStyle/>
        <a:p>
          <a:endParaRPr lang="en-US"/>
        </a:p>
      </dgm:t>
    </dgm:pt>
    <dgm:pt modelId="{C8CD5A93-D9BD-4373-8CC6-55E4954CFC4F}">
      <dgm:prSet phldrT="[Text]" custT="1"/>
      <dgm:spPr/>
      <dgm:t>
        <a:bodyPr/>
        <a:lstStyle/>
        <a:p>
          <a:r>
            <a:rPr lang="en-US" sz="2800" dirty="0"/>
            <a:t>3. Meet a Community Urgent Need (NA)</a:t>
          </a:r>
        </a:p>
      </dgm:t>
    </dgm:pt>
    <dgm:pt modelId="{89C6DD3F-4C9B-4D87-8337-6C60E8671968}" type="parTrans" cxnId="{0998CA74-7FCE-481F-8B55-CB087F804A9F}">
      <dgm:prSet/>
      <dgm:spPr/>
      <dgm:t>
        <a:bodyPr/>
        <a:lstStyle/>
        <a:p>
          <a:endParaRPr lang="en-US"/>
        </a:p>
      </dgm:t>
    </dgm:pt>
    <dgm:pt modelId="{5229BC64-B7FD-4A30-9041-A23AEDCE03D4}" type="sibTrans" cxnId="{0998CA74-7FCE-481F-8B55-CB087F804A9F}">
      <dgm:prSet/>
      <dgm:spPr/>
      <dgm:t>
        <a:bodyPr/>
        <a:lstStyle/>
        <a:p>
          <a:endParaRPr lang="en-US"/>
        </a:p>
      </dgm:t>
    </dgm:pt>
    <dgm:pt modelId="{32761895-977B-45BE-B608-18DA76741967}" type="pres">
      <dgm:prSet presAssocID="{51751FE3-5E2F-46E1-B565-2DE481E6E8B7}" presName="compositeShape" presStyleCnt="0">
        <dgm:presLayoutVars>
          <dgm:dir/>
          <dgm:resizeHandles/>
        </dgm:presLayoutVars>
      </dgm:prSet>
      <dgm:spPr/>
    </dgm:pt>
    <dgm:pt modelId="{741E021C-A08A-41D5-9182-255CF0B6A76B}" type="pres">
      <dgm:prSet presAssocID="{51751FE3-5E2F-46E1-B565-2DE481E6E8B7}" presName="pyramid" presStyleLbl="node1" presStyleIdx="0" presStyleCnt="1" custScaleX="99344"/>
      <dgm:spPr>
        <a:solidFill>
          <a:schemeClr val="bg2">
            <a:lumMod val="75000"/>
          </a:schemeClr>
        </a:solidFill>
      </dgm:spPr>
    </dgm:pt>
    <dgm:pt modelId="{98E154A9-663E-4BE2-B5C3-3A325A2DC047}" type="pres">
      <dgm:prSet presAssocID="{51751FE3-5E2F-46E1-B565-2DE481E6E8B7}" presName="theList" presStyleCnt="0"/>
      <dgm:spPr/>
    </dgm:pt>
    <dgm:pt modelId="{649D80D9-E096-4A05-BB21-2246E7B10431}" type="pres">
      <dgm:prSet presAssocID="{A65B8E8E-7A98-4403-907C-CF0659DD6892}" presName="aNode" presStyleLbl="fgAcc1" presStyleIdx="0" presStyleCnt="3" custScaleX="113867">
        <dgm:presLayoutVars>
          <dgm:bulletEnabled val="1"/>
        </dgm:presLayoutVars>
      </dgm:prSet>
      <dgm:spPr/>
    </dgm:pt>
    <dgm:pt modelId="{35576B9D-E5CC-4EC7-911C-09B5A52A4AB4}" type="pres">
      <dgm:prSet presAssocID="{A65B8E8E-7A98-4403-907C-CF0659DD6892}" presName="aSpace" presStyleCnt="0"/>
      <dgm:spPr/>
    </dgm:pt>
    <dgm:pt modelId="{195AF472-1ED5-4505-A7FD-0103C0E0C2AF}" type="pres">
      <dgm:prSet presAssocID="{2A08A03E-F961-4A05-AC9E-EC513991D1FD}" presName="aNode" presStyleLbl="fgAcc1" presStyleIdx="1" presStyleCnt="3" custScaleX="114305">
        <dgm:presLayoutVars>
          <dgm:bulletEnabled val="1"/>
        </dgm:presLayoutVars>
      </dgm:prSet>
      <dgm:spPr/>
    </dgm:pt>
    <dgm:pt modelId="{E823EF4D-F755-472C-9AC8-392B7CADFCA5}" type="pres">
      <dgm:prSet presAssocID="{2A08A03E-F961-4A05-AC9E-EC513991D1FD}" presName="aSpace" presStyleCnt="0"/>
      <dgm:spPr/>
    </dgm:pt>
    <dgm:pt modelId="{F2944233-1BBF-4832-8632-33A0C2A1CA37}" type="pres">
      <dgm:prSet presAssocID="{C8CD5A93-D9BD-4373-8CC6-55E4954CFC4F}" presName="aNode" presStyleLbl="fgAcc1" presStyleIdx="2" presStyleCnt="3" custScaleX="112923">
        <dgm:presLayoutVars>
          <dgm:bulletEnabled val="1"/>
        </dgm:presLayoutVars>
      </dgm:prSet>
      <dgm:spPr/>
    </dgm:pt>
    <dgm:pt modelId="{08464BB3-610A-4CEF-BC76-7EB81920FDC2}" type="pres">
      <dgm:prSet presAssocID="{C8CD5A93-D9BD-4373-8CC6-55E4954CFC4F}" presName="aSpace" presStyleCnt="0"/>
      <dgm:spPr/>
    </dgm:pt>
  </dgm:ptLst>
  <dgm:cxnLst>
    <dgm:cxn modelId="{E8566927-9989-47F5-9E10-480FDC229A92}" srcId="{51751FE3-5E2F-46E1-B565-2DE481E6E8B7}" destId="{A65B8E8E-7A98-4403-907C-CF0659DD6892}" srcOrd="0" destOrd="0" parTransId="{65578A59-7DB5-41F1-86C2-D5F09B929B60}" sibTransId="{B6BE3399-0A6D-46E7-AB3D-616DCDAE1428}"/>
    <dgm:cxn modelId="{925B6F31-121E-4AA7-A00A-5BBD99AD158D}" type="presOf" srcId="{C8CD5A93-D9BD-4373-8CC6-55E4954CFC4F}" destId="{F2944233-1BBF-4832-8632-33A0C2A1CA37}" srcOrd="0" destOrd="0" presId="urn:microsoft.com/office/officeart/2005/8/layout/pyramid2"/>
    <dgm:cxn modelId="{ECC3F543-57B6-4810-8DCF-05A0A39B4712}" srcId="{51751FE3-5E2F-46E1-B565-2DE481E6E8B7}" destId="{2A08A03E-F961-4A05-AC9E-EC513991D1FD}" srcOrd="1" destOrd="0" parTransId="{384B40E2-9EFE-4466-B2DD-52F5BB7A5D09}" sibTransId="{60EE7823-2F4A-483F-8187-2DE105E4E180}"/>
    <dgm:cxn modelId="{0998CA74-7FCE-481F-8B55-CB087F804A9F}" srcId="{51751FE3-5E2F-46E1-B565-2DE481E6E8B7}" destId="{C8CD5A93-D9BD-4373-8CC6-55E4954CFC4F}" srcOrd="2" destOrd="0" parTransId="{89C6DD3F-4C9B-4D87-8337-6C60E8671968}" sibTransId="{5229BC64-B7FD-4A30-9041-A23AEDCE03D4}"/>
    <dgm:cxn modelId="{963A4883-C528-4C94-B6A1-2C6E3B58A6DC}" type="presOf" srcId="{A65B8E8E-7A98-4403-907C-CF0659DD6892}" destId="{649D80D9-E096-4A05-BB21-2246E7B10431}" srcOrd="0" destOrd="0" presId="urn:microsoft.com/office/officeart/2005/8/layout/pyramid2"/>
    <dgm:cxn modelId="{AD6104B4-A621-465F-9CF1-856894019555}" type="presOf" srcId="{2A08A03E-F961-4A05-AC9E-EC513991D1FD}" destId="{195AF472-1ED5-4505-A7FD-0103C0E0C2AF}" srcOrd="0" destOrd="0" presId="urn:microsoft.com/office/officeart/2005/8/layout/pyramid2"/>
    <dgm:cxn modelId="{A6F171F4-915E-46FB-A0EE-71E48720B612}" type="presOf" srcId="{51751FE3-5E2F-46E1-B565-2DE481E6E8B7}" destId="{32761895-977B-45BE-B608-18DA76741967}" srcOrd="0" destOrd="0" presId="urn:microsoft.com/office/officeart/2005/8/layout/pyramid2"/>
    <dgm:cxn modelId="{71094902-BD0B-4E69-9367-42617286A22B}" type="presParOf" srcId="{32761895-977B-45BE-B608-18DA76741967}" destId="{741E021C-A08A-41D5-9182-255CF0B6A76B}" srcOrd="0" destOrd="0" presId="urn:microsoft.com/office/officeart/2005/8/layout/pyramid2"/>
    <dgm:cxn modelId="{21825417-0176-46E2-8E41-A14E56A8E1B5}" type="presParOf" srcId="{32761895-977B-45BE-B608-18DA76741967}" destId="{98E154A9-663E-4BE2-B5C3-3A325A2DC047}" srcOrd="1" destOrd="0" presId="urn:microsoft.com/office/officeart/2005/8/layout/pyramid2"/>
    <dgm:cxn modelId="{0CE3302B-D8B7-4D7D-AC60-FEF4726A3A31}" type="presParOf" srcId="{98E154A9-663E-4BE2-B5C3-3A325A2DC047}" destId="{649D80D9-E096-4A05-BB21-2246E7B10431}" srcOrd="0" destOrd="0" presId="urn:microsoft.com/office/officeart/2005/8/layout/pyramid2"/>
    <dgm:cxn modelId="{2704F8D4-5090-4E56-AA9F-AAA3A192ADE2}" type="presParOf" srcId="{98E154A9-663E-4BE2-B5C3-3A325A2DC047}" destId="{35576B9D-E5CC-4EC7-911C-09B5A52A4AB4}" srcOrd="1" destOrd="0" presId="urn:microsoft.com/office/officeart/2005/8/layout/pyramid2"/>
    <dgm:cxn modelId="{A3FC6B29-7252-489F-A9EF-D3752DA8C963}" type="presParOf" srcId="{98E154A9-663E-4BE2-B5C3-3A325A2DC047}" destId="{195AF472-1ED5-4505-A7FD-0103C0E0C2AF}" srcOrd="2" destOrd="0" presId="urn:microsoft.com/office/officeart/2005/8/layout/pyramid2"/>
    <dgm:cxn modelId="{274200E9-F6C3-43E1-BF3C-C09D9E00AE94}" type="presParOf" srcId="{98E154A9-663E-4BE2-B5C3-3A325A2DC047}" destId="{E823EF4D-F755-472C-9AC8-392B7CADFCA5}" srcOrd="3" destOrd="0" presId="urn:microsoft.com/office/officeart/2005/8/layout/pyramid2"/>
    <dgm:cxn modelId="{86BD6877-1707-4313-87DB-196FE0315331}" type="presParOf" srcId="{98E154A9-663E-4BE2-B5C3-3A325A2DC047}" destId="{F2944233-1BBF-4832-8632-33A0C2A1CA37}" srcOrd="4" destOrd="0" presId="urn:microsoft.com/office/officeart/2005/8/layout/pyramid2"/>
    <dgm:cxn modelId="{EC9CCA85-CB72-46DB-88DB-26EC72CE56EC}" type="presParOf" srcId="{98E154A9-663E-4BE2-B5C3-3A325A2DC047}" destId="{08464BB3-610A-4CEF-BC76-7EB81920FDC2}"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CDBG and ESG</a:t>
          </a:r>
          <a:endParaRPr lang="en-US" sz="1800" b="1" dirty="0"/>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chemeClr val="accent1"/>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rgbClr val="FFC000"/>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a:solidFill>
          <a:schemeClr val="accent1"/>
        </a:solidFill>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custLinFactNeighborX="404" custLinFactNeighborY="-202">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6438" custRadScaleInc="201307">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CDBG and ESG</a:t>
          </a:r>
          <a:endParaRPr lang="en-US" sz="1800" b="1" dirty="0"/>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chemeClr val="accent1"/>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chemeClr val="accent1"/>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a:solidFill>
          <a:srgbClr val="FFC000"/>
        </a:solidFill>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a:solidFill>
          <a:schemeClr val="accent1"/>
        </a:solidFill>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7113" custRadScaleInc="202612">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CDBG and ESG</a:t>
          </a:r>
          <a:endParaRPr lang="en-US" sz="1800" b="1" dirty="0"/>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chemeClr val="accent1"/>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chemeClr val="accent1"/>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a:solidFill>
          <a:schemeClr val="accent1"/>
        </a:solidFill>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a:solidFill>
          <a:schemeClr val="accent1"/>
        </a:solidFill>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a:solidFill>
          <a:srgbClr val="FFC000"/>
        </a:solidFill>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7113" custRadScaleInc="202612">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E785AA-699D-4637-81A1-A87A43DF965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BBC214E-2AF2-4A9C-8FD9-7C7EC352C2B8}">
      <dgm:prSet phldrT="[Text]" custT="1"/>
      <dgm:spPr/>
      <dgm:t>
        <a:bodyPr/>
        <a:lstStyle/>
        <a:p>
          <a:r>
            <a:rPr lang="en-US" sz="2200" b="1" dirty="0"/>
            <a:t>HUD Allocations CDBG and ESG</a:t>
          </a:r>
          <a:endParaRPr lang="en-US" sz="1800" b="1" dirty="0"/>
        </a:p>
      </dgm:t>
    </dgm:pt>
    <dgm:pt modelId="{1B611E4D-49B9-4CD0-BF5A-4745009472E9}" type="parTrans" cxnId="{0AA7B897-7E91-49D7-BA6D-10885E1A60E8}">
      <dgm:prSet/>
      <dgm:spPr/>
      <dgm:t>
        <a:bodyPr/>
        <a:lstStyle/>
        <a:p>
          <a:endParaRPr lang="en-US"/>
        </a:p>
      </dgm:t>
    </dgm:pt>
    <dgm:pt modelId="{620DE1A2-3817-44D2-989D-8D8C2ABFB2EF}" type="sibTrans" cxnId="{0AA7B897-7E91-49D7-BA6D-10885E1A60E8}">
      <dgm:prSet/>
      <dgm:spPr/>
      <dgm:t>
        <a:bodyPr/>
        <a:lstStyle/>
        <a:p>
          <a:endParaRPr lang="en-US"/>
        </a:p>
      </dgm:t>
    </dgm:pt>
    <dgm:pt modelId="{20FBE541-553E-4A92-B926-76568BFE59F3}">
      <dgm:prSet phldrT="[Text]" custT="1"/>
      <dgm:spPr>
        <a:solidFill>
          <a:schemeClr val="accent1"/>
        </a:solidFill>
      </dgm:spPr>
      <dgm:t>
        <a:bodyPr/>
        <a:lstStyle/>
        <a:p>
          <a:r>
            <a:rPr lang="en-US" sz="1800" b="0" dirty="0"/>
            <a:t>Timeline (</a:t>
          </a:r>
          <a:r>
            <a:rPr lang="en-US" sz="1800" b="0" dirty="0">
              <a:solidFill>
                <a:schemeClr val="lt1">
                  <a:alpha val="98000"/>
                </a:schemeClr>
              </a:solidFill>
            </a:rPr>
            <a:t>ONGOING</a:t>
          </a:r>
          <a:r>
            <a:rPr lang="en-US" sz="1800" b="0" dirty="0"/>
            <a:t>)</a:t>
          </a:r>
        </a:p>
      </dgm:t>
    </dgm:pt>
    <dgm:pt modelId="{F46F3E37-E59A-49BE-880C-6D78EDB07292}" type="parTrans" cxnId="{9254AE78-7439-432A-A3DB-37BB0721F53E}">
      <dgm:prSet/>
      <dgm:spPr/>
      <dgm:t>
        <a:bodyPr/>
        <a:lstStyle/>
        <a:p>
          <a:endParaRPr lang="en-US"/>
        </a:p>
      </dgm:t>
    </dgm:pt>
    <dgm:pt modelId="{A27D25DE-EEB8-4DFA-84E0-245348504E85}" type="sibTrans" cxnId="{9254AE78-7439-432A-A3DB-37BB0721F53E}">
      <dgm:prSet/>
      <dgm:spPr/>
      <dgm:t>
        <a:bodyPr/>
        <a:lstStyle/>
        <a:p>
          <a:endParaRPr lang="en-US"/>
        </a:p>
      </dgm:t>
    </dgm:pt>
    <dgm:pt modelId="{CAD063C8-5F30-4A6A-85DD-85D152FD0DA2}">
      <dgm:prSet phldrT="[Text]" custT="1"/>
      <dgm:spPr>
        <a:solidFill>
          <a:schemeClr val="accent1"/>
        </a:solidFill>
      </dgm:spPr>
      <dgm:t>
        <a:bodyPr/>
        <a:lstStyle/>
        <a:p>
          <a:r>
            <a:rPr lang="en-US" sz="1800" b="1" dirty="0"/>
            <a:t>ESG Overview</a:t>
          </a:r>
        </a:p>
      </dgm:t>
    </dgm:pt>
    <dgm:pt modelId="{125D1DBC-287D-4C13-9754-A4EF83577D65}" type="parTrans" cxnId="{5BA2218F-CCB3-458F-ACFF-8B054B0579F6}">
      <dgm:prSet/>
      <dgm:spPr/>
      <dgm:t>
        <a:bodyPr/>
        <a:lstStyle/>
        <a:p>
          <a:endParaRPr lang="en-US"/>
        </a:p>
      </dgm:t>
    </dgm:pt>
    <dgm:pt modelId="{5C726CB4-006D-4E36-B97E-191073F5555D}" type="sibTrans" cxnId="{5BA2218F-CCB3-458F-ACFF-8B054B0579F6}">
      <dgm:prSet/>
      <dgm:spPr/>
      <dgm:t>
        <a:bodyPr/>
        <a:lstStyle/>
        <a:p>
          <a:endParaRPr lang="en-US"/>
        </a:p>
      </dgm:t>
    </dgm:pt>
    <dgm:pt modelId="{75CD7AFD-5312-4C7B-A768-8428CE9356C0}">
      <dgm:prSet phldrT="[Text]" custT="1"/>
      <dgm:spPr>
        <a:solidFill>
          <a:schemeClr val="accent1"/>
        </a:solidFill>
      </dgm:spPr>
      <dgm:t>
        <a:bodyPr/>
        <a:lstStyle/>
        <a:p>
          <a:r>
            <a:rPr lang="en-US" sz="1800" b="1" dirty="0"/>
            <a:t>Proposals</a:t>
          </a:r>
          <a:r>
            <a:rPr lang="en-US" sz="1300" dirty="0"/>
            <a:t> </a:t>
          </a:r>
        </a:p>
      </dgm:t>
    </dgm:pt>
    <dgm:pt modelId="{E09018F4-6B66-41C3-9F8F-AC00AAA8070A}" type="parTrans" cxnId="{047B18E6-5856-49E6-A859-3CAE7E93909F}">
      <dgm:prSet/>
      <dgm:spPr/>
      <dgm:t>
        <a:bodyPr/>
        <a:lstStyle/>
        <a:p>
          <a:endParaRPr lang="en-US"/>
        </a:p>
      </dgm:t>
    </dgm:pt>
    <dgm:pt modelId="{FC70D2A2-8691-4386-B771-0A793532762E}" type="sibTrans" cxnId="{047B18E6-5856-49E6-A859-3CAE7E93909F}">
      <dgm:prSet/>
      <dgm:spPr/>
      <dgm:t>
        <a:bodyPr/>
        <a:lstStyle/>
        <a:p>
          <a:endParaRPr lang="en-US"/>
        </a:p>
      </dgm:t>
    </dgm:pt>
    <dgm:pt modelId="{EC07D130-7E07-4C16-9756-4BF39996BC4C}">
      <dgm:prSet phldrT="[Text]" custT="1"/>
      <dgm:spPr>
        <a:solidFill>
          <a:schemeClr val="accent1"/>
        </a:solidFill>
      </dgm:spPr>
      <dgm:t>
        <a:bodyPr/>
        <a:lstStyle/>
        <a:p>
          <a:r>
            <a:rPr lang="en-US" sz="1800" b="1" dirty="0"/>
            <a:t>CDBG Overview</a:t>
          </a:r>
        </a:p>
      </dgm:t>
    </dgm:pt>
    <dgm:pt modelId="{36659573-BBC0-445F-B265-9CCDD702ECE0}" type="parTrans" cxnId="{B38DD13E-0F0A-47D8-B4FF-98B6414FCF6A}">
      <dgm:prSet/>
      <dgm:spPr/>
      <dgm:t>
        <a:bodyPr/>
        <a:lstStyle/>
        <a:p>
          <a:endParaRPr lang="en-US"/>
        </a:p>
      </dgm:t>
    </dgm:pt>
    <dgm:pt modelId="{8C56CF3D-775C-4EA3-BFE8-A5F7F3CB6E5A}" type="sibTrans" cxnId="{B38DD13E-0F0A-47D8-B4FF-98B6414FCF6A}">
      <dgm:prSet/>
      <dgm:spPr/>
      <dgm:t>
        <a:bodyPr/>
        <a:lstStyle/>
        <a:p>
          <a:endParaRPr lang="en-US"/>
        </a:p>
      </dgm:t>
    </dgm:pt>
    <dgm:pt modelId="{1B780F12-D37F-4675-93C7-3818A6DD8938}">
      <dgm:prSet phldrT="[Text]" custT="1"/>
      <dgm:spPr/>
      <dgm:t>
        <a:bodyPr/>
        <a:lstStyle/>
        <a:p>
          <a:r>
            <a:rPr lang="en-US" sz="1800" b="1" dirty="0"/>
            <a:t>Financial Responsibility </a:t>
          </a:r>
        </a:p>
      </dgm:t>
    </dgm:pt>
    <dgm:pt modelId="{BA806B4B-49F0-47EC-A175-1553AA7CEBE2}" type="parTrans" cxnId="{A98E7E91-16AE-4A30-97C6-82304F7C1131}">
      <dgm:prSet/>
      <dgm:spPr/>
      <dgm:t>
        <a:bodyPr/>
        <a:lstStyle/>
        <a:p>
          <a:endParaRPr lang="en-US"/>
        </a:p>
      </dgm:t>
    </dgm:pt>
    <dgm:pt modelId="{A657C08D-C0FA-4BF3-AC5D-FE6AA70D6D78}" type="sibTrans" cxnId="{A98E7E91-16AE-4A30-97C6-82304F7C1131}">
      <dgm:prSet/>
      <dgm:spPr/>
      <dgm:t>
        <a:bodyPr/>
        <a:lstStyle/>
        <a:p>
          <a:endParaRPr lang="en-US"/>
        </a:p>
      </dgm:t>
    </dgm:pt>
    <dgm:pt modelId="{BA156932-9EF7-4007-BFB1-D23A109A4E12}">
      <dgm:prSet phldrT="[Text]" custT="1"/>
      <dgm:spPr>
        <a:solidFill>
          <a:srgbClr val="FFC000"/>
        </a:solidFill>
      </dgm:spPr>
      <dgm:t>
        <a:bodyPr/>
        <a:lstStyle/>
        <a:p>
          <a:r>
            <a:rPr lang="en-US" sz="1800" b="1" dirty="0"/>
            <a:t>Monthly Monitoring Reports</a:t>
          </a:r>
        </a:p>
      </dgm:t>
    </dgm:pt>
    <dgm:pt modelId="{4EB548D4-B971-43E6-B8D9-8274DF25AF7B}" type="parTrans" cxnId="{599B37A5-7D17-443C-983B-A2CCE5AB7DDA}">
      <dgm:prSet/>
      <dgm:spPr/>
      <dgm:t>
        <a:bodyPr/>
        <a:lstStyle/>
        <a:p>
          <a:endParaRPr lang="en-US"/>
        </a:p>
      </dgm:t>
    </dgm:pt>
    <dgm:pt modelId="{6E89DCED-8807-4148-8B80-516EA0CEEF00}" type="sibTrans" cxnId="{599B37A5-7D17-443C-983B-A2CCE5AB7DDA}">
      <dgm:prSet/>
      <dgm:spPr/>
      <dgm:t>
        <a:bodyPr/>
        <a:lstStyle/>
        <a:p>
          <a:endParaRPr lang="en-US"/>
        </a:p>
      </dgm:t>
    </dgm:pt>
    <dgm:pt modelId="{9B93100A-521D-4116-AD16-40CDBFFB0EB0}" type="pres">
      <dgm:prSet presAssocID="{E0E785AA-699D-4637-81A1-A87A43DF9655}" presName="Name0" presStyleCnt="0">
        <dgm:presLayoutVars>
          <dgm:chMax val="1"/>
          <dgm:chPref val="1"/>
          <dgm:dir/>
          <dgm:animOne val="branch"/>
          <dgm:animLvl val="lvl"/>
        </dgm:presLayoutVars>
      </dgm:prSet>
      <dgm:spPr/>
    </dgm:pt>
    <dgm:pt modelId="{98F6F5FE-5B6D-4291-BD56-BB8C7589B868}" type="pres">
      <dgm:prSet presAssocID="{5BBC214E-2AF2-4A9C-8FD9-7C7EC352C2B8}" presName="singleCycle" presStyleCnt="0"/>
      <dgm:spPr/>
    </dgm:pt>
    <dgm:pt modelId="{ECA52DC4-D540-42C3-844A-1473E4CE60B1}" type="pres">
      <dgm:prSet presAssocID="{5BBC214E-2AF2-4A9C-8FD9-7C7EC352C2B8}" presName="singleCenter" presStyleLbl="node1" presStyleIdx="0" presStyleCnt="7" custScaleX="144568">
        <dgm:presLayoutVars>
          <dgm:chMax val="7"/>
          <dgm:chPref val="7"/>
        </dgm:presLayoutVars>
      </dgm:prSet>
      <dgm:spPr/>
    </dgm:pt>
    <dgm:pt modelId="{450F8F16-A791-4242-9ECD-55172D5CD35B}" type="pres">
      <dgm:prSet presAssocID="{F46F3E37-E59A-49BE-880C-6D78EDB07292}" presName="Name56" presStyleLbl="parChTrans1D2" presStyleIdx="0" presStyleCnt="6"/>
      <dgm:spPr/>
    </dgm:pt>
    <dgm:pt modelId="{C52F87CA-A6BF-4BA8-8388-2A94C2131E11}" type="pres">
      <dgm:prSet presAssocID="{20FBE541-553E-4A92-B926-76568BFE59F3}" presName="text0" presStyleLbl="node1" presStyleIdx="1" presStyleCnt="7" custScaleX="147868">
        <dgm:presLayoutVars>
          <dgm:bulletEnabled val="1"/>
        </dgm:presLayoutVars>
      </dgm:prSet>
      <dgm:spPr/>
    </dgm:pt>
    <dgm:pt modelId="{D4E19E33-E20B-4B17-BEDA-09C60CF69732}" type="pres">
      <dgm:prSet presAssocID="{125D1DBC-287D-4C13-9754-A4EF83577D65}" presName="Name56" presStyleLbl="parChTrans1D2" presStyleIdx="1" presStyleCnt="6"/>
      <dgm:spPr/>
    </dgm:pt>
    <dgm:pt modelId="{755D03EA-9FB8-4425-B8B9-A90C2DF8B569}" type="pres">
      <dgm:prSet presAssocID="{CAD063C8-5F30-4A6A-85DD-85D152FD0DA2}" presName="text0" presStyleLbl="node1" presStyleIdx="2" presStyleCnt="7" custScaleX="147497" custRadScaleRad="136730" custRadScaleInc="188089">
        <dgm:presLayoutVars>
          <dgm:bulletEnabled val="1"/>
        </dgm:presLayoutVars>
      </dgm:prSet>
      <dgm:spPr/>
    </dgm:pt>
    <dgm:pt modelId="{CBD6EF70-F741-46BD-BC40-E46CD898C03A}" type="pres">
      <dgm:prSet presAssocID="{E09018F4-6B66-41C3-9F8F-AC00AAA8070A}" presName="Name56" presStyleLbl="parChTrans1D2" presStyleIdx="2" presStyleCnt="6"/>
      <dgm:spPr/>
    </dgm:pt>
    <dgm:pt modelId="{AB0140D5-C20F-416B-812D-C4AEB1EA1C93}" type="pres">
      <dgm:prSet presAssocID="{75CD7AFD-5312-4C7B-A768-8428CE9356C0}" presName="text0" presStyleLbl="node1" presStyleIdx="3" presStyleCnt="7" custScaleX="147867" custRadScaleRad="97113" custRadScaleInc="202612">
        <dgm:presLayoutVars>
          <dgm:bulletEnabled val="1"/>
        </dgm:presLayoutVars>
      </dgm:prSet>
      <dgm:spPr/>
    </dgm:pt>
    <dgm:pt modelId="{D8869806-ADEA-4F06-8088-57E5CD184567}" type="pres">
      <dgm:prSet presAssocID="{4EB548D4-B971-43E6-B8D9-8274DF25AF7B}" presName="Name56" presStyleLbl="parChTrans1D2" presStyleIdx="3" presStyleCnt="6"/>
      <dgm:spPr/>
    </dgm:pt>
    <dgm:pt modelId="{A83E00CA-907F-45C7-92C0-B2A46DD1F297}" type="pres">
      <dgm:prSet presAssocID="{BA156932-9EF7-4007-BFB1-D23A109A4E12}" presName="text0" presStyleLbl="node1" presStyleIdx="4" presStyleCnt="7" custScaleX="147867" custRadScaleRad="140745" custRadScaleInc="392364">
        <dgm:presLayoutVars>
          <dgm:bulletEnabled val="1"/>
        </dgm:presLayoutVars>
      </dgm:prSet>
      <dgm:spPr/>
    </dgm:pt>
    <dgm:pt modelId="{A86B9E6E-9AC4-4BA6-A975-2DEF3DAC1FBD}" type="pres">
      <dgm:prSet presAssocID="{BA806B4B-49F0-47EC-A175-1553AA7CEBE2}" presName="Name56" presStyleLbl="parChTrans1D2" presStyleIdx="4" presStyleCnt="6"/>
      <dgm:spPr/>
    </dgm:pt>
    <dgm:pt modelId="{2BAD19C6-0EB1-4E83-BB1A-DA504A0A5C9F}" type="pres">
      <dgm:prSet presAssocID="{1B780F12-D37F-4675-93C7-3818A6DD8938}" presName="text0" presStyleLbl="node1" presStyleIdx="5" presStyleCnt="7" custScaleX="147868" custRadScaleRad="134484" custRadScaleInc="21472">
        <dgm:presLayoutVars>
          <dgm:bulletEnabled val="1"/>
        </dgm:presLayoutVars>
      </dgm:prSet>
      <dgm:spPr/>
    </dgm:pt>
    <dgm:pt modelId="{BD0F32AD-57CC-412B-9B81-C8CED2280434}" type="pres">
      <dgm:prSet presAssocID="{36659573-BBC0-445F-B265-9CCDD702ECE0}" presName="Name56" presStyleLbl="parChTrans1D2" presStyleIdx="5" presStyleCnt="6"/>
      <dgm:spPr/>
    </dgm:pt>
    <dgm:pt modelId="{0B8B66CD-E758-4BBF-ACBB-293223ED7E05}" type="pres">
      <dgm:prSet presAssocID="{EC07D130-7E07-4C16-9756-4BF39996BC4C}" presName="text0" presStyleLbl="node1" presStyleIdx="6" presStyleCnt="7" custScaleX="147868" custRadScaleRad="136510" custRadScaleInc="408513">
        <dgm:presLayoutVars>
          <dgm:bulletEnabled val="1"/>
        </dgm:presLayoutVars>
      </dgm:prSet>
      <dgm:spPr/>
    </dgm:pt>
  </dgm:ptLst>
  <dgm:cxnLst>
    <dgm:cxn modelId="{EA055E04-6DFF-4C06-AA28-ACB30CF39620}" type="presOf" srcId="{20FBE541-553E-4A92-B926-76568BFE59F3}" destId="{C52F87CA-A6BF-4BA8-8388-2A94C2131E11}" srcOrd="0" destOrd="0" presId="urn:microsoft.com/office/officeart/2008/layout/RadialCluster"/>
    <dgm:cxn modelId="{59E2792B-D85D-4820-8935-8193C277A564}" type="presOf" srcId="{BA806B4B-49F0-47EC-A175-1553AA7CEBE2}" destId="{A86B9E6E-9AC4-4BA6-A975-2DEF3DAC1FBD}" srcOrd="0" destOrd="0" presId="urn:microsoft.com/office/officeart/2008/layout/RadialCluster"/>
    <dgm:cxn modelId="{B38DD13E-0F0A-47D8-B4FF-98B6414FCF6A}" srcId="{5BBC214E-2AF2-4A9C-8FD9-7C7EC352C2B8}" destId="{EC07D130-7E07-4C16-9756-4BF39996BC4C}" srcOrd="5" destOrd="0" parTransId="{36659573-BBC0-445F-B265-9CCDD702ECE0}" sibTransId="{8C56CF3D-775C-4EA3-BFE8-A5F7F3CB6E5A}"/>
    <dgm:cxn modelId="{E1FCA950-B465-40A2-803D-F643BB5E90FA}" type="presOf" srcId="{E0E785AA-699D-4637-81A1-A87A43DF9655}" destId="{9B93100A-521D-4116-AD16-40CDBFFB0EB0}" srcOrd="0" destOrd="0" presId="urn:microsoft.com/office/officeart/2008/layout/RadialCluster"/>
    <dgm:cxn modelId="{1FF7CA71-372F-4828-B113-A091666FB97B}" type="presOf" srcId="{EC07D130-7E07-4C16-9756-4BF39996BC4C}" destId="{0B8B66CD-E758-4BBF-ACBB-293223ED7E05}" srcOrd="0" destOrd="0" presId="urn:microsoft.com/office/officeart/2008/layout/RadialCluster"/>
    <dgm:cxn modelId="{9A1D0253-F064-430B-8ACE-22B312B5F2B9}" type="presOf" srcId="{BA156932-9EF7-4007-BFB1-D23A109A4E12}" destId="{A83E00CA-907F-45C7-92C0-B2A46DD1F297}" srcOrd="0" destOrd="0" presId="urn:microsoft.com/office/officeart/2008/layout/RadialCluster"/>
    <dgm:cxn modelId="{9254AE78-7439-432A-A3DB-37BB0721F53E}" srcId="{5BBC214E-2AF2-4A9C-8FD9-7C7EC352C2B8}" destId="{20FBE541-553E-4A92-B926-76568BFE59F3}" srcOrd="0" destOrd="0" parTransId="{F46F3E37-E59A-49BE-880C-6D78EDB07292}" sibTransId="{A27D25DE-EEB8-4DFA-84E0-245348504E85}"/>
    <dgm:cxn modelId="{304D0A86-AE36-4C43-95A2-B629072A8DC7}" type="presOf" srcId="{36659573-BBC0-445F-B265-9CCDD702ECE0}" destId="{BD0F32AD-57CC-412B-9B81-C8CED2280434}" srcOrd="0" destOrd="0" presId="urn:microsoft.com/office/officeart/2008/layout/RadialCluster"/>
    <dgm:cxn modelId="{5BA2218F-CCB3-458F-ACFF-8B054B0579F6}" srcId="{5BBC214E-2AF2-4A9C-8FD9-7C7EC352C2B8}" destId="{CAD063C8-5F30-4A6A-85DD-85D152FD0DA2}" srcOrd="1" destOrd="0" parTransId="{125D1DBC-287D-4C13-9754-A4EF83577D65}" sibTransId="{5C726CB4-006D-4E36-B97E-191073F5555D}"/>
    <dgm:cxn modelId="{A98E7E91-16AE-4A30-97C6-82304F7C1131}" srcId="{5BBC214E-2AF2-4A9C-8FD9-7C7EC352C2B8}" destId="{1B780F12-D37F-4675-93C7-3818A6DD8938}" srcOrd="4" destOrd="0" parTransId="{BA806B4B-49F0-47EC-A175-1553AA7CEBE2}" sibTransId="{A657C08D-C0FA-4BF3-AC5D-FE6AA70D6D78}"/>
    <dgm:cxn modelId="{42874A92-11A6-453C-905C-64BF41353AC0}" type="presOf" srcId="{4EB548D4-B971-43E6-B8D9-8274DF25AF7B}" destId="{D8869806-ADEA-4F06-8088-57E5CD184567}" srcOrd="0" destOrd="0" presId="urn:microsoft.com/office/officeart/2008/layout/RadialCluster"/>
    <dgm:cxn modelId="{6A94A797-1001-464A-97AA-5B45AB07E438}" type="presOf" srcId="{5BBC214E-2AF2-4A9C-8FD9-7C7EC352C2B8}" destId="{ECA52DC4-D540-42C3-844A-1473E4CE60B1}" srcOrd="0" destOrd="0" presId="urn:microsoft.com/office/officeart/2008/layout/RadialCluster"/>
    <dgm:cxn modelId="{0AA7B897-7E91-49D7-BA6D-10885E1A60E8}" srcId="{E0E785AA-699D-4637-81A1-A87A43DF9655}" destId="{5BBC214E-2AF2-4A9C-8FD9-7C7EC352C2B8}" srcOrd="0" destOrd="0" parTransId="{1B611E4D-49B9-4CD0-BF5A-4745009472E9}" sibTransId="{620DE1A2-3817-44D2-989D-8D8C2ABFB2EF}"/>
    <dgm:cxn modelId="{599B37A5-7D17-443C-983B-A2CCE5AB7DDA}" srcId="{5BBC214E-2AF2-4A9C-8FD9-7C7EC352C2B8}" destId="{BA156932-9EF7-4007-BFB1-D23A109A4E12}" srcOrd="3" destOrd="0" parTransId="{4EB548D4-B971-43E6-B8D9-8274DF25AF7B}" sibTransId="{6E89DCED-8807-4148-8B80-516EA0CEEF00}"/>
    <dgm:cxn modelId="{BB3AECB0-7221-4DC1-A935-7E55AE7B1F3C}" type="presOf" srcId="{E09018F4-6B66-41C3-9F8F-AC00AAA8070A}" destId="{CBD6EF70-F741-46BD-BC40-E46CD898C03A}" srcOrd="0" destOrd="0" presId="urn:microsoft.com/office/officeart/2008/layout/RadialCluster"/>
    <dgm:cxn modelId="{97AD16C8-B260-4A8A-A47C-1F61D8E4D359}" type="presOf" srcId="{1B780F12-D37F-4675-93C7-3818A6DD8938}" destId="{2BAD19C6-0EB1-4E83-BB1A-DA504A0A5C9F}" srcOrd="0" destOrd="0" presId="urn:microsoft.com/office/officeart/2008/layout/RadialCluster"/>
    <dgm:cxn modelId="{26537CCD-7181-47C3-B452-EEA27B200EC6}" type="presOf" srcId="{F46F3E37-E59A-49BE-880C-6D78EDB07292}" destId="{450F8F16-A791-4242-9ECD-55172D5CD35B}" srcOrd="0" destOrd="0" presId="urn:microsoft.com/office/officeart/2008/layout/RadialCluster"/>
    <dgm:cxn modelId="{9975F8D5-2400-4E57-B5B2-5B787002EA18}" type="presOf" srcId="{CAD063C8-5F30-4A6A-85DD-85D152FD0DA2}" destId="{755D03EA-9FB8-4425-B8B9-A90C2DF8B569}" srcOrd="0" destOrd="0" presId="urn:microsoft.com/office/officeart/2008/layout/RadialCluster"/>
    <dgm:cxn modelId="{64B221DB-3902-486E-98E7-6C1CA51D5C73}" type="presOf" srcId="{75CD7AFD-5312-4C7B-A768-8428CE9356C0}" destId="{AB0140D5-C20F-416B-812D-C4AEB1EA1C93}" srcOrd="0" destOrd="0" presId="urn:microsoft.com/office/officeart/2008/layout/RadialCluster"/>
    <dgm:cxn modelId="{047B18E6-5856-49E6-A859-3CAE7E93909F}" srcId="{5BBC214E-2AF2-4A9C-8FD9-7C7EC352C2B8}" destId="{75CD7AFD-5312-4C7B-A768-8428CE9356C0}" srcOrd="2" destOrd="0" parTransId="{E09018F4-6B66-41C3-9F8F-AC00AAA8070A}" sibTransId="{FC70D2A2-8691-4386-B771-0A793532762E}"/>
    <dgm:cxn modelId="{24C2D9FC-858D-4F69-B179-7DA2DECF8892}" type="presOf" srcId="{125D1DBC-287D-4C13-9754-A4EF83577D65}" destId="{D4E19E33-E20B-4B17-BEDA-09C60CF69732}" srcOrd="0" destOrd="0" presId="urn:microsoft.com/office/officeart/2008/layout/RadialCluster"/>
    <dgm:cxn modelId="{364EAA2C-EF88-4CF4-AE50-22E1ACA55CE5}" type="presParOf" srcId="{9B93100A-521D-4116-AD16-40CDBFFB0EB0}" destId="{98F6F5FE-5B6D-4291-BD56-BB8C7589B868}" srcOrd="0" destOrd="0" presId="urn:microsoft.com/office/officeart/2008/layout/RadialCluster"/>
    <dgm:cxn modelId="{0B704F04-5A72-4D99-917A-4E7CB0B6AEF8}" type="presParOf" srcId="{98F6F5FE-5B6D-4291-BD56-BB8C7589B868}" destId="{ECA52DC4-D540-42C3-844A-1473E4CE60B1}" srcOrd="0" destOrd="0" presId="urn:microsoft.com/office/officeart/2008/layout/RadialCluster"/>
    <dgm:cxn modelId="{9D314C6A-85F8-4718-BEF2-D7B78473E825}" type="presParOf" srcId="{98F6F5FE-5B6D-4291-BD56-BB8C7589B868}" destId="{450F8F16-A791-4242-9ECD-55172D5CD35B}" srcOrd="1" destOrd="0" presId="urn:microsoft.com/office/officeart/2008/layout/RadialCluster"/>
    <dgm:cxn modelId="{6A26D4E6-2A87-4F50-AB2E-671E697ACE18}" type="presParOf" srcId="{98F6F5FE-5B6D-4291-BD56-BB8C7589B868}" destId="{C52F87CA-A6BF-4BA8-8388-2A94C2131E11}" srcOrd="2" destOrd="0" presId="urn:microsoft.com/office/officeart/2008/layout/RadialCluster"/>
    <dgm:cxn modelId="{7831A2A7-BC00-4297-A3BE-FF68D26397D7}" type="presParOf" srcId="{98F6F5FE-5B6D-4291-BD56-BB8C7589B868}" destId="{D4E19E33-E20B-4B17-BEDA-09C60CF69732}" srcOrd="3" destOrd="0" presId="urn:microsoft.com/office/officeart/2008/layout/RadialCluster"/>
    <dgm:cxn modelId="{139A235D-D130-426F-B4D5-4C498EFE0852}" type="presParOf" srcId="{98F6F5FE-5B6D-4291-BD56-BB8C7589B868}" destId="{755D03EA-9FB8-4425-B8B9-A90C2DF8B569}" srcOrd="4" destOrd="0" presId="urn:microsoft.com/office/officeart/2008/layout/RadialCluster"/>
    <dgm:cxn modelId="{EF35629A-DD92-40CE-B7C9-218983300578}" type="presParOf" srcId="{98F6F5FE-5B6D-4291-BD56-BB8C7589B868}" destId="{CBD6EF70-F741-46BD-BC40-E46CD898C03A}" srcOrd="5" destOrd="0" presId="urn:microsoft.com/office/officeart/2008/layout/RadialCluster"/>
    <dgm:cxn modelId="{01925160-5561-4C83-8422-5078587BEBD2}" type="presParOf" srcId="{98F6F5FE-5B6D-4291-BD56-BB8C7589B868}" destId="{AB0140D5-C20F-416B-812D-C4AEB1EA1C93}" srcOrd="6" destOrd="0" presId="urn:microsoft.com/office/officeart/2008/layout/RadialCluster"/>
    <dgm:cxn modelId="{BDD63FF4-36F9-4037-BF9E-75FA86F223A0}" type="presParOf" srcId="{98F6F5FE-5B6D-4291-BD56-BB8C7589B868}" destId="{D8869806-ADEA-4F06-8088-57E5CD184567}" srcOrd="7" destOrd="0" presId="urn:microsoft.com/office/officeart/2008/layout/RadialCluster"/>
    <dgm:cxn modelId="{E8CCECA5-6F40-4DCB-84FE-F52B8A80512D}" type="presParOf" srcId="{98F6F5FE-5B6D-4291-BD56-BB8C7589B868}" destId="{A83E00CA-907F-45C7-92C0-B2A46DD1F297}" srcOrd="8" destOrd="0" presId="urn:microsoft.com/office/officeart/2008/layout/RadialCluster"/>
    <dgm:cxn modelId="{52BD9D67-9800-4142-8C76-A80984CB3CF7}" type="presParOf" srcId="{98F6F5FE-5B6D-4291-BD56-BB8C7589B868}" destId="{A86B9E6E-9AC4-4BA6-A975-2DEF3DAC1FBD}" srcOrd="9" destOrd="0" presId="urn:microsoft.com/office/officeart/2008/layout/RadialCluster"/>
    <dgm:cxn modelId="{0C0A23F3-A26E-493C-9B6C-E92739E454BA}" type="presParOf" srcId="{98F6F5FE-5B6D-4291-BD56-BB8C7589B868}" destId="{2BAD19C6-0EB1-4E83-BB1A-DA504A0A5C9F}" srcOrd="10" destOrd="0" presId="urn:microsoft.com/office/officeart/2008/layout/RadialCluster"/>
    <dgm:cxn modelId="{FDAFE973-9872-4F62-8551-B737AF401AE4}" type="presParOf" srcId="{98F6F5FE-5B6D-4291-BD56-BB8C7589B868}" destId="{BD0F32AD-57CC-412B-9B81-C8CED2280434}" srcOrd="11" destOrd="0" presId="urn:microsoft.com/office/officeart/2008/layout/RadialCluster"/>
    <dgm:cxn modelId="{0091013D-8961-42F1-B0B6-0A708EA43A5A}" type="presParOf" srcId="{98F6F5FE-5B6D-4291-BD56-BB8C7589B868}" destId="{0B8B66CD-E758-4BBF-ACBB-293223ED7E05}"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63036" y="2067458"/>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a:t>
          </a:r>
          <a:r>
            <a:rPr lang="en-US" sz="1800" b="1" kern="1200" dirty="0"/>
            <a:t>CDBG and ESG</a:t>
          </a:r>
        </a:p>
      </dsp:txBody>
      <dsp:txXfrm>
        <a:off x="3249543" y="2153965"/>
        <a:ext cx="2388885" cy="1599093"/>
      </dsp:txXfrm>
    </dsp:sp>
    <dsp:sp modelId="{450F8F16-A791-4242-9ECD-55172D5CD35B}">
      <dsp:nvSpPr>
        <dsp:cNvPr id="0" name=""/>
        <dsp:cNvSpPr/>
      </dsp:nvSpPr>
      <dsp:spPr>
        <a:xfrm rot="16200000">
          <a:off x="4004167" y="1627638"/>
          <a:ext cx="879638" cy="0"/>
        </a:xfrm>
        <a:custGeom>
          <a:avLst/>
          <a:gdLst/>
          <a:ahLst/>
          <a:cxnLst/>
          <a:rect l="0" t="0" r="0" b="0"/>
          <a:pathLst>
            <a:path>
              <a:moveTo>
                <a:pt x="0" y="0"/>
              </a:moveTo>
              <a:lnTo>
                <a:pt x="879638"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585602">
          <a:off x="5682213" y="3772088"/>
          <a:ext cx="817713" cy="0"/>
        </a:xfrm>
        <a:custGeom>
          <a:avLst/>
          <a:gdLst/>
          <a:ahLst/>
          <a:cxnLst/>
          <a:rect l="0" t="0" r="0" b="0"/>
          <a:pathLst>
            <a:path>
              <a:moveTo>
                <a:pt x="0" y="0"/>
              </a:moveTo>
              <a:lnTo>
                <a:pt x="81771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47016">
          <a:off x="4020626" y="4245220"/>
          <a:ext cx="811386" cy="0"/>
        </a:xfrm>
        <a:custGeom>
          <a:avLst/>
          <a:gdLst/>
          <a:ahLst/>
          <a:cxnLst/>
          <a:rect l="0" t="0" r="0" b="0"/>
          <a:pathLst>
            <a:path>
              <a:moveTo>
                <a:pt x="0" y="0"/>
              </a:moveTo>
              <a:lnTo>
                <a:pt x="81138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34830" y="4650875"/>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592790" y="4708835"/>
        <a:ext cx="1639722" cy="1071391"/>
      </dsp:txXfrm>
    </dsp:sp>
    <dsp:sp modelId="{D8869806-ADEA-4F06-8088-57E5CD184567}">
      <dsp:nvSpPr>
        <dsp:cNvPr id="0" name=""/>
        <dsp:cNvSpPr/>
      </dsp:nvSpPr>
      <dsp:spPr>
        <a:xfrm rot="12462552">
          <a:off x="2331371" y="2075618"/>
          <a:ext cx="882254" cy="0"/>
        </a:xfrm>
        <a:custGeom>
          <a:avLst/>
          <a:gdLst/>
          <a:ahLst/>
          <a:cxnLst/>
          <a:rect l="0" t="0" r="0" b="0"/>
          <a:pathLst>
            <a:path>
              <a:moveTo>
                <a:pt x="0" y="0"/>
              </a:moveTo>
              <a:lnTo>
                <a:pt x="88225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6496">
          <a:off x="2379239" y="3675485"/>
          <a:ext cx="817881" cy="0"/>
        </a:xfrm>
        <a:custGeom>
          <a:avLst/>
          <a:gdLst/>
          <a:ahLst/>
          <a:cxnLst/>
          <a:rect l="0" t="0" r="0" b="0"/>
          <a:pathLst>
            <a:path>
              <a:moveTo>
                <a:pt x="0" y="0"/>
              </a:moveTo>
              <a:lnTo>
                <a:pt x="81788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3234">
          <a:off x="5680580" y="2106583"/>
          <a:ext cx="788170" cy="0"/>
        </a:xfrm>
        <a:custGeom>
          <a:avLst/>
          <a:gdLst/>
          <a:ahLst/>
          <a:cxnLst/>
          <a:rect l="0" t="0" r="0" b="0"/>
          <a:pathLst>
            <a:path>
              <a:moveTo>
                <a:pt x="0" y="0"/>
              </a:moveTo>
              <a:lnTo>
                <a:pt x="78817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63036" y="2067458"/>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CDBG and ESG</a:t>
          </a:r>
          <a:endParaRPr lang="en-US" sz="1800" b="1" kern="1200" dirty="0"/>
        </a:p>
      </dsp:txBody>
      <dsp:txXfrm>
        <a:off x="3249543" y="2153965"/>
        <a:ext cx="2388885" cy="1599093"/>
      </dsp:txXfrm>
    </dsp:sp>
    <dsp:sp modelId="{450F8F16-A791-4242-9ECD-55172D5CD35B}">
      <dsp:nvSpPr>
        <dsp:cNvPr id="0" name=""/>
        <dsp:cNvSpPr/>
      </dsp:nvSpPr>
      <dsp:spPr>
        <a:xfrm rot="16200000">
          <a:off x="4004167" y="1627638"/>
          <a:ext cx="879638" cy="0"/>
        </a:xfrm>
        <a:custGeom>
          <a:avLst/>
          <a:gdLst/>
          <a:ahLst/>
          <a:cxnLst/>
          <a:rect l="0" t="0" r="0" b="0"/>
          <a:pathLst>
            <a:path>
              <a:moveTo>
                <a:pt x="0" y="0"/>
              </a:moveTo>
              <a:lnTo>
                <a:pt x="879638"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585602">
          <a:off x="5682213" y="3772088"/>
          <a:ext cx="817713" cy="0"/>
        </a:xfrm>
        <a:custGeom>
          <a:avLst/>
          <a:gdLst/>
          <a:ahLst/>
          <a:cxnLst/>
          <a:rect l="0" t="0" r="0" b="0"/>
          <a:pathLst>
            <a:path>
              <a:moveTo>
                <a:pt x="0" y="0"/>
              </a:moveTo>
              <a:lnTo>
                <a:pt x="81771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47016">
          <a:off x="4020626" y="4245220"/>
          <a:ext cx="811386" cy="0"/>
        </a:xfrm>
        <a:custGeom>
          <a:avLst/>
          <a:gdLst/>
          <a:ahLst/>
          <a:cxnLst/>
          <a:rect l="0" t="0" r="0" b="0"/>
          <a:pathLst>
            <a:path>
              <a:moveTo>
                <a:pt x="0" y="0"/>
              </a:moveTo>
              <a:lnTo>
                <a:pt x="81138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34830" y="4650875"/>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592790" y="4708835"/>
        <a:ext cx="1639722" cy="1071391"/>
      </dsp:txXfrm>
    </dsp:sp>
    <dsp:sp modelId="{D8869806-ADEA-4F06-8088-57E5CD184567}">
      <dsp:nvSpPr>
        <dsp:cNvPr id="0" name=""/>
        <dsp:cNvSpPr/>
      </dsp:nvSpPr>
      <dsp:spPr>
        <a:xfrm rot="12462552">
          <a:off x="2331371" y="2075618"/>
          <a:ext cx="882254" cy="0"/>
        </a:xfrm>
        <a:custGeom>
          <a:avLst/>
          <a:gdLst/>
          <a:ahLst/>
          <a:cxnLst/>
          <a:rect l="0" t="0" r="0" b="0"/>
          <a:pathLst>
            <a:path>
              <a:moveTo>
                <a:pt x="0" y="0"/>
              </a:moveTo>
              <a:lnTo>
                <a:pt x="88225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6496">
          <a:off x="2379239" y="3675485"/>
          <a:ext cx="817881" cy="0"/>
        </a:xfrm>
        <a:custGeom>
          <a:avLst/>
          <a:gdLst/>
          <a:ahLst/>
          <a:cxnLst/>
          <a:rect l="0" t="0" r="0" b="0"/>
          <a:pathLst>
            <a:path>
              <a:moveTo>
                <a:pt x="0" y="0"/>
              </a:moveTo>
              <a:lnTo>
                <a:pt x="81788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3234">
          <a:off x="5680580" y="2106583"/>
          <a:ext cx="788170" cy="0"/>
        </a:xfrm>
        <a:custGeom>
          <a:avLst/>
          <a:gdLst/>
          <a:ahLst/>
          <a:cxnLst/>
          <a:rect l="0" t="0" r="0" b="0"/>
          <a:pathLst>
            <a:path>
              <a:moveTo>
                <a:pt x="0" y="0"/>
              </a:moveTo>
              <a:lnTo>
                <a:pt x="78817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E021C-A08A-41D5-9182-255CF0B6A76B}">
      <dsp:nvSpPr>
        <dsp:cNvPr id="0" name=""/>
        <dsp:cNvSpPr/>
      </dsp:nvSpPr>
      <dsp:spPr>
        <a:xfrm>
          <a:off x="831192" y="0"/>
          <a:ext cx="5383120" cy="5418667"/>
        </a:xfrm>
        <a:prstGeom prst="triangle">
          <a:avLst/>
        </a:prstGeom>
        <a:solidFill>
          <a:schemeClr val="bg2">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9D80D9-E096-4A05-BB21-2246E7B10431}">
      <dsp:nvSpPr>
        <dsp:cNvPr id="0" name=""/>
        <dsp:cNvSpPr/>
      </dsp:nvSpPr>
      <dsp:spPr>
        <a:xfrm>
          <a:off x="3278545" y="544777"/>
          <a:ext cx="4010547" cy="1282700"/>
        </a:xfrm>
        <a:prstGeom prst="round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1. Benefit Low- and Moderate Income Persons/Households</a:t>
          </a:r>
        </a:p>
      </dsp:txBody>
      <dsp:txXfrm>
        <a:off x="3341161" y="607393"/>
        <a:ext cx="3885315" cy="1157468"/>
      </dsp:txXfrm>
    </dsp:sp>
    <dsp:sp modelId="{195AF472-1ED5-4505-A7FD-0103C0E0C2AF}">
      <dsp:nvSpPr>
        <dsp:cNvPr id="0" name=""/>
        <dsp:cNvSpPr/>
      </dsp:nvSpPr>
      <dsp:spPr>
        <a:xfrm>
          <a:off x="3270832" y="1987814"/>
          <a:ext cx="4025974" cy="1282700"/>
        </a:xfrm>
        <a:prstGeom prst="round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2. Eliminate Conditions of Slum and Blight</a:t>
          </a:r>
        </a:p>
      </dsp:txBody>
      <dsp:txXfrm>
        <a:off x="3333448" y="2050430"/>
        <a:ext cx="3900742" cy="1157468"/>
      </dsp:txXfrm>
    </dsp:sp>
    <dsp:sp modelId="{F2944233-1BBF-4832-8632-33A0C2A1CA37}">
      <dsp:nvSpPr>
        <dsp:cNvPr id="0" name=""/>
        <dsp:cNvSpPr/>
      </dsp:nvSpPr>
      <dsp:spPr>
        <a:xfrm>
          <a:off x="3295170" y="3430852"/>
          <a:ext cx="3977298" cy="1282700"/>
        </a:xfrm>
        <a:prstGeom prst="round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Meet a Community Urgent Need (NA)</a:t>
          </a:r>
        </a:p>
      </dsp:txBody>
      <dsp:txXfrm>
        <a:off x="3357786" y="3493468"/>
        <a:ext cx="3852066" cy="1157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82100" y="2057926"/>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CDBG and ESG</a:t>
          </a:r>
          <a:endParaRPr lang="en-US" sz="1800" b="1" kern="1200" dirty="0"/>
        </a:p>
      </dsp:txBody>
      <dsp:txXfrm>
        <a:off x="3268607" y="2144433"/>
        <a:ext cx="2388885" cy="1599093"/>
      </dsp:txXfrm>
    </dsp:sp>
    <dsp:sp modelId="{450F8F16-A791-4242-9ECD-55172D5CD35B}">
      <dsp:nvSpPr>
        <dsp:cNvPr id="0" name=""/>
        <dsp:cNvSpPr/>
      </dsp:nvSpPr>
      <dsp:spPr>
        <a:xfrm rot="16172111">
          <a:off x="4017264" y="1622873"/>
          <a:ext cx="870135" cy="0"/>
        </a:xfrm>
        <a:custGeom>
          <a:avLst/>
          <a:gdLst/>
          <a:ahLst/>
          <a:cxnLst/>
          <a:rect l="0" t="0" r="0" b="0"/>
          <a:pathLst>
            <a:path>
              <a:moveTo>
                <a:pt x="0" y="0"/>
              </a:moveTo>
              <a:lnTo>
                <a:pt x="870135"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603812">
          <a:off x="5701332" y="3768664"/>
          <a:ext cx="798539" cy="0"/>
        </a:xfrm>
        <a:custGeom>
          <a:avLst/>
          <a:gdLst/>
          <a:ahLst/>
          <a:cxnLst/>
          <a:rect l="0" t="0" r="0" b="0"/>
          <a:pathLst>
            <a:path>
              <a:moveTo>
                <a:pt x="0" y="0"/>
              </a:moveTo>
              <a:lnTo>
                <a:pt x="79853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52108">
          <a:off x="4040932" y="4232572"/>
          <a:ext cx="805169" cy="0"/>
        </a:xfrm>
        <a:custGeom>
          <a:avLst/>
          <a:gdLst/>
          <a:ahLst/>
          <a:cxnLst/>
          <a:rect l="0" t="0" r="0" b="0"/>
          <a:pathLst>
            <a:path>
              <a:moveTo>
                <a:pt x="0" y="0"/>
              </a:moveTo>
              <a:lnTo>
                <a:pt x="80516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50594" y="4635111"/>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608554" y="4693071"/>
        <a:ext cx="1639722" cy="1071391"/>
      </dsp:txXfrm>
    </dsp:sp>
    <dsp:sp modelId="{D8869806-ADEA-4F06-8088-57E5CD184567}">
      <dsp:nvSpPr>
        <dsp:cNvPr id="0" name=""/>
        <dsp:cNvSpPr/>
      </dsp:nvSpPr>
      <dsp:spPr>
        <a:xfrm rot="12444706">
          <a:off x="2331359" y="2072184"/>
          <a:ext cx="901342" cy="0"/>
        </a:xfrm>
        <a:custGeom>
          <a:avLst/>
          <a:gdLst/>
          <a:ahLst/>
          <a:cxnLst/>
          <a:rect l="0" t="0" r="0" b="0"/>
          <a:pathLst>
            <a:path>
              <a:moveTo>
                <a:pt x="0" y="0"/>
              </a:moveTo>
              <a:lnTo>
                <a:pt x="901342"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5293">
          <a:off x="2378308" y="3670803"/>
          <a:ext cx="838806" cy="0"/>
        </a:xfrm>
        <a:custGeom>
          <a:avLst/>
          <a:gdLst/>
          <a:ahLst/>
          <a:cxnLst/>
          <a:rect l="0" t="0" r="0" b="0"/>
          <a:pathLst>
            <a:path>
              <a:moveTo>
                <a:pt x="0" y="0"/>
              </a:moveTo>
              <a:lnTo>
                <a:pt x="83880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2882">
          <a:off x="5700832" y="2101791"/>
          <a:ext cx="766729" cy="0"/>
        </a:xfrm>
        <a:custGeom>
          <a:avLst/>
          <a:gdLst/>
          <a:ahLst/>
          <a:cxnLst/>
          <a:rect l="0" t="0" r="0" b="0"/>
          <a:pathLst>
            <a:path>
              <a:moveTo>
                <a:pt x="0" y="0"/>
              </a:moveTo>
              <a:lnTo>
                <a:pt x="76672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63036" y="2067458"/>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CDBG and ESG</a:t>
          </a:r>
          <a:endParaRPr lang="en-US" sz="1800" b="1" kern="1200" dirty="0"/>
        </a:p>
      </dsp:txBody>
      <dsp:txXfrm>
        <a:off x="3249543" y="2153965"/>
        <a:ext cx="2388885" cy="1599093"/>
      </dsp:txXfrm>
    </dsp:sp>
    <dsp:sp modelId="{450F8F16-A791-4242-9ECD-55172D5CD35B}">
      <dsp:nvSpPr>
        <dsp:cNvPr id="0" name=""/>
        <dsp:cNvSpPr/>
      </dsp:nvSpPr>
      <dsp:spPr>
        <a:xfrm rot="16200000">
          <a:off x="4004167" y="1627638"/>
          <a:ext cx="879638" cy="0"/>
        </a:xfrm>
        <a:custGeom>
          <a:avLst/>
          <a:gdLst/>
          <a:ahLst/>
          <a:cxnLst/>
          <a:rect l="0" t="0" r="0" b="0"/>
          <a:pathLst>
            <a:path>
              <a:moveTo>
                <a:pt x="0" y="0"/>
              </a:moveTo>
              <a:lnTo>
                <a:pt x="879638"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585602">
          <a:off x="5682213" y="3772088"/>
          <a:ext cx="817713" cy="0"/>
        </a:xfrm>
        <a:custGeom>
          <a:avLst/>
          <a:gdLst/>
          <a:ahLst/>
          <a:cxnLst/>
          <a:rect l="0" t="0" r="0" b="0"/>
          <a:pathLst>
            <a:path>
              <a:moveTo>
                <a:pt x="0" y="0"/>
              </a:moveTo>
              <a:lnTo>
                <a:pt x="81771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47016">
          <a:off x="4020626" y="4245220"/>
          <a:ext cx="811386" cy="0"/>
        </a:xfrm>
        <a:custGeom>
          <a:avLst/>
          <a:gdLst/>
          <a:ahLst/>
          <a:cxnLst/>
          <a:rect l="0" t="0" r="0" b="0"/>
          <a:pathLst>
            <a:path>
              <a:moveTo>
                <a:pt x="0" y="0"/>
              </a:moveTo>
              <a:lnTo>
                <a:pt x="81138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34830" y="4650875"/>
          <a:ext cx="1755642"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592790" y="4708835"/>
        <a:ext cx="1639722" cy="1071391"/>
      </dsp:txXfrm>
    </dsp:sp>
    <dsp:sp modelId="{D8869806-ADEA-4F06-8088-57E5CD184567}">
      <dsp:nvSpPr>
        <dsp:cNvPr id="0" name=""/>
        <dsp:cNvSpPr/>
      </dsp:nvSpPr>
      <dsp:spPr>
        <a:xfrm rot="12462552">
          <a:off x="2331371" y="2075618"/>
          <a:ext cx="882254" cy="0"/>
        </a:xfrm>
        <a:custGeom>
          <a:avLst/>
          <a:gdLst/>
          <a:ahLst/>
          <a:cxnLst/>
          <a:rect l="0" t="0" r="0" b="0"/>
          <a:pathLst>
            <a:path>
              <a:moveTo>
                <a:pt x="0" y="0"/>
              </a:moveTo>
              <a:lnTo>
                <a:pt x="88225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6496">
          <a:off x="2379239" y="3675485"/>
          <a:ext cx="817881" cy="0"/>
        </a:xfrm>
        <a:custGeom>
          <a:avLst/>
          <a:gdLst/>
          <a:ahLst/>
          <a:cxnLst/>
          <a:rect l="0" t="0" r="0" b="0"/>
          <a:pathLst>
            <a:path>
              <a:moveTo>
                <a:pt x="0" y="0"/>
              </a:moveTo>
              <a:lnTo>
                <a:pt x="81788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3234">
          <a:off x="5680580" y="2106583"/>
          <a:ext cx="788170" cy="0"/>
        </a:xfrm>
        <a:custGeom>
          <a:avLst/>
          <a:gdLst/>
          <a:ahLst/>
          <a:cxnLst/>
          <a:rect l="0" t="0" r="0" b="0"/>
          <a:pathLst>
            <a:path>
              <a:moveTo>
                <a:pt x="0" y="0"/>
              </a:moveTo>
              <a:lnTo>
                <a:pt x="78817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63036" y="2067458"/>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CDBG and ESG</a:t>
          </a:r>
          <a:endParaRPr lang="en-US" sz="1800" b="1" kern="1200" dirty="0"/>
        </a:p>
      </dsp:txBody>
      <dsp:txXfrm>
        <a:off x="3249543" y="2153965"/>
        <a:ext cx="2388885" cy="1599093"/>
      </dsp:txXfrm>
    </dsp:sp>
    <dsp:sp modelId="{450F8F16-A791-4242-9ECD-55172D5CD35B}">
      <dsp:nvSpPr>
        <dsp:cNvPr id="0" name=""/>
        <dsp:cNvSpPr/>
      </dsp:nvSpPr>
      <dsp:spPr>
        <a:xfrm rot="16200000">
          <a:off x="4004167" y="1627638"/>
          <a:ext cx="879638" cy="0"/>
        </a:xfrm>
        <a:custGeom>
          <a:avLst/>
          <a:gdLst/>
          <a:ahLst/>
          <a:cxnLst/>
          <a:rect l="0" t="0" r="0" b="0"/>
          <a:pathLst>
            <a:path>
              <a:moveTo>
                <a:pt x="0" y="0"/>
              </a:moveTo>
              <a:lnTo>
                <a:pt x="879638"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585602">
          <a:off x="5682213" y="3772088"/>
          <a:ext cx="817713" cy="0"/>
        </a:xfrm>
        <a:custGeom>
          <a:avLst/>
          <a:gdLst/>
          <a:ahLst/>
          <a:cxnLst/>
          <a:rect l="0" t="0" r="0" b="0"/>
          <a:pathLst>
            <a:path>
              <a:moveTo>
                <a:pt x="0" y="0"/>
              </a:moveTo>
              <a:lnTo>
                <a:pt x="81771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47016">
          <a:off x="4020626" y="4245220"/>
          <a:ext cx="811386" cy="0"/>
        </a:xfrm>
        <a:custGeom>
          <a:avLst/>
          <a:gdLst/>
          <a:ahLst/>
          <a:cxnLst/>
          <a:rect l="0" t="0" r="0" b="0"/>
          <a:pathLst>
            <a:path>
              <a:moveTo>
                <a:pt x="0" y="0"/>
              </a:moveTo>
              <a:lnTo>
                <a:pt x="81138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34830" y="4650875"/>
          <a:ext cx="1755642"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592790" y="4708835"/>
        <a:ext cx="1639722" cy="1071391"/>
      </dsp:txXfrm>
    </dsp:sp>
    <dsp:sp modelId="{D8869806-ADEA-4F06-8088-57E5CD184567}">
      <dsp:nvSpPr>
        <dsp:cNvPr id="0" name=""/>
        <dsp:cNvSpPr/>
      </dsp:nvSpPr>
      <dsp:spPr>
        <a:xfrm rot="12462552">
          <a:off x="2331371" y="2075618"/>
          <a:ext cx="882254" cy="0"/>
        </a:xfrm>
        <a:custGeom>
          <a:avLst/>
          <a:gdLst/>
          <a:ahLst/>
          <a:cxnLst/>
          <a:rect l="0" t="0" r="0" b="0"/>
          <a:pathLst>
            <a:path>
              <a:moveTo>
                <a:pt x="0" y="0"/>
              </a:moveTo>
              <a:lnTo>
                <a:pt x="88225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6496">
          <a:off x="2379239" y="3675485"/>
          <a:ext cx="817881" cy="0"/>
        </a:xfrm>
        <a:custGeom>
          <a:avLst/>
          <a:gdLst/>
          <a:ahLst/>
          <a:cxnLst/>
          <a:rect l="0" t="0" r="0" b="0"/>
          <a:pathLst>
            <a:path>
              <a:moveTo>
                <a:pt x="0" y="0"/>
              </a:moveTo>
              <a:lnTo>
                <a:pt x="81788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3234">
          <a:off x="5680580" y="2106583"/>
          <a:ext cx="788170" cy="0"/>
        </a:xfrm>
        <a:custGeom>
          <a:avLst/>
          <a:gdLst/>
          <a:ahLst/>
          <a:cxnLst/>
          <a:rect l="0" t="0" r="0" b="0"/>
          <a:pathLst>
            <a:path>
              <a:moveTo>
                <a:pt x="0" y="0"/>
              </a:moveTo>
              <a:lnTo>
                <a:pt x="78817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DC4-D540-42C3-844A-1473E4CE60B1}">
      <dsp:nvSpPr>
        <dsp:cNvPr id="0" name=""/>
        <dsp:cNvSpPr/>
      </dsp:nvSpPr>
      <dsp:spPr>
        <a:xfrm>
          <a:off x="3163036" y="2067458"/>
          <a:ext cx="2561899" cy="177210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b="1" kern="1200" dirty="0"/>
            <a:t>HUD Allocations CDBG and ESG</a:t>
          </a:r>
          <a:endParaRPr lang="en-US" sz="1800" b="1" kern="1200" dirty="0"/>
        </a:p>
      </dsp:txBody>
      <dsp:txXfrm>
        <a:off x="3249543" y="2153965"/>
        <a:ext cx="2388885" cy="1599093"/>
      </dsp:txXfrm>
    </dsp:sp>
    <dsp:sp modelId="{450F8F16-A791-4242-9ECD-55172D5CD35B}">
      <dsp:nvSpPr>
        <dsp:cNvPr id="0" name=""/>
        <dsp:cNvSpPr/>
      </dsp:nvSpPr>
      <dsp:spPr>
        <a:xfrm rot="16200000">
          <a:off x="4004167" y="1627638"/>
          <a:ext cx="879638" cy="0"/>
        </a:xfrm>
        <a:custGeom>
          <a:avLst/>
          <a:gdLst/>
          <a:ahLst/>
          <a:cxnLst/>
          <a:rect l="0" t="0" r="0" b="0"/>
          <a:pathLst>
            <a:path>
              <a:moveTo>
                <a:pt x="0" y="0"/>
              </a:moveTo>
              <a:lnTo>
                <a:pt x="879638"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87CA-A6BF-4BA8-8388-2A94C2131E11}">
      <dsp:nvSpPr>
        <dsp:cNvPr id="0" name=""/>
        <dsp:cNvSpPr/>
      </dsp:nvSpPr>
      <dsp:spPr>
        <a:xfrm>
          <a:off x="3566159" y="507"/>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t>Timeline (</a:t>
          </a:r>
          <a:r>
            <a:rPr lang="en-US" sz="1800" b="0" kern="1200" dirty="0">
              <a:solidFill>
                <a:schemeClr val="lt1">
                  <a:alpha val="98000"/>
                </a:schemeClr>
              </a:solidFill>
            </a:rPr>
            <a:t>ONGOING</a:t>
          </a:r>
          <a:r>
            <a:rPr lang="en-US" sz="1800" b="0" kern="1200" dirty="0"/>
            <a:t>)</a:t>
          </a:r>
        </a:p>
      </dsp:txBody>
      <dsp:txXfrm>
        <a:off x="3624119" y="58467"/>
        <a:ext cx="1639734" cy="1071391"/>
      </dsp:txXfrm>
    </dsp:sp>
    <dsp:sp modelId="{D4E19E33-E20B-4B17-BEDA-09C60CF69732}">
      <dsp:nvSpPr>
        <dsp:cNvPr id="0" name=""/>
        <dsp:cNvSpPr/>
      </dsp:nvSpPr>
      <dsp:spPr>
        <a:xfrm rot="1585602">
          <a:off x="5682213" y="3772088"/>
          <a:ext cx="817713" cy="0"/>
        </a:xfrm>
        <a:custGeom>
          <a:avLst/>
          <a:gdLst/>
          <a:ahLst/>
          <a:cxnLst/>
          <a:rect l="0" t="0" r="0" b="0"/>
          <a:pathLst>
            <a:path>
              <a:moveTo>
                <a:pt x="0" y="0"/>
              </a:moveTo>
              <a:lnTo>
                <a:pt x="817713"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D03EA-9FB8-4425-B8B9-A90C2DF8B569}">
      <dsp:nvSpPr>
        <dsp:cNvPr id="0" name=""/>
        <dsp:cNvSpPr/>
      </dsp:nvSpPr>
      <dsp:spPr>
        <a:xfrm>
          <a:off x="6457203" y="3795567"/>
          <a:ext cx="1751249"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ESG Overview</a:t>
          </a:r>
        </a:p>
      </dsp:txBody>
      <dsp:txXfrm>
        <a:off x="6515163" y="3853527"/>
        <a:ext cx="1635329" cy="1071391"/>
      </dsp:txXfrm>
    </dsp:sp>
    <dsp:sp modelId="{CBD6EF70-F741-46BD-BC40-E46CD898C03A}">
      <dsp:nvSpPr>
        <dsp:cNvPr id="0" name=""/>
        <dsp:cNvSpPr/>
      </dsp:nvSpPr>
      <dsp:spPr>
        <a:xfrm rot="5447016">
          <a:off x="4020626" y="4245220"/>
          <a:ext cx="811386" cy="0"/>
        </a:xfrm>
        <a:custGeom>
          <a:avLst/>
          <a:gdLst/>
          <a:ahLst/>
          <a:cxnLst/>
          <a:rect l="0" t="0" r="0" b="0"/>
          <a:pathLst>
            <a:path>
              <a:moveTo>
                <a:pt x="0" y="0"/>
              </a:moveTo>
              <a:lnTo>
                <a:pt x="81138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140D5-C20F-416B-812D-C4AEB1EA1C93}">
      <dsp:nvSpPr>
        <dsp:cNvPr id="0" name=""/>
        <dsp:cNvSpPr/>
      </dsp:nvSpPr>
      <dsp:spPr>
        <a:xfrm>
          <a:off x="3534830" y="4650875"/>
          <a:ext cx="1755642"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Proposals</a:t>
          </a:r>
          <a:r>
            <a:rPr lang="en-US" sz="1300" kern="1200" dirty="0"/>
            <a:t> </a:t>
          </a:r>
        </a:p>
      </dsp:txBody>
      <dsp:txXfrm>
        <a:off x="3592790" y="4708835"/>
        <a:ext cx="1639722" cy="1071391"/>
      </dsp:txXfrm>
    </dsp:sp>
    <dsp:sp modelId="{D8869806-ADEA-4F06-8088-57E5CD184567}">
      <dsp:nvSpPr>
        <dsp:cNvPr id="0" name=""/>
        <dsp:cNvSpPr/>
      </dsp:nvSpPr>
      <dsp:spPr>
        <a:xfrm rot="12462552">
          <a:off x="2331371" y="2075618"/>
          <a:ext cx="882254" cy="0"/>
        </a:xfrm>
        <a:custGeom>
          <a:avLst/>
          <a:gdLst/>
          <a:ahLst/>
          <a:cxnLst/>
          <a:rect l="0" t="0" r="0" b="0"/>
          <a:pathLst>
            <a:path>
              <a:moveTo>
                <a:pt x="0" y="0"/>
              </a:moveTo>
              <a:lnTo>
                <a:pt x="88225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E00CA-907F-45C7-92C0-B2A46DD1F297}">
      <dsp:nvSpPr>
        <dsp:cNvPr id="0" name=""/>
        <dsp:cNvSpPr/>
      </dsp:nvSpPr>
      <dsp:spPr>
        <a:xfrm>
          <a:off x="626318" y="815799"/>
          <a:ext cx="1755642" cy="1187311"/>
        </a:xfrm>
        <a:prstGeom prst="round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Monthly Monitoring Reports</a:t>
          </a:r>
        </a:p>
      </dsp:txBody>
      <dsp:txXfrm>
        <a:off x="684278" y="873759"/>
        <a:ext cx="1639722" cy="1071391"/>
      </dsp:txXfrm>
    </dsp:sp>
    <dsp:sp modelId="{A86B9E6E-9AC4-4BA6-A975-2DEF3DAC1FBD}">
      <dsp:nvSpPr>
        <dsp:cNvPr id="0" name=""/>
        <dsp:cNvSpPr/>
      </dsp:nvSpPr>
      <dsp:spPr>
        <a:xfrm rot="9386496">
          <a:off x="2379239" y="3675485"/>
          <a:ext cx="817881" cy="0"/>
        </a:xfrm>
        <a:custGeom>
          <a:avLst/>
          <a:gdLst/>
          <a:ahLst/>
          <a:cxnLst/>
          <a:rect l="0" t="0" r="0" b="0"/>
          <a:pathLst>
            <a:path>
              <a:moveTo>
                <a:pt x="0" y="0"/>
              </a:moveTo>
              <a:lnTo>
                <a:pt x="81788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D19C6-0EB1-4E83-BB1A-DA504A0A5C9F}">
      <dsp:nvSpPr>
        <dsp:cNvPr id="0" name=""/>
        <dsp:cNvSpPr/>
      </dsp:nvSpPr>
      <dsp:spPr>
        <a:xfrm>
          <a:off x="657668" y="3628030"/>
          <a:ext cx="1755654" cy="118731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Financial Responsibility </a:t>
          </a:r>
        </a:p>
      </dsp:txBody>
      <dsp:txXfrm>
        <a:off x="715628" y="3685990"/>
        <a:ext cx="1639734" cy="1071391"/>
      </dsp:txXfrm>
    </dsp:sp>
    <dsp:sp modelId="{BD0F32AD-57CC-412B-9B81-C8CED2280434}">
      <dsp:nvSpPr>
        <dsp:cNvPr id="0" name=""/>
        <dsp:cNvSpPr/>
      </dsp:nvSpPr>
      <dsp:spPr>
        <a:xfrm rot="19953234">
          <a:off x="5680580" y="2106583"/>
          <a:ext cx="788170" cy="0"/>
        </a:xfrm>
        <a:custGeom>
          <a:avLst/>
          <a:gdLst/>
          <a:ahLst/>
          <a:cxnLst/>
          <a:rect l="0" t="0" r="0" b="0"/>
          <a:pathLst>
            <a:path>
              <a:moveTo>
                <a:pt x="0" y="0"/>
              </a:moveTo>
              <a:lnTo>
                <a:pt x="78817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B66CD-E758-4BBF-ACBB-293223ED7E05}">
      <dsp:nvSpPr>
        <dsp:cNvPr id="0" name=""/>
        <dsp:cNvSpPr/>
      </dsp:nvSpPr>
      <dsp:spPr>
        <a:xfrm>
          <a:off x="6424394" y="875369"/>
          <a:ext cx="1755654" cy="1187311"/>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CDBG Overview</a:t>
          </a:r>
        </a:p>
      </dsp:txBody>
      <dsp:txXfrm>
        <a:off x="6482354" y="933329"/>
        <a:ext cx="1639734" cy="107139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40" y="1"/>
            <a:ext cx="3037840" cy="466435"/>
          </a:xfrm>
          <a:prstGeom prst="rect">
            <a:avLst/>
          </a:prstGeom>
        </p:spPr>
        <p:txBody>
          <a:bodyPr vert="horz" lIns="93166" tIns="46583" rIns="93166" bIns="46583" rtlCol="0"/>
          <a:lstStyle>
            <a:lvl1pPr algn="r">
              <a:defRPr sz="1200"/>
            </a:lvl1pPr>
          </a:lstStyle>
          <a:p>
            <a:fld id="{ABC2A2DE-5438-400C-AABE-87DC233174BA}" type="datetimeFigureOut">
              <a:rPr lang="en-US" smtClean="0"/>
              <a:t>7/2/2023</a:t>
            </a:fld>
            <a:endParaRPr lang="en-US"/>
          </a:p>
        </p:txBody>
      </p:sp>
      <p:sp>
        <p:nvSpPr>
          <p:cNvPr id="4" name="Footer Placeholder 3"/>
          <p:cNvSpPr>
            <a:spLocks noGrp="1"/>
          </p:cNvSpPr>
          <p:nvPr>
            <p:ph type="ftr" sz="quarter" idx="2"/>
          </p:nvPr>
        </p:nvSpPr>
        <p:spPr>
          <a:xfrm>
            <a:off x="2"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6434"/>
          </a:xfrm>
          <a:prstGeom prst="rect">
            <a:avLst/>
          </a:prstGeom>
        </p:spPr>
        <p:txBody>
          <a:bodyPr vert="horz" lIns="93166" tIns="46583" rIns="93166" bIns="46583" rtlCol="0" anchor="b"/>
          <a:lstStyle>
            <a:lvl1pPr algn="r">
              <a:defRPr sz="1200"/>
            </a:lvl1pPr>
          </a:lstStyle>
          <a:p>
            <a:fld id="{FD7E9647-EE14-47D0-A0E8-FC52F86B0909}" type="slidenum">
              <a:rPr lang="en-US" smtClean="0"/>
              <a:t>‹#›</a:t>
            </a:fld>
            <a:endParaRPr lang="en-US"/>
          </a:p>
        </p:txBody>
      </p:sp>
    </p:spTree>
    <p:extLst>
      <p:ext uri="{BB962C8B-B14F-4D97-AF65-F5344CB8AC3E}">
        <p14:creationId xmlns:p14="http://schemas.microsoft.com/office/powerpoint/2010/main" val="1591266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40" y="1"/>
            <a:ext cx="3037840" cy="466435"/>
          </a:xfrm>
          <a:prstGeom prst="rect">
            <a:avLst/>
          </a:prstGeom>
        </p:spPr>
        <p:txBody>
          <a:bodyPr vert="horz" lIns="93166" tIns="46583" rIns="93166" bIns="46583" rtlCol="0"/>
          <a:lstStyle>
            <a:lvl1pPr algn="r">
              <a:defRPr sz="1200"/>
            </a:lvl1pPr>
          </a:lstStyle>
          <a:p>
            <a:fld id="{0FB82EC1-DC9D-4D3A-BAA7-D487850153D7}" type="datetimeFigureOut">
              <a:rPr lang="en-US" smtClean="0"/>
              <a:t>7/2/2023</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6" tIns="46583" rIns="93166" bIns="4658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6434"/>
          </a:xfrm>
          <a:prstGeom prst="rect">
            <a:avLst/>
          </a:prstGeom>
        </p:spPr>
        <p:txBody>
          <a:bodyPr vert="horz" lIns="93166" tIns="46583" rIns="93166" bIns="46583" rtlCol="0" anchor="b"/>
          <a:lstStyle>
            <a:lvl1pPr algn="r">
              <a:defRPr sz="1200"/>
            </a:lvl1pPr>
          </a:lstStyle>
          <a:p>
            <a:fld id="{6014EE09-1A6C-48DA-AB84-57445573D710}" type="slidenum">
              <a:rPr lang="en-US" smtClean="0"/>
              <a:t>‹#›</a:t>
            </a:fld>
            <a:endParaRPr lang="en-US"/>
          </a:p>
        </p:txBody>
      </p:sp>
    </p:spTree>
    <p:extLst>
      <p:ext uri="{BB962C8B-B14F-4D97-AF65-F5344CB8AC3E}">
        <p14:creationId xmlns:p14="http://schemas.microsoft.com/office/powerpoint/2010/main" val="151578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1</a:t>
            </a:fld>
            <a:endParaRPr lang="en-US" dirty="0"/>
          </a:p>
        </p:txBody>
      </p:sp>
    </p:spTree>
    <p:extLst>
      <p:ext uri="{BB962C8B-B14F-4D97-AF65-F5344CB8AC3E}">
        <p14:creationId xmlns:p14="http://schemas.microsoft.com/office/powerpoint/2010/main" val="61849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69</a:t>
            </a:fld>
            <a:endParaRPr lang="en-US"/>
          </a:p>
        </p:txBody>
      </p:sp>
    </p:spTree>
    <p:extLst>
      <p:ext uri="{BB962C8B-B14F-4D97-AF65-F5344CB8AC3E}">
        <p14:creationId xmlns:p14="http://schemas.microsoft.com/office/powerpoint/2010/main" val="420744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74</a:t>
            </a:fld>
            <a:endParaRPr lang="en-US"/>
          </a:p>
        </p:txBody>
      </p:sp>
    </p:spTree>
    <p:extLst>
      <p:ext uri="{BB962C8B-B14F-4D97-AF65-F5344CB8AC3E}">
        <p14:creationId xmlns:p14="http://schemas.microsoft.com/office/powerpoint/2010/main" val="166077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75</a:t>
            </a:fld>
            <a:endParaRPr lang="en-US"/>
          </a:p>
        </p:txBody>
      </p:sp>
    </p:spTree>
    <p:extLst>
      <p:ext uri="{BB962C8B-B14F-4D97-AF65-F5344CB8AC3E}">
        <p14:creationId xmlns:p14="http://schemas.microsoft.com/office/powerpoint/2010/main" val="380384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78</a:t>
            </a:fld>
            <a:endParaRPr lang="en-US"/>
          </a:p>
        </p:txBody>
      </p:sp>
    </p:spTree>
    <p:extLst>
      <p:ext uri="{BB962C8B-B14F-4D97-AF65-F5344CB8AC3E}">
        <p14:creationId xmlns:p14="http://schemas.microsoft.com/office/powerpoint/2010/main" val="193037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445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6255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1743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1646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8812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8964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6902">
              <a:defRPr/>
            </a:pPr>
            <a:fld id="{CDB9656E-356A-4D0C-84E0-D32F8A6B6746}" type="slidenum">
              <a:rPr lang="en-US">
                <a:solidFill>
                  <a:prstClr val="black"/>
                </a:solidFill>
                <a:latin typeface="Calibri" panose="020F0502020204030204"/>
              </a:rPr>
              <a:pPr defTabSz="906902">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1025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6902">
              <a:defRPr/>
            </a:pPr>
            <a:fld id="{CDB9656E-356A-4D0C-84E0-D32F8A6B6746}" type="slidenum">
              <a:rPr lang="en-US">
                <a:solidFill>
                  <a:prstClr val="black"/>
                </a:solidFill>
                <a:latin typeface="Calibri" panose="020F0502020204030204"/>
              </a:rPr>
              <a:pPr defTabSz="906902">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65920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38787" cy="3116262"/>
          </a:xfrm>
        </p:spPr>
      </p:sp>
      <p:sp>
        <p:nvSpPr>
          <p:cNvPr id="3" name="Notes Placeholder 2"/>
          <p:cNvSpPr>
            <a:spLocks noGrp="1"/>
          </p:cNvSpPr>
          <p:nvPr>
            <p:ph type="body" idx="1"/>
          </p:nvPr>
        </p:nvSpPr>
        <p:spPr/>
        <p:txBody>
          <a:bodyPr/>
          <a:lstStyle/>
          <a:p>
            <a:r>
              <a:rPr lang="en-US" dirty="0"/>
              <a:t>Lesson descriptions should be brief.</a:t>
            </a:r>
          </a:p>
          <a:p>
            <a:endParaRPr lang="en-US" dirty="0"/>
          </a:p>
        </p:txBody>
      </p:sp>
    </p:spTree>
    <p:extLst>
      <p:ext uri="{BB962C8B-B14F-4D97-AF65-F5344CB8AC3E}">
        <p14:creationId xmlns:p14="http://schemas.microsoft.com/office/powerpoint/2010/main" val="1724829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4EE09-1A6C-48DA-AB84-57445573D710}" type="slidenum">
              <a:rPr lang="en-US" smtClean="0"/>
              <a:t>64</a:t>
            </a:fld>
            <a:endParaRPr lang="en-US"/>
          </a:p>
        </p:txBody>
      </p:sp>
    </p:spTree>
    <p:extLst>
      <p:ext uri="{BB962C8B-B14F-4D97-AF65-F5344CB8AC3E}">
        <p14:creationId xmlns:p14="http://schemas.microsoft.com/office/powerpoint/2010/main" val="138289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CFCBB-4B6F-431A-B268-77A580265CA0}"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837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97A9D73-EB9A-40D6-B0C2-B01644FE0453}" type="datetime1">
              <a:rPr lang="en-US" smtClean="0"/>
              <a:t>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230572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E4122A-22C3-46B6-9038-C0EC81F5CD07}"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306459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77225-5F78-427C-B024-D8C7C973D70F}"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76709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C3ECF1-445F-4EA4-B18E-07E7FDD1B628}"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80732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FEE9F-638D-418D-806C-F3EAA9121A1F}"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48000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A6603-615D-4393-A237-BA905B860B45}"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152733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28AB03-C745-4C3C-BE4A-272725431B32}"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704196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DBB388-487D-4D91-BA1F-A2212FA7636C}"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82095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64A5ED-3601-4820-ACD1-38538A7DF86E}"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33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E3ADD-A7AE-4612-AAEC-923B6C506525}"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211262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147560-5889-4E9F-A69C-4139E2259C22}"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157170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D56DF7-F8EA-4AFA-A061-BABEDE28FC10}"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1039687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12CDC5-D4FC-4C45-8890-AF1F097A15E8}"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2125833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FD2665-ADCA-46B8-82C5-7B3EBF3F6703}" type="datetime1">
              <a:rPr lang="en-US" smtClean="0"/>
              <a:t>7/2/2023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321357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754D02-9F88-45D4-8DE7-DD31831C043F}" type="datetime1">
              <a:rPr lang="en-US" smtClean="0"/>
              <a:t>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3085727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33FCF-AD3C-4A4E-BE59-030B8C0C9C02}" type="datetime1">
              <a:rPr lang="en-US" smtClean="0"/>
              <a:t>7/2/2023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318484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FCB4FE-93B1-4C0D-8969-3C3E6C943963}"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4150031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54FDA1E-9CCF-4313-B9E3-DDB715EA258E}"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1416682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C00F0D32-2EDC-479E-B801-D8252D49D392}" type="datetime1">
              <a:rPr lang="en-US" smtClean="0"/>
              <a:t>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428600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27C623-425D-43E4-8B2F-BCC8D7E90848}"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3478968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E2143D-8A66-4C79-B8DC-54D2EC009EDD}"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27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9CB62D-7330-40B4-AD45-EAEFED4574AB}"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840680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026C2C-0ADC-466D-914F-7DD3BCD21053}"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4288018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45F39-5CFF-4D2A-943B-AF479D89602B}"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7883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2F5472-E60D-4BCB-AE6E-DC3D6D961982}"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2239863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1E4B0-C144-453C-9E7D-033C9E8245B0}"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3474774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09B8E4-2A5D-4A3D-B917-4B6B12ACC3E1}" type="datetime1">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107FC-6D49-4A18-8E1C-CEBF8101CC2B}" type="slidenum">
              <a:rPr lang="en-US" smtClean="0"/>
              <a:t>‹#›</a:t>
            </a:fld>
            <a:endParaRPr lang="en-US"/>
          </a:p>
        </p:txBody>
      </p:sp>
    </p:spTree>
    <p:extLst>
      <p:ext uri="{BB962C8B-B14F-4D97-AF65-F5344CB8AC3E}">
        <p14:creationId xmlns:p14="http://schemas.microsoft.com/office/powerpoint/2010/main" val="42818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E8EF6C-DCBC-4E12-A762-E2E962ED9C39}"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239512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913FD7-8C4A-4D25-870E-38A357BE0740}" type="datetime1">
              <a:rPr lang="en-US" smtClean="0"/>
              <a:t>7/2/2023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49339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714568-A8AF-47BB-9E30-E80A6323F920}" type="datetime1">
              <a:rPr lang="en-US" smtClean="0"/>
              <a:t>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385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37C65-9859-46BD-8D91-D076DB7089D2}" type="datetime1">
              <a:rPr lang="en-US" smtClean="0"/>
              <a:t>7/2/2023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63071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A764C3E-094A-48B1-AE4C-4737134DD2BE}"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258723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09E5EC-C1AE-4C62-8DD2-6BA6BAB05F25}" type="datetime1">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A7A85-B75E-4D15-8271-3E80641739A6}" type="slidenum">
              <a:rPr lang="en-US" smtClean="0"/>
              <a:t>‹#›</a:t>
            </a:fld>
            <a:endParaRPr lang="en-US"/>
          </a:p>
        </p:txBody>
      </p:sp>
    </p:spTree>
    <p:extLst>
      <p:ext uri="{BB962C8B-B14F-4D97-AF65-F5344CB8AC3E}">
        <p14:creationId xmlns:p14="http://schemas.microsoft.com/office/powerpoint/2010/main" val="104776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5E86CE6-D120-4417-9190-180BA5C9AD78}" type="datetime1">
              <a:rPr lang="en-US" smtClean="0"/>
              <a:t>7/2/2023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00A7A85-B75E-4D15-8271-3E80641739A6}" type="slidenum">
              <a:rPr lang="en-US" smtClean="0"/>
              <a:t>‹#›</a:t>
            </a:fld>
            <a:endParaRPr lang="en-US"/>
          </a:p>
        </p:txBody>
      </p:sp>
    </p:spTree>
    <p:extLst>
      <p:ext uri="{BB962C8B-B14F-4D97-AF65-F5344CB8AC3E}">
        <p14:creationId xmlns:p14="http://schemas.microsoft.com/office/powerpoint/2010/main" val="286680126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0EF6BD7-BA29-492D-882D-17C9DB30D1F8}" type="datetime1">
              <a:rPr lang="en-US" smtClean="0"/>
              <a:t>7/2/2023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B6107FC-6D49-4A18-8E1C-CEBF8101CC2B}" type="slidenum">
              <a:rPr lang="en-US" smtClean="0"/>
              <a:t>‹#›</a:t>
            </a:fld>
            <a:endParaRPr lang="en-US"/>
          </a:p>
        </p:txBody>
      </p:sp>
    </p:spTree>
    <p:extLst>
      <p:ext uri="{BB962C8B-B14F-4D97-AF65-F5344CB8AC3E}">
        <p14:creationId xmlns:p14="http://schemas.microsoft.com/office/powerpoint/2010/main" val="53483051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hyperlink" Target="http://www.evansville.in.gov/cdfederalprograms"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evansville.in.gov/cdfederalprogram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lismith@evansville.in.gov"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evansville.in.gov/communitydevelopment"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mailto:lismith@evansville.in.gov"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3108058" y="44478"/>
            <a:ext cx="10203363"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cs typeface="Calibri" panose="020F0502020204030204" pitchFamily="34" charset="0"/>
              </a:rPr>
              <a:t>FY 2024 CDBG / ESG</a:t>
            </a:r>
          </a:p>
        </p:txBody>
      </p:sp>
      <p:sp>
        <p:nvSpPr>
          <p:cNvPr id="4" name="TextBox 3"/>
          <p:cNvSpPr txBox="1"/>
          <p:nvPr/>
        </p:nvSpPr>
        <p:spPr>
          <a:xfrm>
            <a:off x="1854030" y="754603"/>
            <a:ext cx="9908883" cy="2369880"/>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  </a:t>
            </a:r>
            <a:r>
              <a:rPr lang="en-US" sz="4000" b="1" dirty="0">
                <a:solidFill>
                  <a:schemeClr val="bg1"/>
                </a:solidFill>
                <a:effectLst>
                  <a:outerShdw blurRad="38100" dist="38100" dir="2700000" algn="tl">
                    <a:srgbClr val="000000">
                      <a:alpha val="43137"/>
                    </a:srgbClr>
                  </a:outerShdw>
                </a:effectLst>
                <a:cs typeface="Calibri" panose="020F0502020204030204" pitchFamily="34" charset="0"/>
              </a:rPr>
              <a:t>June 26-June 30, 2023 Training Session</a:t>
            </a:r>
          </a:p>
          <a:p>
            <a:pPr marL="285750" indent="-285750">
              <a:buFont typeface="Arial" panose="020B0604020202020204" pitchFamily="34" charset="0"/>
              <a:buChar char="•"/>
            </a:pPr>
            <a:endParaRPr lang="en-US" sz="3600" dirty="0">
              <a:effectLst>
                <a:outerShdw blurRad="38100" dist="38100" dir="2700000" algn="tl">
                  <a:srgbClr val="000000">
                    <a:alpha val="43137"/>
                  </a:srgbClr>
                </a:outerShdw>
              </a:effectLst>
            </a:endParaRPr>
          </a:p>
          <a:p>
            <a:r>
              <a:rPr lang="en-US" sz="3600" dirty="0">
                <a:effectLst>
                  <a:outerShdw blurRad="38100" dist="38100" dir="2700000" algn="tl">
                    <a:srgbClr val="000000">
                      <a:alpha val="43137"/>
                    </a:srgbClr>
                  </a:outerShdw>
                </a:effectLst>
              </a:rPr>
              <a:t>  </a:t>
            </a:r>
          </a:p>
          <a:p>
            <a:r>
              <a:rPr lang="en-US" sz="3600" dirty="0">
                <a:effectLst>
                  <a:outerShdw blurRad="38100" dist="38100" dir="2700000" algn="tl">
                    <a:srgbClr val="000000">
                      <a:alpha val="43137"/>
                    </a:srgbClr>
                  </a:outerShdw>
                </a:effectLst>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5" y="241892"/>
            <a:ext cx="1405127" cy="1403125"/>
          </a:xfrm>
          <a:prstGeom prst="rect">
            <a:avLst/>
          </a:prstGeom>
        </p:spPr>
      </p:pic>
      <p:sp>
        <p:nvSpPr>
          <p:cNvPr id="6" name="object 8"/>
          <p:cNvSpPr txBox="1"/>
          <p:nvPr/>
        </p:nvSpPr>
        <p:spPr>
          <a:xfrm>
            <a:off x="1274240" y="1899907"/>
            <a:ext cx="10384649" cy="4944943"/>
          </a:xfrm>
          <a:prstGeom prst="rect">
            <a:avLst/>
          </a:prstGeom>
        </p:spPr>
        <p:txBody>
          <a:bodyPr vert="horz" wrap="square" lIns="0" tIns="0" rIns="0" bIns="0" rtlCol="0">
            <a:spAutoFit/>
          </a:bodyPr>
          <a:lstStyle/>
          <a:p>
            <a:pPr marL="12700" algn="ctr">
              <a:spcBef>
                <a:spcPts val="1310"/>
              </a:spcBef>
            </a:pPr>
            <a:r>
              <a:rPr lang="en-US" sz="2400" b="1" spc="-5" dirty="0">
                <a:solidFill>
                  <a:schemeClr val="bg1"/>
                </a:solidFill>
                <a:effectLst>
                  <a:outerShdw blurRad="38100" dist="38100" dir="2700000" algn="tl">
                    <a:srgbClr val="000000">
                      <a:alpha val="43137"/>
                    </a:srgbClr>
                  </a:outerShdw>
                </a:effectLst>
                <a:cs typeface="Calibri"/>
              </a:rPr>
              <a:t>CITY OF EVANSVILLE-DEPARTMENT OF METROPOLITAN DEVELOPMENT </a:t>
            </a:r>
          </a:p>
          <a:p>
            <a:pPr marL="12700" algn="ctr">
              <a:spcBef>
                <a:spcPts val="1310"/>
              </a:spcBef>
            </a:pPr>
            <a:r>
              <a:rPr lang="en-US" sz="2400" b="1" spc="-5" dirty="0">
                <a:effectLst>
                  <a:outerShdw blurRad="38100" dist="38100" dir="2700000" algn="tl">
                    <a:srgbClr val="000000">
                      <a:alpha val="43137"/>
                    </a:srgbClr>
                  </a:outerShdw>
                </a:effectLst>
                <a:cs typeface="Calibri"/>
              </a:rPr>
              <a:t>812-436-7823</a:t>
            </a:r>
          </a:p>
          <a:p>
            <a:pPr marL="12700">
              <a:spcBef>
                <a:spcPts val="1310"/>
              </a:spcBef>
            </a:pPr>
            <a:r>
              <a:rPr lang="en-US" sz="2400" b="1" spc="-5" dirty="0">
                <a:solidFill>
                  <a:schemeClr val="bg1"/>
                </a:solidFill>
                <a:effectLst>
                  <a:outerShdw blurRad="38100" dist="38100" dir="2700000" algn="tl">
                    <a:srgbClr val="000000">
                      <a:alpha val="43137"/>
                    </a:srgbClr>
                  </a:outerShdw>
                </a:effectLst>
                <a:cs typeface="Calibri"/>
              </a:rPr>
              <a:t>COMMUNITY DEVELOPMENT STAFF</a:t>
            </a:r>
          </a:p>
          <a:p>
            <a:pPr marL="469900" indent="-457200">
              <a:spcBef>
                <a:spcPts val="1310"/>
              </a:spcBef>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Kelley Coures –</a:t>
            </a:r>
            <a:r>
              <a:rPr sz="2400" b="1" dirty="0">
                <a:effectLst>
                  <a:outerShdw blurRad="38100" dist="38100" dir="2700000" algn="tl">
                    <a:srgbClr val="000000">
                      <a:alpha val="43137"/>
                    </a:srgbClr>
                  </a:outerShdw>
                </a:effectLst>
                <a:cs typeface="Calibri"/>
              </a:rPr>
              <a:t> </a:t>
            </a:r>
            <a:r>
              <a:rPr lang="en-US" sz="2400" b="1" dirty="0">
                <a:effectLst>
                  <a:outerShdw blurRad="38100" dist="38100" dir="2700000" algn="tl">
                    <a:srgbClr val="000000">
                      <a:alpha val="43137"/>
                    </a:srgbClr>
                  </a:outerShdw>
                </a:effectLst>
                <a:cs typeface="Calibri"/>
              </a:rPr>
              <a:t>Executive </a:t>
            </a:r>
            <a:r>
              <a:rPr sz="2400" b="1" spc="-5" dirty="0">
                <a:effectLst>
                  <a:outerShdw blurRad="38100" dist="38100" dir="2700000" algn="tl">
                    <a:srgbClr val="000000">
                      <a:alpha val="43137"/>
                    </a:srgbClr>
                  </a:outerShdw>
                </a:effectLst>
                <a:cs typeface="Calibri"/>
              </a:rPr>
              <a:t>Di</a:t>
            </a:r>
            <a:r>
              <a:rPr sz="2400" b="1" spc="-40" dirty="0">
                <a:effectLst>
                  <a:outerShdw blurRad="38100" dist="38100" dir="2700000" algn="tl">
                    <a:srgbClr val="000000">
                      <a:alpha val="43137"/>
                    </a:srgbClr>
                  </a:outerShdw>
                </a:effectLst>
                <a:cs typeface="Calibri"/>
              </a:rPr>
              <a:t>r</a:t>
            </a:r>
            <a:r>
              <a:rPr sz="2400" b="1" dirty="0">
                <a:effectLst>
                  <a:outerShdw blurRad="38100" dist="38100" dir="2700000" algn="tl">
                    <a:srgbClr val="000000">
                      <a:alpha val="43137"/>
                    </a:srgbClr>
                  </a:outerShdw>
                </a:effectLst>
                <a:cs typeface="Calibri"/>
              </a:rPr>
              <a:t>ec</a:t>
            </a:r>
            <a:r>
              <a:rPr sz="2400" b="1" spc="-30" dirty="0">
                <a:effectLst>
                  <a:outerShdw blurRad="38100" dist="38100" dir="2700000" algn="tl">
                    <a:srgbClr val="000000">
                      <a:alpha val="43137"/>
                    </a:srgbClr>
                  </a:outerShdw>
                </a:effectLst>
                <a:cs typeface="Calibri"/>
              </a:rPr>
              <a:t>t</a:t>
            </a:r>
            <a:r>
              <a:rPr sz="2400" b="1" spc="-5" dirty="0">
                <a:effectLst>
                  <a:outerShdw blurRad="38100" dist="38100" dir="2700000" algn="tl">
                    <a:srgbClr val="000000">
                      <a:alpha val="43137"/>
                    </a:srgbClr>
                  </a:outerShdw>
                </a:effectLst>
                <a:cs typeface="Calibri"/>
              </a:rPr>
              <a:t>or</a:t>
            </a:r>
            <a:endParaRPr sz="2400" b="1" dirty="0">
              <a:effectLst>
                <a:outerShdw blurRad="38100" dist="38100" dir="2700000" algn="tl">
                  <a:srgbClr val="000000">
                    <a:alpha val="43137"/>
                  </a:srgbClr>
                </a:outerShdw>
              </a:effectLst>
              <a:cs typeface="Calibri"/>
            </a:endParaRPr>
          </a:p>
          <a:p>
            <a:pPr marL="469900" indent="-457200">
              <a:spcBef>
                <a:spcPts val="120"/>
              </a:spcBef>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Jane Reel – </a:t>
            </a:r>
            <a:r>
              <a:rPr lang="en-US" sz="2400" b="1" dirty="0">
                <a:effectLst>
                  <a:outerShdw blurRad="38100" dist="38100" dir="2700000" algn="tl">
                    <a:srgbClr val="000000">
                      <a:alpha val="43137"/>
                    </a:srgbClr>
                  </a:outerShdw>
                </a:effectLst>
                <a:cs typeface="Calibri"/>
              </a:rPr>
              <a:t>Deputy </a:t>
            </a:r>
            <a:r>
              <a:rPr sz="2400" b="1" spc="-5" dirty="0">
                <a:effectLst>
                  <a:outerShdw blurRad="38100" dist="38100" dir="2700000" algn="tl">
                    <a:srgbClr val="000000">
                      <a:alpha val="43137"/>
                    </a:srgbClr>
                  </a:outerShdw>
                </a:effectLst>
                <a:cs typeface="Calibri"/>
              </a:rPr>
              <a:t>Di</a:t>
            </a:r>
            <a:r>
              <a:rPr sz="2400" b="1" spc="-40" dirty="0">
                <a:effectLst>
                  <a:outerShdw blurRad="38100" dist="38100" dir="2700000" algn="tl">
                    <a:srgbClr val="000000">
                      <a:alpha val="43137"/>
                    </a:srgbClr>
                  </a:outerShdw>
                </a:effectLst>
                <a:cs typeface="Calibri"/>
              </a:rPr>
              <a:t>r</a:t>
            </a:r>
            <a:r>
              <a:rPr sz="2400" b="1" dirty="0">
                <a:effectLst>
                  <a:outerShdw blurRad="38100" dist="38100" dir="2700000" algn="tl">
                    <a:srgbClr val="000000">
                      <a:alpha val="43137"/>
                    </a:srgbClr>
                  </a:outerShdw>
                </a:effectLst>
                <a:cs typeface="Calibri"/>
              </a:rPr>
              <a:t>ec</a:t>
            </a:r>
            <a:r>
              <a:rPr sz="2400" b="1" spc="-35" dirty="0">
                <a:effectLst>
                  <a:outerShdw blurRad="38100" dist="38100" dir="2700000" algn="tl">
                    <a:srgbClr val="000000">
                      <a:alpha val="43137"/>
                    </a:srgbClr>
                  </a:outerShdw>
                </a:effectLst>
                <a:cs typeface="Calibri"/>
              </a:rPr>
              <a:t>t</a:t>
            </a:r>
            <a:r>
              <a:rPr sz="2400" b="1" spc="-5" dirty="0">
                <a:effectLst>
                  <a:outerShdw blurRad="38100" dist="38100" dir="2700000" algn="tl">
                    <a:srgbClr val="000000">
                      <a:alpha val="43137"/>
                    </a:srgbClr>
                  </a:outerShdw>
                </a:effectLst>
                <a:cs typeface="Calibri"/>
              </a:rPr>
              <a:t>or</a:t>
            </a:r>
            <a:endParaRPr lang="en-US" sz="2400" b="1" spc="-5" dirty="0">
              <a:effectLst>
                <a:outerShdw blurRad="38100" dist="38100" dir="2700000" algn="tl">
                  <a:srgbClr val="000000">
                    <a:alpha val="43137"/>
                  </a:srgbClr>
                </a:outerShdw>
              </a:effectLst>
              <a:cs typeface="Calibri"/>
            </a:endParaRPr>
          </a:p>
          <a:p>
            <a:pPr marL="469900" marR="12700" indent="-457200">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Kolbi Jackson –</a:t>
            </a:r>
            <a:r>
              <a:rPr sz="2400" b="1" dirty="0">
                <a:effectLst>
                  <a:outerShdw blurRad="38100" dist="38100" dir="2700000" algn="tl">
                    <a:srgbClr val="000000">
                      <a:alpha val="43137"/>
                    </a:srgbClr>
                  </a:outerShdw>
                </a:effectLst>
                <a:cs typeface="Calibri"/>
              </a:rPr>
              <a:t> </a:t>
            </a:r>
            <a:r>
              <a:rPr lang="en-US" sz="2400" b="1" dirty="0">
                <a:effectLst>
                  <a:outerShdw blurRad="38100" dist="38100" dir="2700000" algn="tl">
                    <a:srgbClr val="000000">
                      <a:alpha val="43137"/>
                    </a:srgbClr>
                  </a:outerShdw>
                </a:effectLst>
                <a:cs typeface="Calibri"/>
              </a:rPr>
              <a:t>Community Development Coordinator</a:t>
            </a:r>
          </a:p>
          <a:p>
            <a:pPr marL="469900" marR="12700" indent="-457200">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Lisa Smith – Finance Officer</a:t>
            </a:r>
            <a:endParaRPr lang="en-US" sz="2400" b="1" dirty="0">
              <a:effectLst>
                <a:outerShdw blurRad="38100" dist="38100" dir="2700000" algn="tl">
                  <a:srgbClr val="000000">
                    <a:alpha val="43137"/>
                  </a:srgbClr>
                </a:outerShdw>
              </a:effectLst>
              <a:cs typeface="Calibri"/>
            </a:endParaRPr>
          </a:p>
          <a:p>
            <a:pPr marL="469900" marR="12700" indent="-457200">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Gayl Killough– </a:t>
            </a:r>
            <a:r>
              <a:rPr lang="en-US" sz="2400" b="1" dirty="0">
                <a:effectLst>
                  <a:outerShdw blurRad="38100" dist="38100" dir="2700000" algn="tl">
                    <a:srgbClr val="000000">
                      <a:alpha val="43137"/>
                    </a:srgbClr>
                  </a:outerShdw>
                </a:effectLst>
                <a:cs typeface="Calibri"/>
              </a:rPr>
              <a:t>Community Development Specialist</a:t>
            </a:r>
          </a:p>
          <a:p>
            <a:pPr marL="469900" marR="12700" indent="-457200">
              <a:buFont typeface="Wingdings" panose="05000000000000000000" pitchFamily="2" charset="2"/>
              <a:buChar char="v"/>
            </a:pPr>
            <a:r>
              <a:rPr lang="en-US" sz="2400" b="1" dirty="0">
                <a:effectLst>
                  <a:outerShdw blurRad="38100" dist="38100" dir="2700000" algn="tl">
                    <a:srgbClr val="000000">
                      <a:alpha val="43137"/>
                    </a:srgbClr>
                  </a:outerShdw>
                </a:effectLst>
                <a:cs typeface="Calibri"/>
              </a:rPr>
              <a:t>Erin Phillips</a:t>
            </a:r>
            <a:r>
              <a:rPr lang="en-US" sz="2400" b="1" spc="-5" dirty="0">
                <a:effectLst>
                  <a:outerShdw blurRad="38100" dist="38100" dir="2700000" algn="tl">
                    <a:srgbClr val="000000">
                      <a:alpha val="43137"/>
                    </a:srgbClr>
                  </a:outerShdw>
                </a:effectLst>
                <a:cs typeface="Calibri"/>
              </a:rPr>
              <a:t>– </a:t>
            </a:r>
            <a:r>
              <a:rPr lang="en-US" sz="2400" b="1" dirty="0">
                <a:effectLst>
                  <a:outerShdw blurRad="38100" dist="38100" dir="2700000" algn="tl">
                    <a:srgbClr val="000000">
                      <a:alpha val="43137"/>
                    </a:srgbClr>
                  </a:outerShdw>
                </a:effectLst>
                <a:cs typeface="Calibri" panose="020F0502020204030204" pitchFamily="34" charset="0"/>
              </a:rPr>
              <a:t>Community Development Specialist</a:t>
            </a:r>
          </a:p>
          <a:p>
            <a:pPr marL="469900" marR="12700" indent="-457200">
              <a:buFont typeface="Wingdings" panose="05000000000000000000" pitchFamily="2" charset="2"/>
              <a:buChar char="v"/>
            </a:pPr>
            <a:r>
              <a:rPr lang="en-US" sz="2400" b="1" spc="-5" dirty="0">
                <a:effectLst>
                  <a:outerShdw blurRad="38100" dist="38100" dir="2700000" algn="tl">
                    <a:srgbClr val="000000">
                      <a:alpha val="43137"/>
                    </a:srgbClr>
                  </a:outerShdw>
                </a:effectLst>
                <a:cs typeface="Calibri"/>
              </a:rPr>
              <a:t>Haley Hale– </a:t>
            </a:r>
            <a:r>
              <a:rPr lang="en-US" sz="2400" b="1" dirty="0">
                <a:effectLst>
                  <a:outerShdw blurRad="38100" dist="38100" dir="2700000" algn="tl">
                    <a:srgbClr val="000000">
                      <a:alpha val="43137"/>
                    </a:srgbClr>
                  </a:outerShdw>
                </a:effectLst>
                <a:cs typeface="Calibri" panose="020F0502020204030204" pitchFamily="34" charset="0"/>
              </a:rPr>
              <a:t>Community Development Specialist</a:t>
            </a:r>
          </a:p>
          <a:p>
            <a:pPr marL="469900" marR="12700" indent="-457200">
              <a:buFont typeface="Wingdings" panose="05000000000000000000" pitchFamily="2" charset="2"/>
              <a:buChar char="v"/>
            </a:pPr>
            <a:r>
              <a:rPr lang="en-US" sz="2400" b="1" dirty="0">
                <a:effectLst>
                  <a:outerShdw blurRad="38100" dist="38100" dir="2700000" algn="tl">
                    <a:srgbClr val="000000">
                      <a:alpha val="43137"/>
                    </a:srgbClr>
                  </a:outerShdw>
                </a:effectLst>
                <a:cs typeface="Calibri"/>
              </a:rPr>
              <a:t>Jessica Keown </a:t>
            </a:r>
            <a:r>
              <a:rPr lang="en-US" sz="2400" b="1" spc="-5" dirty="0">
                <a:effectLst>
                  <a:outerShdw blurRad="38100" dist="38100" dir="2700000" algn="tl">
                    <a:srgbClr val="000000">
                      <a:alpha val="43137"/>
                    </a:srgbClr>
                  </a:outerShdw>
                </a:effectLst>
                <a:cs typeface="Calibri"/>
              </a:rPr>
              <a:t>– </a:t>
            </a:r>
            <a:r>
              <a:rPr lang="en-US" sz="2400" b="1" dirty="0">
                <a:effectLst>
                  <a:outerShdw blurRad="38100" dist="38100" dir="2700000" algn="tl">
                    <a:srgbClr val="000000">
                      <a:alpha val="43137"/>
                    </a:srgbClr>
                  </a:outerShdw>
                </a:effectLst>
                <a:cs typeface="Calibri" panose="020F0502020204030204" pitchFamily="34" charset="0"/>
              </a:rPr>
              <a:t>Community Development Specialist</a:t>
            </a:r>
          </a:p>
          <a:p>
            <a:pPr marL="469900" marR="12700" indent="-457200">
              <a:buFont typeface="Wingdings" panose="05000000000000000000" pitchFamily="2" charset="2"/>
              <a:buChar char="v"/>
            </a:pPr>
            <a:r>
              <a:rPr lang="en-US" sz="2400" b="1" dirty="0">
                <a:effectLst>
                  <a:outerShdw blurRad="38100" dist="38100" dir="2700000" algn="tl">
                    <a:srgbClr val="000000">
                      <a:alpha val="43137"/>
                    </a:srgbClr>
                  </a:outerShdw>
                </a:effectLst>
                <a:cs typeface="Calibri" panose="020F0502020204030204" pitchFamily="34" charset="0"/>
              </a:rPr>
              <a:t>Glenn Schoenbaechler – Property Inspector</a:t>
            </a:r>
          </a:p>
        </p:txBody>
      </p:sp>
      <p:sp>
        <p:nvSpPr>
          <p:cNvPr id="7" name="Slide Number Placeholder 6"/>
          <p:cNvSpPr>
            <a:spLocks noGrp="1"/>
          </p:cNvSpPr>
          <p:nvPr>
            <p:ph type="sldNum" sz="quarter" idx="12"/>
          </p:nvPr>
        </p:nvSpPr>
        <p:spPr/>
        <p:txBody>
          <a:bodyPr/>
          <a:lstStyle/>
          <a:p>
            <a:fld id="{500A7A85-B75E-4D15-8271-3E80641739A6}" type="slidenum">
              <a:rPr lang="en-US" smtClean="0"/>
              <a:t>1</a:t>
            </a:fld>
            <a:endParaRPr lang="en-US" dirty="0"/>
          </a:p>
        </p:txBody>
      </p:sp>
    </p:spTree>
    <p:extLst>
      <p:ext uri="{BB962C8B-B14F-4D97-AF65-F5344CB8AC3E}">
        <p14:creationId xmlns:p14="http://schemas.microsoft.com/office/powerpoint/2010/main" val="1747748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0A7A85-B75E-4D15-8271-3E80641739A6}" type="slidenum">
              <a:rPr lang="en-US" smtClean="0"/>
              <a:t>10</a:t>
            </a:fld>
            <a:endParaRPr lang="en-US" dirty="0"/>
          </a:p>
        </p:txBody>
      </p:sp>
      <p:sp>
        <p:nvSpPr>
          <p:cNvPr id="7" name="TextBox 6"/>
          <p:cNvSpPr txBox="1"/>
          <p:nvPr/>
        </p:nvSpPr>
        <p:spPr>
          <a:xfrm>
            <a:off x="245112" y="0"/>
            <a:ext cx="9673665" cy="830997"/>
          </a:xfrm>
          <a:prstGeom prst="rect">
            <a:avLst/>
          </a:prstGeom>
          <a:noFill/>
          <a:ln w="15875">
            <a:noFill/>
          </a:ln>
        </p:spPr>
        <p:txBody>
          <a:bodyPr wrap="square" rtlCol="0">
            <a:spAutoFit/>
          </a:bodyPr>
          <a:lstStyle/>
          <a:p>
            <a:pPr algn="r"/>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LOW-MOD CENSUS TRACTS</a:t>
            </a:r>
            <a:endParaRPr lang="en-US" sz="3000" b="1" dirty="0">
              <a:solidFill>
                <a:schemeClr val="bg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F8B1E53C-D525-478A-9D08-C0C88FFCA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351" y="956253"/>
            <a:ext cx="7235302" cy="5590916"/>
          </a:xfrm>
          <a:prstGeom prst="rect">
            <a:avLst/>
          </a:prstGeom>
        </p:spPr>
      </p:pic>
    </p:spTree>
    <p:extLst>
      <p:ext uri="{BB962C8B-B14F-4D97-AF65-F5344CB8AC3E}">
        <p14:creationId xmlns:p14="http://schemas.microsoft.com/office/powerpoint/2010/main" val="2465481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0697" y="219656"/>
            <a:ext cx="8087441" cy="830997"/>
          </a:xfrm>
          <a:prstGeom prst="rect">
            <a:avLst/>
          </a:prstGeom>
          <a:noFill/>
          <a:ln w="15875">
            <a:noFill/>
          </a:ln>
        </p:spPr>
        <p:txBody>
          <a:bodyPr wrap="square" rtlCol="0">
            <a:spAutoFit/>
          </a:bodyPr>
          <a:lstStyle/>
          <a:p>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 </a:t>
            </a:r>
            <a:r>
              <a:rPr lang="en-US" sz="4800" b="1" dirty="0">
                <a:solidFill>
                  <a:schemeClr val="bg1"/>
                </a:solidFill>
                <a:effectLst>
                  <a:outerShdw blurRad="38100" dist="38100" dir="2700000" algn="tl">
                    <a:srgbClr val="000000">
                      <a:alpha val="43137"/>
                    </a:srgbClr>
                  </a:outerShdw>
                </a:effectLst>
              </a:rPr>
              <a:t>CDBG REVIEW </a:t>
            </a:r>
            <a:r>
              <a:rPr lang="en-US" sz="3000" b="1" dirty="0">
                <a:solidFill>
                  <a:schemeClr val="bg1"/>
                </a:solidFill>
                <a:effectLst>
                  <a:outerShdw blurRad="38100" dist="38100" dir="2700000" algn="tl">
                    <a:srgbClr val="000000">
                      <a:alpha val="43137"/>
                    </a:srgbClr>
                  </a:outerShdw>
                </a:effectLst>
              </a:rPr>
              <a:t>CONTINUED</a:t>
            </a:r>
          </a:p>
        </p:txBody>
      </p:sp>
      <p:sp>
        <p:nvSpPr>
          <p:cNvPr id="7" name="TextBox 6"/>
          <p:cNvSpPr txBox="1"/>
          <p:nvPr/>
        </p:nvSpPr>
        <p:spPr>
          <a:xfrm>
            <a:off x="799797" y="1336403"/>
            <a:ext cx="10722204" cy="45550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uLnTx/>
                <a:uFillTx/>
                <a:latin typeface="Century Gothic" panose="020B0502020202020204"/>
                <a:ea typeface="+mn-ea"/>
                <a:cs typeface="+mn-cs"/>
              </a:rPr>
              <a:t>National Objectives </a:t>
            </a:r>
            <a:r>
              <a:rPr lang="en-US" sz="3200" dirty="0">
                <a:solidFill>
                  <a:schemeClr val="bg1"/>
                </a:solidFill>
                <a:latin typeface="Century Gothic" panose="020B0502020202020204"/>
              </a:rPr>
              <a:t>c</a:t>
            </a:r>
            <a:r>
              <a:rPr kumimoji="0" lang="en-US" sz="3200" i="0" u="none" strike="noStrike" kern="1200" cap="none" spc="0" normalizeH="0" baseline="0" noProof="0" dirty="0" err="1">
                <a:ln>
                  <a:noFill/>
                </a:ln>
                <a:solidFill>
                  <a:schemeClr val="bg1"/>
                </a:solidFill>
                <a:uLnTx/>
                <a:uFillTx/>
                <a:latin typeface="Century Gothic" panose="020B0502020202020204"/>
                <a:ea typeface="+mn-ea"/>
                <a:cs typeface="+mn-cs"/>
              </a:rPr>
              <a:t>ontinued</a:t>
            </a:r>
            <a:endParaRPr kumimoji="0" lang="en-US" sz="2800" i="0" u="none" strike="noStrike" kern="1200" cap="none" spc="0" normalizeH="0" baseline="0" noProof="0" dirty="0">
              <a:ln>
                <a:noFill/>
              </a:ln>
              <a:solidFill>
                <a:schemeClr val="bg1"/>
              </a:solidFill>
              <a:uLnTx/>
              <a:uFillTx/>
              <a:latin typeface="Century Gothic" panose="020B0502020202020204"/>
              <a:ea typeface="+mn-ea"/>
              <a:cs typeface="+mn-cs"/>
            </a:endParaRPr>
          </a:p>
          <a:p>
            <a:pPr lvl="1">
              <a:lnSpc>
                <a:spcPct val="150000"/>
              </a:lnSpc>
            </a:pPr>
            <a:r>
              <a:rPr lang="en-US" sz="2800" dirty="0">
                <a:solidFill>
                  <a:prstClr val="white"/>
                </a:solidFill>
                <a:latin typeface="Century Gothic" panose="020B0502020202020204"/>
              </a:rPr>
              <a:t>b</a:t>
            </a:r>
            <a:r>
              <a:rPr kumimoji="0" lang="en-US" sz="2800" b="0" i="0" u="none" strike="noStrike" kern="1200" cap="none" spc="0" normalizeH="0" baseline="0" noProof="0" dirty="0">
                <a:ln>
                  <a:noFill/>
                </a:ln>
                <a:solidFill>
                  <a:prstClr val="white"/>
                </a:solidFill>
                <a:uLnTx/>
                <a:uFillTx/>
                <a:latin typeface="Century Gothic" panose="020B0502020202020204"/>
                <a:ea typeface="+mn-ea"/>
                <a:cs typeface="+mn-cs"/>
              </a:rPr>
              <a:t>) </a:t>
            </a:r>
            <a:r>
              <a:rPr lang="en-US" sz="2800" dirty="0"/>
              <a:t>Limited Clientele (LMC) 51% LMI</a:t>
            </a:r>
          </a:p>
          <a:p>
            <a:pPr marL="1428750" lvl="2" indent="-514350">
              <a:buFont typeface="Arial" panose="020B0604020202020204" pitchFamily="34" charset="0"/>
              <a:buChar char="•"/>
            </a:pPr>
            <a:r>
              <a:rPr lang="en-US" sz="2800" dirty="0"/>
              <a:t>Presumed Benefit (LMC/PB)-Must serve certain clientele exclusively:</a:t>
            </a:r>
          </a:p>
          <a:p>
            <a:pPr marL="1885950" lvl="3" indent="-514350">
              <a:buFont typeface="Arial" panose="020B0604020202020204" pitchFamily="34" charset="0"/>
              <a:buChar char="•"/>
            </a:pPr>
            <a:r>
              <a:rPr lang="en-US" sz="2000" dirty="0"/>
              <a:t>Abused children</a:t>
            </a:r>
          </a:p>
          <a:p>
            <a:pPr marL="1885950" lvl="3" indent="-514350">
              <a:buFont typeface="Arial" panose="020B0604020202020204" pitchFamily="34" charset="0"/>
              <a:buChar char="•"/>
            </a:pPr>
            <a:r>
              <a:rPr lang="en-US" sz="2000" dirty="0"/>
              <a:t>Elderly (62 years or older)</a:t>
            </a:r>
          </a:p>
          <a:p>
            <a:pPr marL="1885950" lvl="3" indent="-514350">
              <a:buFont typeface="Arial" panose="020B0604020202020204" pitchFamily="34" charset="0"/>
              <a:buChar char="•"/>
            </a:pPr>
            <a:r>
              <a:rPr lang="en-US" sz="2000" dirty="0"/>
              <a:t>Battered spouses</a:t>
            </a:r>
          </a:p>
          <a:p>
            <a:pPr marL="1885950" lvl="3" indent="-514350">
              <a:buFont typeface="Arial" panose="020B0604020202020204" pitchFamily="34" charset="0"/>
              <a:buChar char="•"/>
            </a:pPr>
            <a:r>
              <a:rPr lang="en-US" sz="2000" dirty="0"/>
              <a:t>Severely disabled adults</a:t>
            </a:r>
          </a:p>
          <a:p>
            <a:pPr marL="1885950" lvl="3" indent="-514350">
              <a:buFont typeface="Arial" panose="020B0604020202020204" pitchFamily="34" charset="0"/>
              <a:buChar char="•"/>
            </a:pPr>
            <a:r>
              <a:rPr lang="en-US" sz="2000" dirty="0"/>
              <a:t>Illiterate adults</a:t>
            </a:r>
          </a:p>
          <a:p>
            <a:pPr marL="1885950" lvl="3" indent="-514350">
              <a:buFont typeface="Arial" panose="020B0604020202020204" pitchFamily="34" charset="0"/>
              <a:buChar char="•"/>
            </a:pPr>
            <a:r>
              <a:rPr lang="en-US" sz="2000" dirty="0"/>
              <a:t>Persons living with HIV/AIDS</a:t>
            </a:r>
          </a:p>
          <a:p>
            <a:pPr marL="1885950" lvl="3" indent="-514350">
              <a:buFont typeface="Arial" panose="020B0604020202020204" pitchFamily="34" charset="0"/>
              <a:buChar char="•"/>
            </a:pPr>
            <a:r>
              <a:rPr lang="en-US" sz="2000" dirty="0"/>
              <a:t>Migrant farm workers</a:t>
            </a:r>
          </a:p>
          <a:p>
            <a:pPr marL="1885950" lvl="3" indent="-514350">
              <a:buFont typeface="Arial" panose="020B0604020202020204" pitchFamily="34" charset="0"/>
              <a:buChar char="•"/>
            </a:pPr>
            <a:r>
              <a:rPr lang="en-US" sz="2000" dirty="0"/>
              <a:t>Homeless persons</a:t>
            </a:r>
            <a:endParaRPr kumimoji="0" lang="en-US" sz="2800" b="0" i="0" u="none" strike="noStrike" kern="1200" cap="none" spc="0" normalizeH="0" baseline="0" noProof="0" dirty="0">
              <a:ln>
                <a:noFill/>
              </a:ln>
              <a:solidFill>
                <a:prstClr val="white"/>
              </a:solidFill>
              <a:uLnTx/>
              <a:uFillTx/>
              <a:latin typeface="Century Gothic" panose="020B0502020202020204"/>
            </a:endParaRPr>
          </a:p>
        </p:txBody>
      </p:sp>
      <p:sp>
        <p:nvSpPr>
          <p:cNvPr id="4" name="Slide Number Placeholder 3"/>
          <p:cNvSpPr>
            <a:spLocks noGrp="1"/>
          </p:cNvSpPr>
          <p:nvPr>
            <p:ph type="sldNum" sz="quarter" idx="12"/>
          </p:nvPr>
        </p:nvSpPr>
        <p:spPr/>
        <p:txBody>
          <a:bodyPr/>
          <a:lstStyle/>
          <a:p>
            <a:fld id="{500A7A85-B75E-4D15-8271-3E80641739A6}" type="slidenum">
              <a:rPr lang="en-US" smtClean="0"/>
              <a:t>11</a:t>
            </a:fld>
            <a:endParaRPr lang="en-US" dirty="0"/>
          </a:p>
        </p:txBody>
      </p:sp>
    </p:spTree>
    <p:extLst>
      <p:ext uri="{BB962C8B-B14F-4D97-AF65-F5344CB8AC3E}">
        <p14:creationId xmlns:p14="http://schemas.microsoft.com/office/powerpoint/2010/main" val="381495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0697" y="319047"/>
            <a:ext cx="8087441"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REVIEW </a:t>
            </a:r>
            <a:r>
              <a:rPr lang="en-US" sz="3000" b="1" dirty="0">
                <a:solidFill>
                  <a:schemeClr val="bg1"/>
                </a:solidFill>
                <a:effectLst>
                  <a:outerShdw blurRad="38100" dist="38100" dir="2700000" algn="tl">
                    <a:srgbClr val="000000">
                      <a:alpha val="43137"/>
                    </a:srgbClr>
                  </a:outerShdw>
                </a:effectLst>
              </a:rPr>
              <a:t>CONTINUED</a:t>
            </a:r>
          </a:p>
        </p:txBody>
      </p:sp>
      <p:sp>
        <p:nvSpPr>
          <p:cNvPr id="7" name="TextBox 6"/>
          <p:cNvSpPr txBox="1"/>
          <p:nvPr/>
        </p:nvSpPr>
        <p:spPr>
          <a:xfrm>
            <a:off x="1047447" y="1426269"/>
            <a:ext cx="9473784" cy="3600986"/>
          </a:xfrm>
          <a:prstGeom prst="rect">
            <a:avLst/>
          </a:prstGeom>
          <a:noFill/>
        </p:spPr>
        <p:txBody>
          <a:bodyPr wrap="square" rtlCol="0">
            <a:spAutoFit/>
          </a:bodyPr>
          <a:lstStyle/>
          <a:p>
            <a:r>
              <a:rPr lang="en-US" sz="3200" b="1" dirty="0">
                <a:solidFill>
                  <a:schemeClr val="bg1"/>
                </a:solidFill>
              </a:rPr>
              <a:t>National Objectives </a:t>
            </a:r>
            <a:r>
              <a:rPr lang="en-US" sz="3200" dirty="0">
                <a:solidFill>
                  <a:schemeClr val="bg1"/>
                </a:solidFill>
              </a:rPr>
              <a:t>continued</a:t>
            </a:r>
            <a:endParaRPr lang="en-US" sz="2800" dirty="0">
              <a:solidFill>
                <a:schemeClr val="bg1"/>
              </a:solidFill>
            </a:endParaRPr>
          </a:p>
          <a:p>
            <a:pPr lvl="1">
              <a:lnSpc>
                <a:spcPct val="150000"/>
              </a:lnSpc>
            </a:pPr>
            <a:r>
              <a:rPr lang="en-US" sz="2800" dirty="0"/>
              <a:t>c) Housing Benefit (LMH)</a:t>
            </a:r>
          </a:p>
          <a:p>
            <a:pPr marL="1428750" lvl="2" indent="-514350">
              <a:buFont typeface="Arial" panose="020B0604020202020204" pitchFamily="34" charset="0"/>
              <a:buChar char="•"/>
            </a:pPr>
            <a:r>
              <a:rPr lang="en-US" sz="2800" dirty="0"/>
              <a:t>Single Family – 100% LMI</a:t>
            </a:r>
          </a:p>
          <a:p>
            <a:pPr marL="1428750" lvl="2" indent="-514350">
              <a:buFont typeface="Arial" panose="020B0604020202020204" pitchFamily="34" charset="0"/>
              <a:buChar char="•"/>
            </a:pPr>
            <a:r>
              <a:rPr lang="en-US" sz="2800" dirty="0"/>
              <a:t>Multi-Family – 51% LMI</a:t>
            </a:r>
            <a:endParaRPr lang="en-US" sz="2800" b="1" dirty="0"/>
          </a:p>
          <a:p>
            <a:pPr lvl="1">
              <a:lnSpc>
                <a:spcPct val="150000"/>
              </a:lnSpc>
            </a:pPr>
            <a:r>
              <a:rPr lang="en-US" sz="2800" dirty="0"/>
              <a:t>d) Job Creation/Retention (LMJ)</a:t>
            </a:r>
          </a:p>
          <a:p>
            <a:pPr marL="1428750" lvl="2" indent="-514350">
              <a:buFont typeface="Arial" panose="020B0604020202020204" pitchFamily="34" charset="0"/>
              <a:buChar char="•"/>
            </a:pPr>
            <a:r>
              <a:rPr lang="en-US" sz="2800" dirty="0"/>
              <a:t>Where 51% of jobs are taken by or made available to LMI persons</a:t>
            </a:r>
          </a:p>
        </p:txBody>
      </p:sp>
      <p:sp>
        <p:nvSpPr>
          <p:cNvPr id="4" name="Slide Number Placeholder 3"/>
          <p:cNvSpPr>
            <a:spLocks noGrp="1"/>
          </p:cNvSpPr>
          <p:nvPr>
            <p:ph type="sldNum" sz="quarter" idx="12"/>
          </p:nvPr>
        </p:nvSpPr>
        <p:spPr/>
        <p:txBody>
          <a:bodyPr/>
          <a:lstStyle/>
          <a:p>
            <a:fld id="{500A7A85-B75E-4D15-8271-3E80641739A6}" type="slidenum">
              <a:rPr lang="en-US" smtClean="0"/>
              <a:t>12</a:t>
            </a:fld>
            <a:endParaRPr lang="en-US" dirty="0"/>
          </a:p>
        </p:txBody>
      </p:sp>
    </p:spTree>
    <p:extLst>
      <p:ext uri="{BB962C8B-B14F-4D97-AF65-F5344CB8AC3E}">
        <p14:creationId xmlns:p14="http://schemas.microsoft.com/office/powerpoint/2010/main" val="397011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98086"/>
            <a:ext cx="8534400" cy="755286"/>
          </a:xfrm>
        </p:spPr>
        <p:txBody>
          <a:bodyPr/>
          <a:lstStyle/>
          <a:p>
            <a:r>
              <a:rPr lang="en-US" b="1" dirty="0">
                <a:solidFill>
                  <a:schemeClr val="bg1"/>
                </a:solidFill>
                <a:effectLst>
                  <a:outerShdw blurRad="38100" dist="38100" dir="2700000" algn="tl">
                    <a:srgbClr val="000000">
                      <a:alpha val="43137"/>
                    </a:srgbClr>
                  </a:outerShdw>
                </a:effectLst>
              </a:rPr>
              <a:t>2023 income guidelines</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500A7A85-B75E-4D15-8271-3E80641739A6}" type="slidenum">
              <a:rPr lang="en-US" smtClean="0"/>
              <a:t>13</a:t>
            </a:fld>
            <a:endParaRPr lang="en-US" dirty="0"/>
          </a:p>
        </p:txBody>
      </p:sp>
      <p:pic>
        <p:nvPicPr>
          <p:cNvPr id="6" name="Picture 5">
            <a:extLst>
              <a:ext uri="{FF2B5EF4-FFF2-40B4-BE49-F238E27FC236}">
                <a16:creationId xmlns:a16="http://schemas.microsoft.com/office/drawing/2014/main" id="{4867CDEF-9254-4FEA-801E-DD4F276B1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392" y="1094766"/>
            <a:ext cx="7072544" cy="5465148"/>
          </a:xfrm>
          <a:prstGeom prst="rect">
            <a:avLst/>
          </a:prstGeom>
        </p:spPr>
      </p:pic>
    </p:spTree>
    <p:extLst>
      <p:ext uri="{BB962C8B-B14F-4D97-AF65-F5344CB8AC3E}">
        <p14:creationId xmlns:p14="http://schemas.microsoft.com/office/powerpoint/2010/main" val="101782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2128296" y="273022"/>
            <a:ext cx="7935407"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ELIGIBLE ACTIVITIES</a:t>
            </a:r>
            <a:endParaRPr lang="en-US" sz="3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255194" y="1448421"/>
            <a:ext cx="5783655"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t>Acquisition of Real Property </a:t>
            </a:r>
          </a:p>
          <a:p>
            <a:pPr marL="457200" indent="-457200">
              <a:buFont typeface="Arial" panose="020B0604020202020204" pitchFamily="34" charset="0"/>
              <a:buChar char="•"/>
            </a:pPr>
            <a:r>
              <a:rPr lang="en-US" sz="2400" dirty="0"/>
              <a:t>Clearance </a:t>
            </a:r>
          </a:p>
          <a:p>
            <a:pPr marL="457200" indent="-457200">
              <a:buFont typeface="Arial" panose="020B0604020202020204" pitchFamily="34" charset="0"/>
              <a:buChar char="•"/>
            </a:pPr>
            <a:r>
              <a:rPr lang="en-US" sz="2400" dirty="0"/>
              <a:t>Code Enforcement </a:t>
            </a:r>
          </a:p>
          <a:p>
            <a:pPr marL="457200" indent="-457200">
              <a:buFont typeface="Arial" panose="020B0604020202020204" pitchFamily="34" charset="0"/>
              <a:buChar char="•"/>
            </a:pPr>
            <a:r>
              <a:rPr lang="en-US" sz="2400" dirty="0"/>
              <a:t>Construction of Housing </a:t>
            </a:r>
          </a:p>
          <a:p>
            <a:pPr marL="457200" indent="-457200">
              <a:buFont typeface="Arial" panose="020B0604020202020204" pitchFamily="34" charset="0"/>
              <a:buChar char="•"/>
            </a:pPr>
            <a:r>
              <a:rPr lang="en-US" sz="2400" dirty="0"/>
              <a:t>Disposition </a:t>
            </a:r>
          </a:p>
          <a:p>
            <a:pPr marL="457200" indent="-457200">
              <a:buFont typeface="Arial" panose="020B0604020202020204" pitchFamily="34" charset="0"/>
              <a:buChar char="•"/>
            </a:pPr>
            <a:r>
              <a:rPr lang="en-US" sz="2400" dirty="0"/>
              <a:t>Homeownership Assistance </a:t>
            </a:r>
          </a:p>
          <a:p>
            <a:pPr marL="457200" indent="-457200">
              <a:buFont typeface="Arial" panose="020B0604020202020204" pitchFamily="34" charset="0"/>
              <a:buChar char="•"/>
            </a:pPr>
            <a:r>
              <a:rPr lang="en-US" sz="2400" dirty="0"/>
              <a:t>Interim Assistance </a:t>
            </a:r>
          </a:p>
          <a:p>
            <a:pPr marL="457200" indent="-457200">
              <a:buFont typeface="Arial" panose="020B0604020202020204" pitchFamily="34" charset="0"/>
              <a:buChar char="•"/>
            </a:pPr>
            <a:r>
              <a:rPr lang="en-US" sz="2400" dirty="0"/>
              <a:t>Loss of Rental Income </a:t>
            </a:r>
          </a:p>
          <a:p>
            <a:pPr marL="457200" indent="-457200">
              <a:buFont typeface="Arial" panose="020B0604020202020204" pitchFamily="34" charset="0"/>
              <a:buChar char="•"/>
            </a:pPr>
            <a:r>
              <a:rPr lang="en-US" sz="2400" dirty="0"/>
              <a:t>Microenterprise Assistance </a:t>
            </a:r>
          </a:p>
          <a:p>
            <a:pPr marL="457200" indent="-457200">
              <a:buFont typeface="Arial" panose="020B0604020202020204" pitchFamily="34" charset="0"/>
              <a:buChar char="•"/>
            </a:pPr>
            <a:r>
              <a:rPr lang="en-US" sz="2400" dirty="0"/>
              <a:t>Miscellaneous Other Activities </a:t>
            </a:r>
          </a:p>
        </p:txBody>
      </p:sp>
      <p:sp>
        <p:nvSpPr>
          <p:cNvPr id="4" name="TextBox 3"/>
          <p:cNvSpPr txBox="1"/>
          <p:nvPr/>
        </p:nvSpPr>
        <p:spPr>
          <a:xfrm>
            <a:off x="5762625" y="1448421"/>
            <a:ext cx="6353175"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t>Planning and Capacity Building </a:t>
            </a:r>
          </a:p>
          <a:p>
            <a:pPr marL="457200" indent="-457200">
              <a:buFont typeface="Arial" panose="020B0604020202020204" pitchFamily="34" charset="0"/>
              <a:buChar char="•"/>
            </a:pPr>
            <a:r>
              <a:rPr lang="en-US" sz="2400" dirty="0"/>
              <a:t>Privately-Owned Utilities </a:t>
            </a:r>
          </a:p>
          <a:p>
            <a:pPr marL="457200" indent="-457200">
              <a:buFont typeface="Arial" panose="020B0604020202020204" pitchFamily="34" charset="0"/>
              <a:buChar char="•"/>
            </a:pPr>
            <a:r>
              <a:rPr lang="en-US" sz="2400" dirty="0"/>
              <a:t>Program Administration Costs </a:t>
            </a:r>
          </a:p>
          <a:p>
            <a:pPr marL="457200" indent="-457200">
              <a:buFont typeface="Arial" panose="020B0604020202020204" pitchFamily="34" charset="0"/>
              <a:buChar char="•"/>
            </a:pPr>
            <a:r>
              <a:rPr lang="en-US" sz="2400" dirty="0"/>
              <a:t>Public Facilities and Improvements </a:t>
            </a:r>
          </a:p>
          <a:p>
            <a:pPr marL="457200" indent="-457200">
              <a:buFont typeface="Arial" panose="020B0604020202020204" pitchFamily="34" charset="0"/>
              <a:buChar char="•"/>
            </a:pPr>
            <a:r>
              <a:rPr lang="en-US" sz="2400" dirty="0"/>
              <a:t>Public Services </a:t>
            </a:r>
          </a:p>
          <a:p>
            <a:pPr marL="457200" indent="-457200">
              <a:buFont typeface="Arial" panose="020B0604020202020204" pitchFamily="34" charset="0"/>
              <a:buChar char="•"/>
            </a:pPr>
            <a:r>
              <a:rPr lang="en-US" sz="2400" dirty="0"/>
              <a:t>Rehabilitation </a:t>
            </a:r>
          </a:p>
          <a:p>
            <a:pPr marL="457200" indent="-457200">
              <a:buFont typeface="Arial" panose="020B0604020202020204" pitchFamily="34" charset="0"/>
              <a:buChar char="•"/>
            </a:pPr>
            <a:r>
              <a:rPr lang="en-US" sz="2400" dirty="0"/>
              <a:t>Relocation </a:t>
            </a:r>
          </a:p>
          <a:p>
            <a:pPr marL="457200" indent="-457200">
              <a:buFont typeface="Arial" panose="020B0604020202020204" pitchFamily="34" charset="0"/>
              <a:buChar char="•"/>
            </a:pPr>
            <a:r>
              <a:rPr lang="en-US" sz="2400" dirty="0"/>
              <a:t>Special Activities by CBDOs </a:t>
            </a:r>
          </a:p>
          <a:p>
            <a:pPr marL="457200" indent="-457200">
              <a:buFont typeface="Arial" panose="020B0604020202020204" pitchFamily="34" charset="0"/>
              <a:buChar char="•"/>
            </a:pPr>
            <a:r>
              <a:rPr lang="en-US" sz="2400" dirty="0"/>
              <a:t>Special Economic Development Activities </a:t>
            </a:r>
          </a:p>
        </p:txBody>
      </p:sp>
      <p:sp>
        <p:nvSpPr>
          <p:cNvPr id="5" name="Slide Number Placeholder 4"/>
          <p:cNvSpPr>
            <a:spLocks noGrp="1"/>
          </p:cNvSpPr>
          <p:nvPr>
            <p:ph type="sldNum" sz="quarter" idx="12"/>
          </p:nvPr>
        </p:nvSpPr>
        <p:spPr/>
        <p:txBody>
          <a:bodyPr/>
          <a:lstStyle/>
          <a:p>
            <a:fld id="{500A7A85-B75E-4D15-8271-3E80641739A6}" type="slidenum">
              <a:rPr lang="en-US" smtClean="0"/>
              <a:t>14</a:t>
            </a:fld>
            <a:endParaRPr lang="en-US" dirty="0"/>
          </a:p>
        </p:txBody>
      </p:sp>
    </p:spTree>
    <p:extLst>
      <p:ext uri="{BB962C8B-B14F-4D97-AF65-F5344CB8AC3E}">
        <p14:creationId xmlns:p14="http://schemas.microsoft.com/office/powerpoint/2010/main" val="186800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35298" y="194101"/>
            <a:ext cx="9560041"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INELIGIBLE ACTIVITIES</a:t>
            </a:r>
            <a:endParaRPr lang="en-US" sz="30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831733" y="1467471"/>
            <a:ext cx="9836267" cy="2677656"/>
          </a:xfrm>
          <a:prstGeom prst="rect">
            <a:avLst/>
          </a:prstGeom>
          <a:noFill/>
        </p:spPr>
        <p:txBody>
          <a:bodyPr wrap="square" rtlCol="0">
            <a:spAutoFit/>
          </a:bodyPr>
          <a:lstStyle/>
          <a:p>
            <a:r>
              <a:rPr lang="en-US" sz="2400" dirty="0"/>
              <a:t>The following activities may not be assisted with CDBG funds under any circumstance:</a:t>
            </a:r>
          </a:p>
          <a:p>
            <a:pPr marL="457200" indent="-457200">
              <a:buFont typeface="Arial" panose="020B0604020202020204" pitchFamily="34" charset="0"/>
              <a:buChar char="•"/>
            </a:pPr>
            <a:r>
              <a:rPr lang="en-US" sz="2400" dirty="0"/>
              <a:t>Buildings or portions thereof, used for the general conduct of government</a:t>
            </a:r>
          </a:p>
          <a:p>
            <a:pPr marL="457200" indent="-457200">
              <a:buFont typeface="Arial" panose="020B0604020202020204" pitchFamily="34" charset="0"/>
              <a:buChar char="•"/>
            </a:pPr>
            <a:r>
              <a:rPr lang="en-US" sz="2400" dirty="0"/>
              <a:t>General government expenses</a:t>
            </a:r>
          </a:p>
          <a:p>
            <a:pPr marL="457200" indent="-457200">
              <a:buFont typeface="Arial" panose="020B0604020202020204" pitchFamily="34" charset="0"/>
              <a:buChar char="•"/>
            </a:pPr>
            <a:r>
              <a:rPr lang="en-US" sz="2400" dirty="0"/>
              <a:t>Political activities</a:t>
            </a:r>
          </a:p>
          <a:p>
            <a:pPr marL="457200" indent="-457200">
              <a:buFont typeface="Arial" panose="020B0604020202020204" pitchFamily="34" charset="0"/>
              <a:buChar char="•"/>
            </a:pPr>
            <a:endParaRPr lang="en-US" sz="24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00A7A85-B75E-4D15-8271-3E80641739A6}" type="slidenum">
              <a:rPr lang="en-US" smtClean="0"/>
              <a:t>15</a:t>
            </a:fld>
            <a:endParaRPr lang="en-US" dirty="0"/>
          </a:p>
        </p:txBody>
      </p:sp>
    </p:spTree>
    <p:extLst>
      <p:ext uri="{BB962C8B-B14F-4D97-AF65-F5344CB8AC3E}">
        <p14:creationId xmlns:p14="http://schemas.microsoft.com/office/powerpoint/2010/main" val="126516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8894" y="341760"/>
            <a:ext cx="10974780" cy="830997"/>
          </a:xfrm>
          <a:prstGeom prst="rect">
            <a:avLst/>
          </a:prstGeom>
          <a:noFill/>
          <a:ln w="15875">
            <a:noFill/>
          </a:ln>
        </p:spPr>
        <p:txBody>
          <a:bodyPr wrap="square" rtlCol="0">
            <a:spAutoFit/>
          </a:bodyPr>
          <a:lstStyle/>
          <a:p>
            <a:pPr lvl="0"/>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INELIGIBLE ACTIVITIES </a:t>
            </a:r>
            <a:r>
              <a:rPr lang="en-US" sz="3000" b="1" dirty="0">
                <a:solidFill>
                  <a:schemeClr val="bg1"/>
                </a:solidFill>
                <a:effectLst>
                  <a:outerShdw blurRad="38100" dist="38100" dir="2700000" algn="tl">
                    <a:srgbClr val="000000">
                      <a:alpha val="43137"/>
                    </a:srgbClr>
                  </a:outerShdw>
                </a:effectLst>
              </a:rPr>
              <a:t>CONTINUED</a:t>
            </a:r>
          </a:p>
        </p:txBody>
      </p:sp>
      <p:sp>
        <p:nvSpPr>
          <p:cNvPr id="4" name="TextBox 3"/>
          <p:cNvSpPr txBox="1"/>
          <p:nvPr/>
        </p:nvSpPr>
        <p:spPr>
          <a:xfrm>
            <a:off x="255194" y="1448421"/>
            <a:ext cx="10974781" cy="4893647"/>
          </a:xfrm>
          <a:prstGeom prst="rect">
            <a:avLst/>
          </a:prstGeom>
          <a:noFill/>
        </p:spPr>
        <p:txBody>
          <a:bodyPr wrap="square" rtlCol="0">
            <a:spAutoFit/>
          </a:bodyPr>
          <a:lstStyle/>
          <a:p>
            <a:r>
              <a:rPr lang="en-US" sz="2400" dirty="0"/>
              <a:t>The following activities may not be assisted with CDBG funds unless</a:t>
            </a:r>
          </a:p>
          <a:p>
            <a:r>
              <a:rPr lang="en-US" sz="2400" dirty="0"/>
              <a:t>authorized as Special Economic Development Activities under §570.203 or when carried out by a Community Based Development Organization (CBDO) under the provisions of §570.204.</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Purchase of equipment</a:t>
            </a:r>
          </a:p>
          <a:p>
            <a:pPr marL="914400" lvl="1" indent="-457200">
              <a:buFont typeface="Arial" panose="020B0604020202020204" pitchFamily="34" charset="0"/>
              <a:buChar char="•"/>
            </a:pPr>
            <a:r>
              <a:rPr lang="en-US" sz="2400" dirty="0"/>
              <a:t>Construction equipment</a:t>
            </a:r>
          </a:p>
          <a:p>
            <a:pPr marL="914400" lvl="1" indent="-457200">
              <a:buFont typeface="Arial" panose="020B0604020202020204" pitchFamily="34" charset="0"/>
              <a:buChar char="•"/>
            </a:pPr>
            <a:r>
              <a:rPr lang="en-US" sz="2400" dirty="0"/>
              <a:t>Fire protection equipment</a:t>
            </a:r>
          </a:p>
          <a:p>
            <a:pPr marL="914400" lvl="1" indent="-457200">
              <a:buFont typeface="Arial" panose="020B0604020202020204" pitchFamily="34" charset="0"/>
              <a:buChar char="•"/>
            </a:pPr>
            <a:r>
              <a:rPr lang="en-US" sz="2400" dirty="0"/>
              <a:t>Furnishings and personal property</a:t>
            </a:r>
          </a:p>
          <a:p>
            <a:pPr marL="457200" indent="-457200">
              <a:buFont typeface="Arial" panose="020B0604020202020204" pitchFamily="34" charset="0"/>
              <a:buChar char="•"/>
            </a:pPr>
            <a:r>
              <a:rPr lang="en-US" sz="2400" dirty="0"/>
              <a:t>Operating and maintenance expenses</a:t>
            </a:r>
          </a:p>
          <a:p>
            <a:pPr marL="457200" indent="-457200">
              <a:buFont typeface="Arial" panose="020B0604020202020204" pitchFamily="34" charset="0"/>
              <a:buChar char="•"/>
            </a:pPr>
            <a:r>
              <a:rPr lang="en-US" sz="2400" dirty="0"/>
              <a:t>New housing construction</a:t>
            </a:r>
          </a:p>
          <a:p>
            <a:pPr marL="457200" indent="-457200">
              <a:buFont typeface="Arial" panose="020B0604020202020204" pitchFamily="34" charset="0"/>
              <a:buChar char="•"/>
            </a:pPr>
            <a:r>
              <a:rPr lang="en-US" sz="2400" dirty="0"/>
              <a:t>Income payments</a:t>
            </a:r>
          </a:p>
          <a:p>
            <a:r>
              <a:rPr lang="en-US" sz="2400" dirty="0"/>
              <a:t> </a:t>
            </a:r>
          </a:p>
        </p:txBody>
      </p:sp>
      <p:sp>
        <p:nvSpPr>
          <p:cNvPr id="5" name="Slide Number Placeholder 4"/>
          <p:cNvSpPr>
            <a:spLocks noGrp="1"/>
          </p:cNvSpPr>
          <p:nvPr>
            <p:ph type="sldNum" sz="quarter" idx="12"/>
          </p:nvPr>
        </p:nvSpPr>
        <p:spPr/>
        <p:txBody>
          <a:bodyPr/>
          <a:lstStyle/>
          <a:p>
            <a:fld id="{500A7A85-B75E-4D15-8271-3E80641739A6}" type="slidenum">
              <a:rPr lang="en-US" smtClean="0"/>
              <a:t>16</a:t>
            </a:fld>
            <a:endParaRPr lang="en-US" dirty="0"/>
          </a:p>
        </p:txBody>
      </p:sp>
    </p:spTree>
    <p:extLst>
      <p:ext uri="{BB962C8B-B14F-4D97-AF65-F5344CB8AC3E}">
        <p14:creationId xmlns:p14="http://schemas.microsoft.com/office/powerpoint/2010/main" val="363024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007" y="135466"/>
            <a:ext cx="10231438" cy="1507067"/>
          </a:xfrm>
        </p:spPr>
        <p:txBody>
          <a:bodyPr>
            <a:normAutofit/>
          </a:body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SUMMARY OF CDBG ACTIVITIES</a:t>
            </a:r>
            <a:endParaRPr lang="en-US" dirty="0">
              <a:solidFill>
                <a:schemeClr val="bg1"/>
              </a:solidFill>
            </a:endParaRPr>
          </a:p>
        </p:txBody>
      </p:sp>
      <p:sp>
        <p:nvSpPr>
          <p:cNvPr id="3" name="Content Placeholder 2"/>
          <p:cNvSpPr>
            <a:spLocks noGrp="1"/>
          </p:cNvSpPr>
          <p:nvPr>
            <p:ph idx="1"/>
          </p:nvPr>
        </p:nvSpPr>
        <p:spPr>
          <a:xfrm>
            <a:off x="998537" y="1600200"/>
            <a:ext cx="10707688" cy="3615267"/>
          </a:xfrm>
        </p:spPr>
        <p:txBody>
          <a:bodyPr>
            <a:normAutofit/>
          </a:bodyPr>
          <a:lstStyle/>
          <a:p>
            <a:pPr marL="0" lvl="0" indent="0">
              <a:spcBef>
                <a:spcPts val="0"/>
              </a:spcBef>
              <a:spcAft>
                <a:spcPts val="0"/>
              </a:spcAft>
              <a:buClrTx/>
              <a:buSzTx/>
              <a:buNone/>
            </a:pPr>
            <a:r>
              <a:rPr lang="en-US" sz="2800" dirty="0">
                <a:solidFill>
                  <a:prstClr val="white"/>
                </a:solidFill>
              </a:rPr>
              <a:t>Eligible activities are so broad that it is easy to forget that some things cannot be done under the program.</a:t>
            </a:r>
          </a:p>
          <a:p>
            <a:pPr marL="0" lvl="0" indent="0">
              <a:spcBef>
                <a:spcPts val="0"/>
              </a:spcBef>
              <a:spcAft>
                <a:spcPts val="0"/>
              </a:spcAft>
              <a:buClrTx/>
              <a:buSzTx/>
              <a:buNone/>
            </a:pPr>
            <a:endParaRPr lang="en-US" sz="2800" dirty="0">
              <a:solidFill>
                <a:prstClr val="white"/>
              </a:solidFill>
            </a:endParaRPr>
          </a:p>
          <a:p>
            <a:pPr marL="0" lvl="0" indent="0">
              <a:spcBef>
                <a:spcPts val="0"/>
              </a:spcBef>
              <a:spcAft>
                <a:spcPts val="0"/>
              </a:spcAft>
              <a:buClrTx/>
              <a:buSzTx/>
              <a:buNone/>
            </a:pPr>
            <a:r>
              <a:rPr lang="en-US" sz="2800" dirty="0">
                <a:solidFill>
                  <a:prstClr val="white"/>
                </a:solidFill>
              </a:rPr>
              <a:t>Some activities will require an Eligibility Review by CD Staff to provide guidance in determining the eligibility of activities frequently associated with housing and community development. </a:t>
            </a:r>
            <a:endParaRPr lang="en-US" sz="2800" dirty="0"/>
          </a:p>
        </p:txBody>
      </p:sp>
      <p:sp>
        <p:nvSpPr>
          <p:cNvPr id="6" name="Slide Number Placeholder 5"/>
          <p:cNvSpPr>
            <a:spLocks noGrp="1"/>
          </p:cNvSpPr>
          <p:nvPr>
            <p:ph type="sldNum" sz="quarter" idx="12"/>
          </p:nvPr>
        </p:nvSpPr>
        <p:spPr/>
        <p:txBody>
          <a:bodyPr/>
          <a:lstStyle/>
          <a:p>
            <a:fld id="{500A7A85-B75E-4D15-8271-3E80641739A6}" type="slidenum">
              <a:rPr lang="en-US" smtClean="0"/>
              <a:t>17</a:t>
            </a:fld>
            <a:endParaRPr lang="en-US" dirty="0"/>
          </a:p>
        </p:txBody>
      </p:sp>
    </p:spTree>
    <p:extLst>
      <p:ext uri="{BB962C8B-B14F-4D97-AF65-F5344CB8AC3E}">
        <p14:creationId xmlns:p14="http://schemas.microsoft.com/office/powerpoint/2010/main" val="2340105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641945" y="434937"/>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500A7A85-B75E-4D15-8271-3E80641739A6}" type="slidenum">
              <a:rPr lang="en-US" smtClean="0"/>
              <a:t>18</a:t>
            </a:fld>
            <a:endParaRPr lang="en-US" dirty="0"/>
          </a:p>
        </p:txBody>
      </p:sp>
    </p:spTree>
    <p:extLst>
      <p:ext uri="{BB962C8B-B14F-4D97-AF65-F5344CB8AC3E}">
        <p14:creationId xmlns:p14="http://schemas.microsoft.com/office/powerpoint/2010/main" val="851321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159" y="144301"/>
            <a:ext cx="11496675" cy="930597"/>
          </a:xfrm>
        </p:spPr>
        <p:txBody>
          <a:bodyPr>
            <a:noAutofit/>
          </a:bodyPr>
          <a:lstStyle/>
          <a:p>
            <a:r>
              <a:rPr lang="en-US" sz="4800" b="1" dirty="0">
                <a:solidFill>
                  <a:schemeClr val="bg1"/>
                </a:solidFill>
                <a:effectLst>
                  <a:outerShdw blurRad="38100" dist="38100" dir="2700000" algn="tl">
                    <a:srgbClr val="000000">
                      <a:alpha val="43137"/>
                    </a:srgbClr>
                  </a:outerShdw>
                </a:effectLst>
              </a:rPr>
              <a:t>Emergency Solutions Grant (ESG)</a:t>
            </a:r>
          </a:p>
        </p:txBody>
      </p:sp>
      <p:sp>
        <p:nvSpPr>
          <p:cNvPr id="3" name="Content Placeholder 2"/>
          <p:cNvSpPr>
            <a:spLocks noGrp="1"/>
          </p:cNvSpPr>
          <p:nvPr>
            <p:ph idx="1"/>
          </p:nvPr>
        </p:nvSpPr>
        <p:spPr>
          <a:xfrm>
            <a:off x="843238" y="1727568"/>
            <a:ext cx="10626519" cy="3615267"/>
          </a:xfrm>
        </p:spPr>
        <p:txBody>
          <a:bodyPr>
            <a:noAutofit/>
          </a:bodyPr>
          <a:lstStyle/>
          <a:p>
            <a:pPr>
              <a:buSzPct val="85000"/>
              <a:buFont typeface="Arial" panose="020B0604020202020204" pitchFamily="34" charset="0"/>
              <a:buChar char="•"/>
            </a:pPr>
            <a:endParaRPr lang="en-US" sz="2400" dirty="0">
              <a:solidFill>
                <a:schemeClr val="tx1"/>
              </a:solidFill>
            </a:endParaRPr>
          </a:p>
          <a:p>
            <a:pPr>
              <a:buSzPct val="85000"/>
              <a:buFont typeface="Arial" panose="020B0604020202020204" pitchFamily="34" charset="0"/>
              <a:buChar char="•"/>
            </a:pPr>
            <a:endParaRPr lang="en-US" sz="2400" dirty="0">
              <a:solidFill>
                <a:schemeClr val="tx1"/>
              </a:solidFill>
            </a:endParaRPr>
          </a:p>
          <a:p>
            <a:pPr>
              <a:buSzPct val="85000"/>
              <a:buFont typeface="Arial" panose="020B0604020202020204" pitchFamily="34" charset="0"/>
              <a:buChar char="•"/>
            </a:pPr>
            <a:r>
              <a:rPr lang="en-US" sz="2400" dirty="0">
                <a:solidFill>
                  <a:schemeClr val="tx1"/>
                </a:solidFill>
              </a:rPr>
              <a:t>In Evansville there are</a:t>
            </a:r>
            <a:r>
              <a:rPr lang="en-US" sz="2400" dirty="0"/>
              <a:t> </a:t>
            </a:r>
            <a:r>
              <a:rPr lang="en-US" sz="2400" dirty="0">
                <a:solidFill>
                  <a:schemeClr val="tx1"/>
                </a:solidFill>
              </a:rPr>
              <a:t>about 500 individuals in shelter or transitional housing on any given night</a:t>
            </a:r>
          </a:p>
          <a:p>
            <a:pPr>
              <a:buSzPct val="85000"/>
              <a:buFont typeface="Arial" panose="020B0604020202020204" pitchFamily="34" charset="0"/>
              <a:buChar char="•"/>
            </a:pPr>
            <a:r>
              <a:rPr lang="en-US" sz="2400" dirty="0">
                <a:solidFill>
                  <a:schemeClr val="tx1"/>
                </a:solidFill>
              </a:rPr>
              <a:t> 50-60 homeless individuals on the street or places not meant for habitation</a:t>
            </a:r>
          </a:p>
          <a:p>
            <a:pPr>
              <a:buSzPct val="85000"/>
              <a:buFont typeface="Arial" panose="020B0604020202020204" pitchFamily="34" charset="0"/>
              <a:buChar char="•"/>
            </a:pPr>
            <a:r>
              <a:rPr lang="en-US" sz="2400" dirty="0">
                <a:solidFill>
                  <a:schemeClr val="tx1"/>
                </a:solidFill>
              </a:rPr>
              <a:t>More than 2000 homeless served annually</a:t>
            </a:r>
          </a:p>
          <a:p>
            <a:pPr>
              <a:buSzPct val="85000"/>
              <a:buFont typeface="Arial" panose="020B0604020202020204" pitchFamily="34" charset="0"/>
              <a:buChar char="•"/>
            </a:pPr>
            <a:r>
              <a:rPr lang="en-US" sz="2400" dirty="0">
                <a:solidFill>
                  <a:schemeClr val="tx1"/>
                </a:solidFill>
              </a:rPr>
              <a:t>Shelters stay at maximum capacity all year</a:t>
            </a:r>
          </a:p>
          <a:p>
            <a:pPr>
              <a:buSzPct val="85000"/>
              <a:buFont typeface="Arial" panose="020B0604020202020204" pitchFamily="34" charset="0"/>
              <a:buChar char="•"/>
            </a:pPr>
            <a:r>
              <a:rPr lang="en-US" sz="2400" dirty="0">
                <a:solidFill>
                  <a:schemeClr val="tx1"/>
                </a:solidFill>
              </a:rPr>
              <a:t>HUD’s goal is to lessen the length of stay in shelter and move to permanent housing faster</a:t>
            </a:r>
          </a:p>
          <a:p>
            <a:pPr>
              <a:buSzPct val="85000"/>
              <a:buFont typeface="Arial" panose="020B0604020202020204" pitchFamily="34" charset="0"/>
              <a:buChar char="•"/>
            </a:pPr>
            <a:r>
              <a:rPr lang="en-US" sz="2400" dirty="0">
                <a:solidFill>
                  <a:schemeClr val="tx1"/>
                </a:solidFill>
              </a:rPr>
              <a:t>Coordinated Entry Assessment prioritizes the homeless</a:t>
            </a:r>
          </a:p>
          <a:p>
            <a:pPr>
              <a:buSzPct val="85000"/>
              <a:buFont typeface="Arial" panose="020B0604020202020204" pitchFamily="34" charset="0"/>
              <a:buChar char="•"/>
            </a:pPr>
            <a:r>
              <a:rPr lang="en-US" sz="2400" dirty="0">
                <a:solidFill>
                  <a:schemeClr val="tx1"/>
                </a:solidFill>
              </a:rPr>
              <a:t>Funds are meant to coordinate with other homeless funds such as </a:t>
            </a:r>
            <a:r>
              <a:rPr lang="en-US" sz="2400" dirty="0" err="1">
                <a:solidFill>
                  <a:schemeClr val="tx1"/>
                </a:solidFill>
              </a:rPr>
              <a:t>CoC</a:t>
            </a:r>
            <a:r>
              <a:rPr lang="en-US" sz="2400" dirty="0">
                <a:solidFill>
                  <a:schemeClr val="tx1"/>
                </a:solidFill>
              </a:rPr>
              <a:t> funds</a:t>
            </a:r>
          </a:p>
        </p:txBody>
      </p:sp>
      <p:sp>
        <p:nvSpPr>
          <p:cNvPr id="6" name="Slide Number Placeholder 5"/>
          <p:cNvSpPr>
            <a:spLocks noGrp="1"/>
          </p:cNvSpPr>
          <p:nvPr>
            <p:ph type="sldNum" sz="quarter" idx="12"/>
          </p:nvPr>
        </p:nvSpPr>
        <p:spPr/>
        <p:txBody>
          <a:bodyPr/>
          <a:lstStyle/>
          <a:p>
            <a:fld id="{500A7A85-B75E-4D15-8271-3E80641739A6}" type="slidenum">
              <a:rPr lang="en-US" smtClean="0"/>
              <a:t>19</a:t>
            </a:fld>
            <a:endParaRPr lang="en-US"/>
          </a:p>
        </p:txBody>
      </p:sp>
    </p:spTree>
    <p:extLst>
      <p:ext uri="{BB962C8B-B14F-4D97-AF65-F5344CB8AC3E}">
        <p14:creationId xmlns:p14="http://schemas.microsoft.com/office/powerpoint/2010/main" val="369611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B6107FC-6D49-4A18-8E1C-CEBF8101CC2B}" type="slidenum">
              <a:rPr lang="en-US" smtClean="0"/>
              <a:t>2</a:t>
            </a:fld>
            <a:endParaRPr lang="en-US" dirty="0"/>
          </a:p>
        </p:txBody>
      </p:sp>
      <p:graphicFrame>
        <p:nvGraphicFramePr>
          <p:cNvPr id="6" name="Diagram 5">
            <a:extLst>
              <a:ext uri="{FF2B5EF4-FFF2-40B4-BE49-F238E27FC236}">
                <a16:creationId xmlns:a16="http://schemas.microsoft.com/office/drawing/2014/main" id="{E551B88D-6D4F-4C8C-924E-A7A1DD53741A}"/>
              </a:ext>
            </a:extLst>
          </p:cNvPr>
          <p:cNvGraphicFramePr/>
          <p:nvPr>
            <p:extLst/>
          </p:nvPr>
        </p:nvGraphicFramePr>
        <p:xfrm>
          <a:off x="1671761" y="454815"/>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60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BFEC5-BE4E-4198-B2A9-54ADD04511EB}"/>
              </a:ext>
            </a:extLst>
          </p:cNvPr>
          <p:cNvSpPr>
            <a:spLocks noGrp="1"/>
          </p:cNvSpPr>
          <p:nvPr>
            <p:ph idx="1"/>
          </p:nvPr>
        </p:nvSpPr>
        <p:spPr>
          <a:xfrm>
            <a:off x="1992508" y="2679698"/>
            <a:ext cx="8534400" cy="3615267"/>
          </a:xfrm>
        </p:spPr>
        <p:txBody>
          <a:bodyPr>
            <a:normAutofit/>
          </a:bodyPr>
          <a:lstStyle/>
          <a:p>
            <a:r>
              <a:rPr lang="en-US" sz="2400" dirty="0">
                <a:solidFill>
                  <a:schemeClr val="tx1"/>
                </a:solidFill>
              </a:rPr>
              <a:t>Category 1: Literally Homeless.</a:t>
            </a:r>
          </a:p>
          <a:p>
            <a:r>
              <a:rPr lang="en-US" sz="2400" dirty="0">
                <a:solidFill>
                  <a:schemeClr val="tx1"/>
                </a:solidFill>
              </a:rPr>
              <a:t>Category 2: Imminent Risk of Homelessness.</a:t>
            </a:r>
          </a:p>
          <a:p>
            <a:r>
              <a:rPr lang="en-US" sz="2400" dirty="0">
                <a:solidFill>
                  <a:schemeClr val="tx1"/>
                </a:solidFill>
              </a:rPr>
              <a:t>Category 3: Homeless Under Other Federal Statutes.</a:t>
            </a:r>
          </a:p>
          <a:p>
            <a:r>
              <a:rPr lang="en-US" sz="2400" dirty="0">
                <a:solidFill>
                  <a:schemeClr val="tx1"/>
                </a:solidFill>
              </a:rPr>
              <a:t>Category 4: Fleeing/Attempting to Flee Domestic Violence.</a:t>
            </a:r>
          </a:p>
          <a:p>
            <a:pPr marL="0" indent="0">
              <a:buNone/>
            </a:pPr>
            <a:endParaRPr lang="en-US" dirty="0"/>
          </a:p>
        </p:txBody>
      </p:sp>
      <p:sp>
        <p:nvSpPr>
          <p:cNvPr id="6" name="Title 1">
            <a:extLst>
              <a:ext uri="{FF2B5EF4-FFF2-40B4-BE49-F238E27FC236}">
                <a16:creationId xmlns:a16="http://schemas.microsoft.com/office/drawing/2014/main" id="{37659DED-0656-4FBE-8CB5-F176D9783022}"/>
              </a:ext>
            </a:extLst>
          </p:cNvPr>
          <p:cNvSpPr>
            <a:spLocks noGrp="1"/>
          </p:cNvSpPr>
          <p:nvPr>
            <p:ph type="title"/>
          </p:nvPr>
        </p:nvSpPr>
        <p:spPr>
          <a:xfrm>
            <a:off x="556554" y="163601"/>
            <a:ext cx="10231438" cy="1507067"/>
          </a:xfrm>
        </p:spPr>
        <p:txBody>
          <a:bodyPr>
            <a:normAutofit/>
          </a:body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
        <p:nvSpPr>
          <p:cNvPr id="8" name="Rectangle 7">
            <a:extLst>
              <a:ext uri="{FF2B5EF4-FFF2-40B4-BE49-F238E27FC236}">
                <a16:creationId xmlns:a16="http://schemas.microsoft.com/office/drawing/2014/main" id="{AD29DB6C-1FD2-45AA-8ECA-EF5C22851724}"/>
              </a:ext>
            </a:extLst>
          </p:cNvPr>
          <p:cNvSpPr/>
          <p:nvPr/>
        </p:nvSpPr>
        <p:spPr>
          <a:xfrm>
            <a:off x="556554" y="1847882"/>
            <a:ext cx="10231438" cy="523220"/>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4 Categories of Homelessness based on </a:t>
            </a:r>
            <a:r>
              <a:rPr lang="en-US" sz="2800" b="1" dirty="0" err="1">
                <a:solidFill>
                  <a:schemeClr val="bg1"/>
                </a:solidFill>
                <a:effectLst>
                  <a:outerShdw blurRad="38100" dist="38100" dir="2700000" algn="tl">
                    <a:srgbClr val="000000">
                      <a:alpha val="43137"/>
                    </a:srgbClr>
                  </a:outerShdw>
                </a:effectLst>
              </a:rPr>
              <a:t>CoC</a:t>
            </a:r>
            <a:r>
              <a:rPr lang="en-US" sz="2800" b="1" dirty="0">
                <a:solidFill>
                  <a:schemeClr val="bg1"/>
                </a:solidFill>
                <a:effectLst>
                  <a:outerShdw blurRad="38100" dist="38100" dir="2700000" algn="tl">
                    <a:srgbClr val="000000">
                      <a:alpha val="43137"/>
                    </a:srgbClr>
                  </a:outerShdw>
                </a:effectLst>
              </a:rPr>
              <a:t> and ESG:</a:t>
            </a:r>
            <a:endParaRPr lang="en-US" sz="2800" dirty="0"/>
          </a:p>
        </p:txBody>
      </p:sp>
    </p:spTree>
    <p:extLst>
      <p:ext uri="{BB962C8B-B14F-4D97-AF65-F5344CB8AC3E}">
        <p14:creationId xmlns:p14="http://schemas.microsoft.com/office/powerpoint/2010/main" val="4040064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264" y="0"/>
            <a:ext cx="8534400" cy="1507067"/>
          </a:xfrm>
        </p:spPr>
        <p:txBody>
          <a:bodyPr>
            <a:normAutofit/>
          </a:bodyPr>
          <a:lstStyle/>
          <a:p>
            <a:r>
              <a:rPr lang="en-US" sz="4800" b="1" dirty="0">
                <a:solidFill>
                  <a:schemeClr val="bg1"/>
                </a:solidFill>
                <a:effectLst>
                  <a:outerShdw blurRad="38100" dist="38100" dir="2700000" algn="tl">
                    <a:srgbClr val="000000">
                      <a:alpha val="43137"/>
                    </a:srgbClr>
                  </a:outerShdw>
                </a:effectLst>
              </a:rPr>
              <a:t>ESG REGION 12 GOALS</a:t>
            </a:r>
          </a:p>
        </p:txBody>
      </p:sp>
      <p:sp>
        <p:nvSpPr>
          <p:cNvPr id="3" name="Content Placeholder 2"/>
          <p:cNvSpPr>
            <a:spLocks noGrp="1"/>
          </p:cNvSpPr>
          <p:nvPr>
            <p:ph idx="1"/>
          </p:nvPr>
        </p:nvSpPr>
        <p:spPr>
          <a:xfrm>
            <a:off x="468109" y="1700294"/>
            <a:ext cx="11037336" cy="3615267"/>
          </a:xfrm>
        </p:spPr>
        <p:txBody>
          <a:bodyPr>
            <a:normAutofit fontScale="92500" lnSpcReduction="20000"/>
          </a:bodyPr>
          <a:lstStyle/>
          <a:p>
            <a:pPr>
              <a:buFont typeface="Arial" panose="020B0604020202020204" pitchFamily="34" charset="0"/>
              <a:buChar char="•"/>
            </a:pPr>
            <a:endParaRPr lang="en-US" sz="2400" dirty="0">
              <a:solidFill>
                <a:schemeClr val="tx1"/>
              </a:solidFill>
            </a:endParaRPr>
          </a:p>
          <a:p>
            <a:pPr>
              <a:buFont typeface="Arial" panose="020B0604020202020204" pitchFamily="34" charset="0"/>
              <a:buChar char="•"/>
            </a:pPr>
            <a:r>
              <a:rPr lang="en-US" sz="2400" dirty="0">
                <a:solidFill>
                  <a:schemeClr val="tx1"/>
                </a:solidFill>
              </a:rPr>
              <a:t>The Region 12 Charter adopted on 12/14/2012 included 11 goals</a:t>
            </a:r>
          </a:p>
          <a:p>
            <a:pPr>
              <a:buFont typeface="Arial" panose="020B0604020202020204" pitchFamily="34" charset="0"/>
              <a:buChar char="•"/>
            </a:pPr>
            <a:r>
              <a:rPr lang="en-US" sz="2400" dirty="0">
                <a:solidFill>
                  <a:schemeClr val="tx1"/>
                </a:solidFill>
              </a:rPr>
              <a:t>These 11 goals have been consolidated to the following:</a:t>
            </a:r>
          </a:p>
          <a:p>
            <a:pPr lvl="1">
              <a:buFont typeface="Arial" panose="020B0604020202020204" pitchFamily="34" charset="0"/>
              <a:buChar char="•"/>
            </a:pPr>
            <a:r>
              <a:rPr lang="en-US" sz="2200" b="1" dirty="0">
                <a:solidFill>
                  <a:schemeClr val="bg1"/>
                </a:solidFill>
              </a:rPr>
              <a:t>Support the availability of public services </a:t>
            </a:r>
          </a:p>
          <a:p>
            <a:pPr lvl="1">
              <a:buFont typeface="Arial" panose="020B0604020202020204" pitchFamily="34" charset="0"/>
              <a:buChar char="•"/>
            </a:pPr>
            <a:r>
              <a:rPr lang="en-US" sz="2200" b="1" dirty="0">
                <a:solidFill>
                  <a:schemeClr val="bg1"/>
                </a:solidFill>
              </a:rPr>
              <a:t>Support rapid re-housing</a:t>
            </a:r>
          </a:p>
          <a:p>
            <a:pPr lvl="1">
              <a:buFont typeface="Arial" panose="020B0604020202020204" pitchFamily="34" charset="0"/>
              <a:buChar char="•"/>
            </a:pPr>
            <a:r>
              <a:rPr lang="en-US" sz="2200" b="1" dirty="0">
                <a:solidFill>
                  <a:schemeClr val="bg1"/>
                </a:solidFill>
              </a:rPr>
              <a:t>Support the coordinated entry system</a:t>
            </a:r>
          </a:p>
          <a:p>
            <a:pPr lvl="1">
              <a:buFont typeface="Arial" panose="020B0604020202020204" pitchFamily="34" charset="0"/>
              <a:buChar char="•"/>
            </a:pPr>
            <a:r>
              <a:rPr lang="en-US" sz="2200" b="1" dirty="0">
                <a:solidFill>
                  <a:schemeClr val="bg1"/>
                </a:solidFill>
              </a:rPr>
              <a:t>Support re-entry</a:t>
            </a:r>
          </a:p>
          <a:p>
            <a:pPr marL="457200" lvl="1" indent="0">
              <a:buNone/>
            </a:pPr>
            <a:endParaRPr lang="en-US" sz="2200" dirty="0">
              <a:solidFill>
                <a:schemeClr val="tx1"/>
              </a:solidFill>
            </a:endParaRPr>
          </a:p>
          <a:p>
            <a:pPr lvl="1"/>
            <a:r>
              <a:rPr lang="en-US" sz="2200" dirty="0">
                <a:solidFill>
                  <a:schemeClr val="tx1"/>
                </a:solidFill>
              </a:rPr>
              <a:t>Homeless goals support the overall annual goals of the City of Evansville </a:t>
            </a:r>
          </a:p>
          <a:p>
            <a:pPr marL="0" indent="0">
              <a:buNone/>
            </a:pPr>
            <a:endParaRPr lang="en-US" sz="2400" dirty="0">
              <a:solidFill>
                <a:schemeClr val="tx1"/>
              </a:solidFill>
            </a:endParaRPr>
          </a:p>
          <a:p>
            <a:pPr marL="0" indent="0">
              <a:buNone/>
            </a:pPr>
            <a:endParaRPr lang="en-US" sz="2400" dirty="0">
              <a:solidFill>
                <a:schemeClr val="tx1"/>
              </a:solidFill>
            </a:endParaRPr>
          </a:p>
          <a:p>
            <a:endParaRPr lang="en-US" dirty="0"/>
          </a:p>
        </p:txBody>
      </p:sp>
      <p:sp>
        <p:nvSpPr>
          <p:cNvPr id="6" name="Slide Number Placeholder 5"/>
          <p:cNvSpPr>
            <a:spLocks noGrp="1"/>
          </p:cNvSpPr>
          <p:nvPr>
            <p:ph type="sldNum" sz="quarter" idx="12"/>
          </p:nvPr>
        </p:nvSpPr>
        <p:spPr/>
        <p:txBody>
          <a:bodyPr/>
          <a:lstStyle/>
          <a:p>
            <a:fld id="{500A7A85-B75E-4D15-8271-3E80641739A6}" type="slidenum">
              <a:rPr lang="en-US" smtClean="0"/>
              <a:t>21</a:t>
            </a:fld>
            <a:endParaRPr lang="en-US"/>
          </a:p>
        </p:txBody>
      </p:sp>
    </p:spTree>
    <p:extLst>
      <p:ext uri="{BB962C8B-B14F-4D97-AF65-F5344CB8AC3E}">
        <p14:creationId xmlns:p14="http://schemas.microsoft.com/office/powerpoint/2010/main" val="2868838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2686" y="1909689"/>
            <a:ext cx="8534400" cy="3615267"/>
          </a:xfrm>
        </p:spPr>
        <p:txBody>
          <a:bodyPr>
            <a:normAutofit lnSpcReduction="10000"/>
          </a:bodyPr>
          <a:lstStyle/>
          <a:p>
            <a:r>
              <a:rPr lang="en-US" sz="2400" dirty="0">
                <a:solidFill>
                  <a:schemeClr val="tx1"/>
                </a:solidFill>
              </a:rPr>
              <a:t>HEARTH Act stands for the Homeless Emergency and Rapid Transition to Housing Act of 2009.</a:t>
            </a:r>
          </a:p>
          <a:p>
            <a:r>
              <a:rPr lang="en-US" sz="2400" dirty="0">
                <a:solidFill>
                  <a:schemeClr val="tx1"/>
                </a:solidFill>
              </a:rPr>
              <a:t>Emergency Solutions Grant (ESG) is authorized by the HEARTH Act.</a:t>
            </a:r>
          </a:p>
          <a:p>
            <a:r>
              <a:rPr lang="en-US" sz="2400" dirty="0">
                <a:solidFill>
                  <a:schemeClr val="tx1"/>
                </a:solidFill>
              </a:rPr>
              <a:t>The current interim rule of the Emergency Solutions Grant took effect January 2012.</a:t>
            </a:r>
          </a:p>
          <a:p>
            <a:r>
              <a:rPr lang="en-US" sz="2400" dirty="0">
                <a:solidFill>
                  <a:schemeClr val="tx1"/>
                </a:solidFill>
              </a:rPr>
              <a:t>ESG has very strict requirements.</a:t>
            </a:r>
          </a:p>
          <a:p>
            <a:r>
              <a:rPr lang="en-US" sz="2400" dirty="0">
                <a:solidFill>
                  <a:schemeClr val="tx1"/>
                </a:solidFill>
              </a:rPr>
              <a:t>CDBG is a lot more flexible compared to ESG.</a:t>
            </a:r>
          </a:p>
          <a:p>
            <a:pPr marL="109728" indent="0">
              <a:buNone/>
            </a:pPr>
            <a:endParaRPr lang="en-US" dirty="0"/>
          </a:p>
        </p:txBody>
      </p:sp>
      <p:sp>
        <p:nvSpPr>
          <p:cNvPr id="7" name="Title 1">
            <a:extLst>
              <a:ext uri="{FF2B5EF4-FFF2-40B4-BE49-F238E27FC236}">
                <a16:creationId xmlns:a16="http://schemas.microsoft.com/office/drawing/2014/main" id="{A4840B80-825A-4999-A70D-A5DB36C6DE91}"/>
              </a:ext>
            </a:extLst>
          </p:cNvPr>
          <p:cNvSpPr>
            <a:spLocks noGrp="1"/>
          </p:cNvSpPr>
          <p:nvPr>
            <p:ph type="title"/>
          </p:nvPr>
        </p:nvSpPr>
        <p:spPr>
          <a:xfrm>
            <a:off x="556554" y="163601"/>
            <a:ext cx="10231438" cy="1507067"/>
          </a:xfrm>
        </p:spPr>
        <p:txBody>
          <a:bodyPr>
            <a:normAutofit/>
          </a:body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223670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633" y="1783080"/>
            <a:ext cx="8534400" cy="3615267"/>
          </a:xfrm>
        </p:spPr>
        <p:txBody>
          <a:bodyPr>
            <a:normAutofit/>
          </a:bodyPr>
          <a:lstStyle/>
          <a:p>
            <a:r>
              <a:rPr lang="en-US" sz="2400" dirty="0">
                <a:solidFill>
                  <a:schemeClr val="tx1"/>
                </a:solidFill>
              </a:rPr>
              <a:t>Emergency Solutions Grant (ESG) program completely replaced the Emergency Shelter Grant program of the late 70s</a:t>
            </a:r>
          </a:p>
          <a:p>
            <a:r>
              <a:rPr lang="en-US" sz="2400" dirty="0">
                <a:solidFill>
                  <a:schemeClr val="tx1"/>
                </a:solidFill>
              </a:rPr>
              <a:t>The current ESG is roughly equivalent to 60% of the old ESG</a:t>
            </a:r>
          </a:p>
          <a:p>
            <a:pPr>
              <a:buNone/>
            </a:pPr>
            <a:endParaRPr lang="en-US" dirty="0"/>
          </a:p>
        </p:txBody>
      </p:sp>
      <p:sp>
        <p:nvSpPr>
          <p:cNvPr id="4" name="Title 1">
            <a:extLst>
              <a:ext uri="{FF2B5EF4-FFF2-40B4-BE49-F238E27FC236}">
                <a16:creationId xmlns:a16="http://schemas.microsoft.com/office/drawing/2014/main" id="{4CDEE9C7-4BA9-44FD-B79A-365604EA44CC}"/>
              </a:ext>
            </a:extLst>
          </p:cNvPr>
          <p:cNvSpPr txBox="1">
            <a:spLocks/>
          </p:cNvSpPr>
          <p:nvPr/>
        </p:nvSpPr>
        <p:spPr>
          <a:xfrm>
            <a:off x="556554" y="163601"/>
            <a:ext cx="10231438"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1047611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9179949" cy="926381"/>
          </a:xfrm>
          <a:prstGeom prst="rect">
            <a:avLst/>
          </a:prstGeom>
          <a:effectLst/>
        </p:spPr>
        <p:txBody>
          <a:bodyPr vert="horz" wrap="square" lIns="0" tIns="185902" rIns="0" bIns="0" rtlCol="0" anchor="ctr">
            <a:spAutoFit/>
          </a:bodyPr>
          <a:lstStyle/>
          <a:p>
            <a:pPr marL="1906270"/>
            <a:r>
              <a:rPr lang="en-US" sz="4800" b="1" spc="-160" dirty="0">
                <a:solidFill>
                  <a:schemeClr val="bg1"/>
                </a:solidFill>
                <a:effectLst>
                  <a:outerShdw blurRad="38100" dist="38100" dir="2700000" algn="tl">
                    <a:srgbClr val="000000">
                      <a:alpha val="43137"/>
                    </a:srgbClr>
                  </a:outerShdw>
                </a:effectLst>
                <a:cs typeface="Calibri"/>
              </a:rPr>
              <a:t>ESG </a:t>
            </a:r>
            <a:r>
              <a:rPr sz="4800" b="1" spc="-160" dirty="0">
                <a:solidFill>
                  <a:schemeClr val="bg1"/>
                </a:solidFill>
                <a:effectLst>
                  <a:outerShdw blurRad="38100" dist="38100" dir="2700000" algn="tl">
                    <a:srgbClr val="000000">
                      <a:alpha val="43137"/>
                    </a:srgbClr>
                  </a:outerShdw>
                </a:effectLst>
                <a:cs typeface="Calibri"/>
              </a:rPr>
              <a:t>Eli</a:t>
            </a:r>
            <a:r>
              <a:rPr sz="4800" b="1" spc="-185" dirty="0">
                <a:solidFill>
                  <a:schemeClr val="bg1"/>
                </a:solidFill>
                <a:effectLst>
                  <a:outerShdw blurRad="38100" dist="38100" dir="2700000" algn="tl">
                    <a:srgbClr val="000000">
                      <a:alpha val="43137"/>
                    </a:srgbClr>
                  </a:outerShdw>
                </a:effectLst>
                <a:cs typeface="Calibri"/>
              </a:rPr>
              <a:t>g</a:t>
            </a:r>
            <a:r>
              <a:rPr sz="4800" b="1" spc="-160" dirty="0">
                <a:solidFill>
                  <a:schemeClr val="bg1"/>
                </a:solidFill>
                <a:effectLst>
                  <a:outerShdw blurRad="38100" dist="38100" dir="2700000" algn="tl">
                    <a:srgbClr val="000000">
                      <a:alpha val="43137"/>
                    </a:srgbClr>
                  </a:outerShdw>
                </a:effectLst>
                <a:cs typeface="Calibri"/>
              </a:rPr>
              <a:t>ibl</a:t>
            </a:r>
            <a:r>
              <a:rPr sz="4800" b="1" spc="-25" dirty="0">
                <a:solidFill>
                  <a:schemeClr val="bg1"/>
                </a:solidFill>
                <a:effectLst>
                  <a:outerShdw blurRad="38100" dist="38100" dir="2700000" algn="tl">
                    <a:srgbClr val="000000">
                      <a:alpha val="43137"/>
                    </a:srgbClr>
                  </a:outerShdw>
                </a:effectLst>
                <a:cs typeface="Calibri"/>
              </a:rPr>
              <a:t>e</a:t>
            </a:r>
            <a:r>
              <a:rPr sz="4800" b="1" spc="-245" dirty="0">
                <a:solidFill>
                  <a:schemeClr val="bg1"/>
                </a:solidFill>
                <a:effectLst>
                  <a:outerShdw blurRad="38100" dist="38100" dir="2700000" algn="tl">
                    <a:srgbClr val="000000">
                      <a:alpha val="43137"/>
                    </a:srgbClr>
                  </a:outerShdw>
                </a:effectLst>
                <a:cs typeface="Calibri"/>
              </a:rPr>
              <a:t> </a:t>
            </a:r>
            <a:r>
              <a:rPr sz="4800" b="1" spc="-195" dirty="0">
                <a:solidFill>
                  <a:schemeClr val="bg1"/>
                </a:solidFill>
                <a:effectLst>
                  <a:outerShdw blurRad="38100" dist="38100" dir="2700000" algn="tl">
                    <a:srgbClr val="000000">
                      <a:alpha val="43137"/>
                    </a:srgbClr>
                  </a:outerShdw>
                </a:effectLst>
                <a:cs typeface="Calibri"/>
              </a:rPr>
              <a:t>A</a:t>
            </a:r>
            <a:r>
              <a:rPr sz="4800" b="1" spc="-185" dirty="0">
                <a:solidFill>
                  <a:schemeClr val="bg1"/>
                </a:solidFill>
                <a:effectLst>
                  <a:outerShdw blurRad="38100" dist="38100" dir="2700000" algn="tl">
                    <a:srgbClr val="000000">
                      <a:alpha val="43137"/>
                    </a:srgbClr>
                  </a:outerShdw>
                </a:effectLst>
                <a:cs typeface="Calibri"/>
              </a:rPr>
              <a:t>c</a:t>
            </a:r>
            <a:r>
              <a:rPr sz="4800" b="1" spc="-175" dirty="0">
                <a:solidFill>
                  <a:schemeClr val="bg1"/>
                </a:solidFill>
                <a:effectLst>
                  <a:outerShdw blurRad="38100" dist="38100" dir="2700000" algn="tl">
                    <a:srgbClr val="000000">
                      <a:alpha val="43137"/>
                    </a:srgbClr>
                  </a:outerShdw>
                </a:effectLst>
                <a:cs typeface="Calibri"/>
              </a:rPr>
              <a:t>t</a:t>
            </a:r>
            <a:r>
              <a:rPr sz="4800" b="1" spc="-160" dirty="0">
                <a:solidFill>
                  <a:schemeClr val="bg1"/>
                </a:solidFill>
                <a:effectLst>
                  <a:outerShdw blurRad="38100" dist="38100" dir="2700000" algn="tl">
                    <a:srgbClr val="000000">
                      <a:alpha val="43137"/>
                    </a:srgbClr>
                  </a:outerShdw>
                </a:effectLst>
                <a:cs typeface="Calibri"/>
              </a:rPr>
              <a:t>i</a:t>
            </a:r>
            <a:r>
              <a:rPr sz="4800" b="1" spc="-175" dirty="0">
                <a:solidFill>
                  <a:schemeClr val="bg1"/>
                </a:solidFill>
                <a:effectLst>
                  <a:outerShdw blurRad="38100" dist="38100" dir="2700000" algn="tl">
                    <a:srgbClr val="000000">
                      <a:alpha val="43137"/>
                    </a:srgbClr>
                  </a:outerShdw>
                </a:effectLst>
                <a:cs typeface="Calibri"/>
              </a:rPr>
              <a:t>v</a:t>
            </a:r>
            <a:r>
              <a:rPr sz="4800" b="1" spc="-160" dirty="0">
                <a:solidFill>
                  <a:schemeClr val="bg1"/>
                </a:solidFill>
                <a:effectLst>
                  <a:outerShdw blurRad="38100" dist="38100" dir="2700000" algn="tl">
                    <a:srgbClr val="000000">
                      <a:alpha val="43137"/>
                    </a:srgbClr>
                  </a:outerShdw>
                </a:effectLst>
                <a:cs typeface="Calibri"/>
              </a:rPr>
              <a:t>i</a:t>
            </a:r>
            <a:r>
              <a:rPr sz="4800" b="1" spc="-175" dirty="0">
                <a:solidFill>
                  <a:schemeClr val="bg1"/>
                </a:solidFill>
                <a:effectLst>
                  <a:outerShdw blurRad="38100" dist="38100" dir="2700000" algn="tl">
                    <a:srgbClr val="000000">
                      <a:alpha val="43137"/>
                    </a:srgbClr>
                  </a:outerShdw>
                </a:effectLst>
                <a:cs typeface="Calibri"/>
              </a:rPr>
              <a:t>t</a:t>
            </a:r>
            <a:r>
              <a:rPr sz="4800" b="1" spc="-160" dirty="0">
                <a:solidFill>
                  <a:schemeClr val="bg1"/>
                </a:solidFill>
                <a:effectLst>
                  <a:outerShdw blurRad="38100" dist="38100" dir="2700000" algn="tl">
                    <a:srgbClr val="000000">
                      <a:alpha val="43137"/>
                    </a:srgbClr>
                  </a:outerShdw>
                </a:effectLst>
                <a:cs typeface="Calibri"/>
              </a:rPr>
              <a:t>i</a:t>
            </a:r>
            <a:r>
              <a:rPr sz="4800" b="1" spc="-185" dirty="0">
                <a:solidFill>
                  <a:schemeClr val="bg1"/>
                </a:solidFill>
                <a:effectLst>
                  <a:outerShdw blurRad="38100" dist="38100" dir="2700000" algn="tl">
                    <a:srgbClr val="000000">
                      <a:alpha val="43137"/>
                    </a:srgbClr>
                  </a:outerShdw>
                </a:effectLst>
                <a:cs typeface="Calibri"/>
              </a:rPr>
              <a:t>e</a:t>
            </a:r>
            <a:r>
              <a:rPr sz="4800" b="1" dirty="0">
                <a:solidFill>
                  <a:schemeClr val="bg1"/>
                </a:solidFill>
                <a:effectLst>
                  <a:outerShdw blurRad="38100" dist="38100" dir="2700000" algn="tl">
                    <a:srgbClr val="000000">
                      <a:alpha val="43137"/>
                    </a:srgbClr>
                  </a:outerShdw>
                </a:effectLst>
                <a:cs typeface="Calibri"/>
              </a:rPr>
              <a:t>s</a:t>
            </a:r>
          </a:p>
        </p:txBody>
      </p:sp>
      <p:sp>
        <p:nvSpPr>
          <p:cNvPr id="4" name="object 4"/>
          <p:cNvSpPr/>
          <p:nvPr/>
        </p:nvSpPr>
        <p:spPr>
          <a:xfrm>
            <a:off x="2877961" y="1453038"/>
            <a:ext cx="0" cy="0"/>
          </a:xfrm>
          <a:custGeom>
            <a:avLst/>
            <a:gdLst/>
            <a:ahLst/>
            <a:cxnLst/>
            <a:rect l="l" t="t" r="r" b="b"/>
            <a:pathLst>
              <a:path>
                <a:moveTo>
                  <a:pt x="0" y="0"/>
                </a:moveTo>
                <a:lnTo>
                  <a:pt x="0" y="0"/>
                </a:lnTo>
              </a:path>
            </a:pathLst>
          </a:custGeom>
          <a:ln w="10430">
            <a:solidFill>
              <a:srgbClr val="DADCDD"/>
            </a:solidFill>
          </a:ln>
        </p:spPr>
        <p:txBody>
          <a:bodyPr wrap="square" lIns="0" tIns="0" rIns="0" bIns="0" rtlCol="0"/>
          <a:lstStyle/>
          <a:p>
            <a:endParaRPr/>
          </a:p>
        </p:txBody>
      </p:sp>
      <p:sp>
        <p:nvSpPr>
          <p:cNvPr id="5" name="object 5"/>
          <p:cNvSpPr/>
          <p:nvPr/>
        </p:nvSpPr>
        <p:spPr>
          <a:xfrm>
            <a:off x="9384405" y="1453038"/>
            <a:ext cx="0" cy="0"/>
          </a:xfrm>
          <a:custGeom>
            <a:avLst/>
            <a:gdLst/>
            <a:ahLst/>
            <a:cxnLst/>
            <a:rect l="l" t="t" r="r" b="b"/>
            <a:pathLst>
              <a:path>
                <a:moveTo>
                  <a:pt x="0" y="0"/>
                </a:moveTo>
                <a:lnTo>
                  <a:pt x="0" y="0"/>
                </a:lnTo>
              </a:path>
            </a:pathLst>
          </a:custGeom>
          <a:ln w="10430">
            <a:solidFill>
              <a:srgbClr val="DADCDD"/>
            </a:solidFill>
          </a:ln>
        </p:spPr>
        <p:txBody>
          <a:bodyPr wrap="square" lIns="0" tIns="0" rIns="0" bIns="0" rtlCol="0"/>
          <a:lstStyle/>
          <a:p>
            <a:endParaRPr/>
          </a:p>
        </p:txBody>
      </p:sp>
      <p:sp>
        <p:nvSpPr>
          <p:cNvPr id="7" name="object 7"/>
          <p:cNvSpPr txBox="1"/>
          <p:nvPr/>
        </p:nvSpPr>
        <p:spPr>
          <a:xfrm>
            <a:off x="1958008" y="5602761"/>
            <a:ext cx="8614741" cy="923330"/>
          </a:xfrm>
          <a:prstGeom prst="rect">
            <a:avLst/>
          </a:prstGeom>
        </p:spPr>
        <p:txBody>
          <a:bodyPr vert="horz" wrap="square" lIns="0" tIns="0" rIns="0" bIns="0" rtlCol="0">
            <a:spAutoFit/>
          </a:bodyPr>
          <a:lstStyle/>
          <a:p>
            <a:pPr marL="12700"/>
            <a:r>
              <a:rPr sz="2000" b="1" i="1" spc="-5" dirty="0">
                <a:ln>
                  <a:solidFill>
                    <a:schemeClr val="bg2"/>
                  </a:solidFill>
                </a:ln>
                <a:latin typeface="Century Gothic" panose="020B0502020202020204" pitchFamily="34" charset="0"/>
                <a:cs typeface="Calibri" panose="020F0502020204030204" pitchFamily="34" charset="0"/>
              </a:rPr>
              <a:t>Deta</a:t>
            </a:r>
            <a:r>
              <a:rPr sz="2000" b="1" i="1" spc="-10" dirty="0">
                <a:ln>
                  <a:solidFill>
                    <a:schemeClr val="bg2"/>
                  </a:solidFill>
                </a:ln>
                <a:latin typeface="Century Gothic" panose="020B0502020202020204" pitchFamily="34" charset="0"/>
                <a:cs typeface="Calibri" panose="020F0502020204030204" pitchFamily="34" charset="0"/>
              </a:rPr>
              <a:t>i</a:t>
            </a:r>
            <a:r>
              <a:rPr sz="2000" b="1" i="1" spc="-5" dirty="0">
                <a:ln>
                  <a:solidFill>
                    <a:schemeClr val="bg2"/>
                  </a:solidFill>
                </a:ln>
                <a:latin typeface="Century Gothic" panose="020B0502020202020204" pitchFamily="34" charset="0"/>
                <a:cs typeface="Calibri" panose="020F0502020204030204" pitchFamily="34" charset="0"/>
              </a:rPr>
              <a:t>l</a:t>
            </a:r>
            <a:r>
              <a:rPr sz="2000" b="1" i="1" dirty="0">
                <a:ln>
                  <a:solidFill>
                    <a:schemeClr val="bg2"/>
                  </a:solidFill>
                </a:ln>
                <a:latin typeface="Century Gothic" panose="020B0502020202020204" pitchFamily="34" charset="0"/>
                <a:cs typeface="Calibri" panose="020F0502020204030204" pitchFamily="34" charset="0"/>
              </a:rPr>
              <a:t>s</a:t>
            </a:r>
            <a:r>
              <a:rPr sz="2000" b="1" i="1" spc="15"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and</a:t>
            </a:r>
            <a:r>
              <a:rPr sz="2000" b="1" i="1" spc="-20" dirty="0">
                <a:ln>
                  <a:solidFill>
                    <a:schemeClr val="bg2"/>
                  </a:solidFill>
                </a:ln>
                <a:latin typeface="Century Gothic" panose="020B0502020202020204" pitchFamily="34" charset="0"/>
                <a:cs typeface="Calibri" panose="020F0502020204030204" pitchFamily="34" charset="0"/>
              </a:rPr>
              <a:t> </a:t>
            </a:r>
            <a:r>
              <a:rPr sz="2000" b="1" i="1" spc="-5" dirty="0">
                <a:ln>
                  <a:solidFill>
                    <a:schemeClr val="bg2"/>
                  </a:solidFill>
                </a:ln>
                <a:latin typeface="Century Gothic" panose="020B0502020202020204" pitchFamily="34" charset="0"/>
                <a:cs typeface="Calibri" panose="020F0502020204030204" pitchFamily="34" charset="0"/>
              </a:rPr>
              <a:t>ins</a:t>
            </a:r>
            <a:r>
              <a:rPr sz="2000" b="1" i="1" dirty="0">
                <a:ln>
                  <a:solidFill>
                    <a:schemeClr val="bg2"/>
                  </a:solidFill>
                </a:ln>
                <a:latin typeface="Century Gothic" panose="020B0502020202020204" pitchFamily="34" charset="0"/>
                <a:cs typeface="Calibri" panose="020F0502020204030204" pitchFamily="34" charset="0"/>
              </a:rPr>
              <a:t>tr</a:t>
            </a:r>
            <a:r>
              <a:rPr sz="2000" b="1" i="1" spc="-5" dirty="0">
                <a:ln>
                  <a:solidFill>
                    <a:schemeClr val="bg2"/>
                  </a:solidFill>
                </a:ln>
                <a:latin typeface="Century Gothic" panose="020B0502020202020204" pitchFamily="34" charset="0"/>
                <a:cs typeface="Calibri" panose="020F0502020204030204" pitchFamily="34" charset="0"/>
              </a:rPr>
              <a:t>uc</a:t>
            </a:r>
            <a:r>
              <a:rPr sz="2000" b="1" i="1" dirty="0">
                <a:ln>
                  <a:solidFill>
                    <a:schemeClr val="bg2"/>
                  </a:solidFill>
                </a:ln>
                <a:latin typeface="Century Gothic" panose="020B0502020202020204" pitchFamily="34" charset="0"/>
                <a:cs typeface="Calibri" panose="020F0502020204030204" pitchFamily="34" charset="0"/>
              </a:rPr>
              <a:t>t</a:t>
            </a:r>
            <a:r>
              <a:rPr sz="2000" b="1" i="1" spc="-5" dirty="0">
                <a:ln>
                  <a:solidFill>
                    <a:schemeClr val="bg2"/>
                  </a:solidFill>
                </a:ln>
                <a:latin typeface="Century Gothic" panose="020B0502020202020204" pitchFamily="34" charset="0"/>
                <a:cs typeface="Calibri" panose="020F0502020204030204" pitchFamily="34" charset="0"/>
              </a:rPr>
              <a:t>ion</a:t>
            </a:r>
            <a:r>
              <a:rPr sz="2000" b="1" i="1" dirty="0">
                <a:ln>
                  <a:solidFill>
                    <a:schemeClr val="bg2"/>
                  </a:solidFill>
                </a:ln>
                <a:latin typeface="Century Gothic" panose="020B0502020202020204" pitchFamily="34" charset="0"/>
                <a:cs typeface="Calibri" panose="020F0502020204030204" pitchFamily="34" charset="0"/>
              </a:rPr>
              <a:t>s are </a:t>
            </a:r>
            <a:r>
              <a:rPr sz="2000" b="1" i="1" spc="-5" dirty="0">
                <a:ln>
                  <a:solidFill>
                    <a:schemeClr val="bg2"/>
                  </a:solidFill>
                </a:ln>
                <a:latin typeface="Century Gothic" panose="020B0502020202020204" pitchFamily="34" charset="0"/>
                <a:cs typeface="Calibri" panose="020F0502020204030204" pitchFamily="34" charset="0"/>
              </a:rPr>
              <a:t>locat</a:t>
            </a:r>
            <a:r>
              <a:rPr sz="2000" b="1" i="1" spc="-10" dirty="0">
                <a:ln>
                  <a:solidFill>
                    <a:schemeClr val="bg2"/>
                  </a:solidFill>
                </a:ln>
                <a:latin typeface="Century Gothic" panose="020B0502020202020204" pitchFamily="34" charset="0"/>
                <a:cs typeface="Calibri" panose="020F0502020204030204" pitchFamily="34" charset="0"/>
              </a:rPr>
              <a:t>e</a:t>
            </a:r>
            <a:r>
              <a:rPr sz="2000" b="1" i="1" dirty="0">
                <a:ln>
                  <a:solidFill>
                    <a:schemeClr val="bg2"/>
                  </a:solidFill>
                </a:ln>
                <a:latin typeface="Century Gothic" panose="020B0502020202020204" pitchFamily="34" charset="0"/>
                <a:cs typeface="Calibri" panose="020F0502020204030204" pitchFamily="34" charset="0"/>
              </a:rPr>
              <a:t>d at</a:t>
            </a:r>
            <a:r>
              <a:rPr sz="2000" b="1" i="1" spc="-5" dirty="0">
                <a:ln>
                  <a:solidFill>
                    <a:schemeClr val="bg2"/>
                  </a:solidFill>
                </a:ln>
                <a:latin typeface="Century Gothic" panose="020B0502020202020204" pitchFamily="34" charset="0"/>
                <a:cs typeface="Calibri" panose="020F0502020204030204" pitchFamily="34" charset="0"/>
              </a:rPr>
              <a:t> </a:t>
            </a:r>
            <a:r>
              <a:rPr sz="2000" b="1" i="1" spc="-10" dirty="0">
                <a:ln>
                  <a:solidFill>
                    <a:schemeClr val="bg2"/>
                  </a:solidFill>
                </a:ln>
                <a:latin typeface="Century Gothic" panose="020B0502020202020204" pitchFamily="34" charset="0"/>
                <a:cs typeface="Calibri" panose="020F0502020204030204" pitchFamily="34" charset="0"/>
              </a:rPr>
              <a:t>2</a:t>
            </a:r>
            <a:r>
              <a:rPr sz="2000" b="1" i="1" dirty="0">
                <a:ln>
                  <a:solidFill>
                    <a:schemeClr val="bg2"/>
                  </a:solidFill>
                </a:ln>
                <a:latin typeface="Century Gothic" panose="020B0502020202020204" pitchFamily="34" charset="0"/>
                <a:cs typeface="Calibri" panose="020F0502020204030204" pitchFamily="34" charset="0"/>
              </a:rPr>
              <a:t>4</a:t>
            </a:r>
            <a:r>
              <a:rPr sz="2000" b="1" i="1" spc="-10" dirty="0">
                <a:ln>
                  <a:solidFill>
                    <a:schemeClr val="bg2"/>
                  </a:solidFill>
                </a:ln>
                <a:latin typeface="Century Gothic" panose="020B0502020202020204" pitchFamily="34" charset="0"/>
                <a:cs typeface="Calibri" panose="020F0502020204030204" pitchFamily="34" charset="0"/>
              </a:rPr>
              <a:t> C</a:t>
            </a:r>
            <a:r>
              <a:rPr sz="2000" b="1" i="1" spc="-5" dirty="0">
                <a:ln>
                  <a:solidFill>
                    <a:schemeClr val="bg2"/>
                  </a:solidFill>
                </a:ln>
                <a:latin typeface="Century Gothic" panose="020B0502020202020204" pitchFamily="34" charset="0"/>
                <a:cs typeface="Calibri" panose="020F0502020204030204" pitchFamily="34" charset="0"/>
              </a:rPr>
              <a:t>F</a:t>
            </a:r>
            <a:r>
              <a:rPr sz="2000" b="1" i="1" dirty="0">
                <a:ln>
                  <a:solidFill>
                    <a:schemeClr val="bg2"/>
                  </a:solidFill>
                </a:ln>
                <a:latin typeface="Century Gothic" panose="020B0502020202020204" pitchFamily="34" charset="0"/>
                <a:cs typeface="Calibri" panose="020F0502020204030204" pitchFamily="34" charset="0"/>
              </a:rPr>
              <a:t>R</a:t>
            </a:r>
            <a:r>
              <a:rPr sz="2000" b="1" i="1" spc="-5" dirty="0">
                <a:ln>
                  <a:solidFill>
                    <a:schemeClr val="bg2"/>
                  </a:solidFill>
                </a:ln>
                <a:latin typeface="Century Gothic" panose="020B0502020202020204" pitchFamily="34" charset="0"/>
                <a:cs typeface="Calibri" panose="020F0502020204030204" pitchFamily="34" charset="0"/>
              </a:rPr>
              <a:t> </a:t>
            </a:r>
            <a:r>
              <a:rPr sz="2000" b="1" i="1" spc="-10" dirty="0">
                <a:ln>
                  <a:solidFill>
                    <a:schemeClr val="bg2"/>
                  </a:solidFill>
                </a:ln>
                <a:latin typeface="Century Gothic" panose="020B0502020202020204" pitchFamily="34" charset="0"/>
                <a:cs typeface="Calibri" panose="020F0502020204030204" pitchFamily="34" charset="0"/>
              </a:rPr>
              <a:t>57</a:t>
            </a:r>
            <a:r>
              <a:rPr sz="2000" b="1" i="1" dirty="0">
                <a:ln>
                  <a:solidFill>
                    <a:schemeClr val="bg2"/>
                  </a:solidFill>
                </a:ln>
                <a:latin typeface="Century Gothic" panose="020B0502020202020204" pitchFamily="34" charset="0"/>
                <a:cs typeface="Calibri" panose="020F0502020204030204" pitchFamily="34" charset="0"/>
              </a:rPr>
              <a:t>6 –</a:t>
            </a:r>
            <a:r>
              <a:rPr sz="2000" b="1" i="1" spc="-10" dirty="0">
                <a:ln>
                  <a:solidFill>
                    <a:schemeClr val="bg2"/>
                  </a:solidFill>
                </a:ln>
                <a:latin typeface="Century Gothic" panose="020B0502020202020204" pitchFamily="34" charset="0"/>
                <a:cs typeface="Calibri" panose="020F0502020204030204" pitchFamily="34" charset="0"/>
              </a:rPr>
              <a:t> </a:t>
            </a:r>
            <a:r>
              <a:rPr sz="2000" b="1" i="1" spc="-5" dirty="0">
                <a:ln>
                  <a:solidFill>
                    <a:schemeClr val="bg2"/>
                  </a:solidFill>
                </a:ln>
                <a:latin typeface="Century Gothic" panose="020B0502020202020204" pitchFamily="34" charset="0"/>
                <a:cs typeface="Calibri" panose="020F0502020204030204" pitchFamily="34" charset="0"/>
              </a:rPr>
              <a:t>Subpar</a:t>
            </a:r>
            <a:r>
              <a:rPr sz="2000" b="1" i="1" dirty="0">
                <a:ln>
                  <a:solidFill>
                    <a:schemeClr val="bg2"/>
                  </a:solidFill>
                </a:ln>
                <a:latin typeface="Century Gothic" panose="020B0502020202020204" pitchFamily="34" charset="0"/>
                <a:cs typeface="Calibri" panose="020F0502020204030204" pitchFamily="34" charset="0"/>
              </a:rPr>
              <a:t>t</a:t>
            </a:r>
            <a:r>
              <a:rPr sz="2000" b="1" i="1" spc="-10"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B</a:t>
            </a:r>
            <a:r>
              <a:rPr sz="2000" b="1" i="1" spc="5"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a:t>
            </a:r>
            <a:endParaRPr sz="2000" i="1" dirty="0">
              <a:ln>
                <a:solidFill>
                  <a:schemeClr val="bg2"/>
                </a:solidFill>
              </a:ln>
              <a:latin typeface="Century Gothic" panose="020B0502020202020204" pitchFamily="34" charset="0"/>
              <a:cs typeface="Calibri" panose="020F0502020204030204" pitchFamily="34" charset="0"/>
            </a:endParaRPr>
          </a:p>
          <a:p>
            <a:pPr marL="12700"/>
            <a:r>
              <a:rPr sz="2000" b="1" i="1" spc="-5" dirty="0">
                <a:ln>
                  <a:solidFill>
                    <a:schemeClr val="bg2"/>
                  </a:solidFill>
                </a:ln>
                <a:latin typeface="Century Gothic" panose="020B0502020202020204" pitchFamily="34" charset="0"/>
                <a:cs typeface="Calibri" panose="020F0502020204030204" pitchFamily="34" charset="0"/>
              </a:rPr>
              <a:t>P</a:t>
            </a:r>
            <a:r>
              <a:rPr sz="2000" b="1" i="1" dirty="0">
                <a:ln>
                  <a:solidFill>
                    <a:schemeClr val="bg2"/>
                  </a:solidFill>
                </a:ln>
                <a:latin typeface="Century Gothic" panose="020B0502020202020204" pitchFamily="34" charset="0"/>
                <a:cs typeface="Calibri" panose="020F0502020204030204" pitchFamily="34" charset="0"/>
              </a:rPr>
              <a:t>r</a:t>
            </a:r>
            <a:r>
              <a:rPr sz="2000" b="1" i="1" spc="-5" dirty="0">
                <a:ln>
                  <a:solidFill>
                    <a:schemeClr val="bg2"/>
                  </a:solidFill>
                </a:ln>
                <a:latin typeface="Century Gothic" panose="020B0502020202020204" pitchFamily="34" charset="0"/>
                <a:cs typeface="Calibri" panose="020F0502020204030204" pitchFamily="34" charset="0"/>
              </a:rPr>
              <a:t>og</a:t>
            </a:r>
            <a:r>
              <a:rPr sz="2000" b="1" i="1" dirty="0">
                <a:ln>
                  <a:solidFill>
                    <a:schemeClr val="bg2"/>
                  </a:solidFill>
                </a:ln>
                <a:latin typeface="Century Gothic" panose="020B0502020202020204" pitchFamily="34" charset="0"/>
                <a:cs typeface="Calibri" panose="020F0502020204030204" pitchFamily="34" charset="0"/>
              </a:rPr>
              <a:t>ram</a:t>
            </a:r>
            <a:r>
              <a:rPr sz="2000" b="1" i="1" spc="-10" dirty="0">
                <a:ln>
                  <a:solidFill>
                    <a:schemeClr val="bg2"/>
                  </a:solidFill>
                </a:ln>
                <a:latin typeface="Century Gothic" panose="020B0502020202020204" pitchFamily="34" charset="0"/>
                <a:cs typeface="Calibri" panose="020F0502020204030204" pitchFamily="34" charset="0"/>
              </a:rPr>
              <a:t> </a:t>
            </a:r>
            <a:r>
              <a:rPr sz="2000" b="1" i="1" spc="-5" dirty="0">
                <a:ln>
                  <a:solidFill>
                    <a:schemeClr val="bg2"/>
                  </a:solidFill>
                </a:ln>
                <a:latin typeface="Century Gothic" panose="020B0502020202020204" pitchFamily="34" charset="0"/>
                <a:cs typeface="Calibri" panose="020F0502020204030204" pitchFamily="34" charset="0"/>
              </a:rPr>
              <a:t>Com</a:t>
            </a:r>
            <a:r>
              <a:rPr sz="2000" b="1" i="1" spc="5" dirty="0">
                <a:ln>
                  <a:solidFill>
                    <a:schemeClr val="bg2"/>
                  </a:solidFill>
                </a:ln>
                <a:latin typeface="Century Gothic" panose="020B0502020202020204" pitchFamily="34" charset="0"/>
                <a:cs typeface="Calibri" panose="020F0502020204030204" pitchFamily="34" charset="0"/>
              </a:rPr>
              <a:t>p</a:t>
            </a:r>
            <a:r>
              <a:rPr sz="2000" b="1" i="1" spc="-5" dirty="0">
                <a:ln>
                  <a:solidFill>
                    <a:schemeClr val="bg2"/>
                  </a:solidFill>
                </a:ln>
                <a:latin typeface="Century Gothic" panose="020B0502020202020204" pitchFamily="34" charset="0"/>
                <a:cs typeface="Calibri" panose="020F0502020204030204" pitchFamily="34" charset="0"/>
              </a:rPr>
              <a:t>on</a:t>
            </a:r>
            <a:r>
              <a:rPr sz="2000" b="1" i="1" spc="-10" dirty="0">
                <a:ln>
                  <a:solidFill>
                    <a:schemeClr val="bg2"/>
                  </a:solidFill>
                </a:ln>
                <a:latin typeface="Century Gothic" panose="020B0502020202020204" pitchFamily="34" charset="0"/>
                <a:cs typeface="Calibri" panose="020F0502020204030204" pitchFamily="34" charset="0"/>
              </a:rPr>
              <a:t>e</a:t>
            </a:r>
            <a:r>
              <a:rPr sz="2000" b="1" i="1" spc="-5" dirty="0">
                <a:ln>
                  <a:solidFill>
                    <a:schemeClr val="bg2"/>
                  </a:solidFill>
                </a:ln>
                <a:latin typeface="Century Gothic" panose="020B0502020202020204" pitchFamily="34" charset="0"/>
                <a:cs typeface="Calibri" panose="020F0502020204030204" pitchFamily="34" charset="0"/>
              </a:rPr>
              <a:t>n</a:t>
            </a:r>
            <a:r>
              <a:rPr sz="2000" b="1" i="1" dirty="0">
                <a:ln>
                  <a:solidFill>
                    <a:schemeClr val="bg2"/>
                  </a:solidFill>
                </a:ln>
                <a:latin typeface="Century Gothic" panose="020B0502020202020204" pitchFamily="34" charset="0"/>
                <a:cs typeface="Calibri" panose="020F0502020204030204" pitchFamily="34" charset="0"/>
              </a:rPr>
              <a:t>ts</a:t>
            </a:r>
            <a:r>
              <a:rPr sz="2000" b="1" i="1" spc="-20"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and</a:t>
            </a:r>
            <a:r>
              <a:rPr sz="2000" b="1" i="1" spc="-15" dirty="0">
                <a:ln>
                  <a:solidFill>
                    <a:schemeClr val="bg2"/>
                  </a:solidFill>
                </a:ln>
                <a:latin typeface="Century Gothic" panose="020B0502020202020204" pitchFamily="34" charset="0"/>
                <a:cs typeface="Calibri" panose="020F0502020204030204" pitchFamily="34" charset="0"/>
              </a:rPr>
              <a:t> </a:t>
            </a:r>
            <a:r>
              <a:rPr sz="2000" b="1" i="1" spc="-5" dirty="0">
                <a:ln>
                  <a:solidFill>
                    <a:schemeClr val="bg2"/>
                  </a:solidFill>
                </a:ln>
                <a:latin typeface="Century Gothic" panose="020B0502020202020204" pitchFamily="34" charset="0"/>
                <a:cs typeface="Calibri" panose="020F0502020204030204" pitchFamily="34" charset="0"/>
              </a:rPr>
              <a:t>El</a:t>
            </a:r>
            <a:r>
              <a:rPr sz="2000" b="1" i="1" spc="-10" dirty="0">
                <a:ln>
                  <a:solidFill>
                    <a:schemeClr val="bg2"/>
                  </a:solidFill>
                </a:ln>
                <a:latin typeface="Century Gothic" panose="020B0502020202020204" pitchFamily="34" charset="0"/>
                <a:cs typeface="Calibri" panose="020F0502020204030204" pitchFamily="34" charset="0"/>
              </a:rPr>
              <a:t>i</a:t>
            </a:r>
            <a:r>
              <a:rPr sz="2000" b="1" i="1" dirty="0">
                <a:ln>
                  <a:solidFill>
                    <a:schemeClr val="bg2"/>
                  </a:solidFill>
                </a:ln>
                <a:latin typeface="Century Gothic" panose="020B0502020202020204" pitchFamily="34" charset="0"/>
                <a:cs typeface="Calibri" panose="020F0502020204030204" pitchFamily="34" charset="0"/>
              </a:rPr>
              <a:t>gib</a:t>
            </a:r>
            <a:r>
              <a:rPr sz="2000" b="1" i="1" spc="-10" dirty="0">
                <a:ln>
                  <a:solidFill>
                    <a:schemeClr val="bg2"/>
                  </a:solidFill>
                </a:ln>
                <a:latin typeface="Century Gothic" panose="020B0502020202020204" pitchFamily="34" charset="0"/>
                <a:cs typeface="Calibri" panose="020F0502020204030204" pitchFamily="34" charset="0"/>
              </a:rPr>
              <a:t>l</a:t>
            </a:r>
            <a:r>
              <a:rPr sz="2000" b="1" i="1" dirty="0">
                <a:ln>
                  <a:solidFill>
                    <a:schemeClr val="bg2"/>
                  </a:solidFill>
                </a:ln>
                <a:latin typeface="Century Gothic" panose="020B0502020202020204" pitchFamily="34" charset="0"/>
                <a:cs typeface="Calibri" panose="020F0502020204030204" pitchFamily="34" charset="0"/>
              </a:rPr>
              <a:t>e</a:t>
            </a:r>
            <a:r>
              <a:rPr sz="2000" b="1" i="1" spc="15"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Activ</a:t>
            </a:r>
            <a:r>
              <a:rPr sz="2000" b="1" i="1" spc="-5" dirty="0">
                <a:ln>
                  <a:solidFill>
                    <a:schemeClr val="bg2"/>
                  </a:solidFill>
                </a:ln>
                <a:latin typeface="Century Gothic" panose="020B0502020202020204" pitchFamily="34" charset="0"/>
                <a:cs typeface="Calibri" panose="020F0502020204030204" pitchFamily="34" charset="0"/>
              </a:rPr>
              <a:t>i</a:t>
            </a:r>
            <a:r>
              <a:rPr sz="2000" b="1" i="1" dirty="0">
                <a:ln>
                  <a:solidFill>
                    <a:schemeClr val="bg2"/>
                  </a:solidFill>
                </a:ln>
                <a:latin typeface="Century Gothic" panose="020B0502020202020204" pitchFamily="34" charset="0"/>
                <a:cs typeface="Calibri" panose="020F0502020204030204" pitchFamily="34" charset="0"/>
              </a:rPr>
              <a:t>ti</a:t>
            </a:r>
            <a:r>
              <a:rPr sz="2000" b="1" i="1" spc="-10" dirty="0">
                <a:ln>
                  <a:solidFill>
                    <a:schemeClr val="bg2"/>
                  </a:solidFill>
                </a:ln>
                <a:latin typeface="Century Gothic" panose="020B0502020202020204" pitchFamily="34" charset="0"/>
                <a:cs typeface="Calibri" panose="020F0502020204030204" pitchFamily="34" charset="0"/>
              </a:rPr>
              <a:t>e</a:t>
            </a:r>
            <a:r>
              <a:rPr sz="2000" b="1" i="1" dirty="0">
                <a:ln>
                  <a:solidFill>
                    <a:schemeClr val="bg2"/>
                  </a:solidFill>
                </a:ln>
                <a:latin typeface="Century Gothic" panose="020B0502020202020204" pitchFamily="34" charset="0"/>
                <a:cs typeface="Calibri" panose="020F0502020204030204" pitchFamily="34" charset="0"/>
              </a:rPr>
              <a:t>s</a:t>
            </a:r>
            <a:r>
              <a:rPr sz="2000" b="1" i="1" spc="15" dirty="0">
                <a:ln>
                  <a:solidFill>
                    <a:schemeClr val="bg2"/>
                  </a:solidFill>
                </a:ln>
                <a:latin typeface="Century Gothic" panose="020B0502020202020204" pitchFamily="34" charset="0"/>
                <a:cs typeface="Calibri" panose="020F0502020204030204" pitchFamily="34" charset="0"/>
              </a:rPr>
              <a:t> </a:t>
            </a:r>
            <a:r>
              <a:rPr sz="2000" b="1" i="1" spc="-5" dirty="0">
                <a:ln>
                  <a:solidFill>
                    <a:schemeClr val="bg2"/>
                  </a:solidFill>
                </a:ln>
                <a:latin typeface="Century Gothic" panose="020B0502020202020204" pitchFamily="34" charset="0"/>
                <a:cs typeface="Calibri" panose="020F0502020204030204" pitchFamily="34" charset="0"/>
              </a:rPr>
              <a:t>(</a:t>
            </a:r>
            <a:r>
              <a:rPr sz="2000" b="1" i="1" spc="-10" dirty="0">
                <a:ln>
                  <a:solidFill>
                    <a:schemeClr val="bg2"/>
                  </a:solidFill>
                </a:ln>
                <a:latin typeface="Century Gothic" panose="020B0502020202020204" pitchFamily="34" charset="0"/>
                <a:cs typeface="Calibri" panose="020F0502020204030204" pitchFamily="34" charset="0"/>
              </a:rPr>
              <a:t>2</a:t>
            </a:r>
            <a:r>
              <a:rPr sz="2000" b="1" i="1" dirty="0">
                <a:ln>
                  <a:solidFill>
                    <a:schemeClr val="bg2"/>
                  </a:solidFill>
                </a:ln>
                <a:latin typeface="Century Gothic" panose="020B0502020202020204" pitchFamily="34" charset="0"/>
                <a:cs typeface="Calibri" panose="020F0502020204030204" pitchFamily="34" charset="0"/>
              </a:rPr>
              <a:t>4 </a:t>
            </a:r>
            <a:r>
              <a:rPr sz="2000" b="1" i="1" spc="-5" dirty="0">
                <a:ln>
                  <a:solidFill>
                    <a:schemeClr val="bg2"/>
                  </a:solidFill>
                </a:ln>
                <a:latin typeface="Century Gothic" panose="020B0502020202020204" pitchFamily="34" charset="0"/>
                <a:cs typeface="Calibri" panose="020F0502020204030204" pitchFamily="34" charset="0"/>
              </a:rPr>
              <a:t>CF</a:t>
            </a:r>
            <a:r>
              <a:rPr sz="2000" b="1" i="1" dirty="0">
                <a:ln>
                  <a:solidFill>
                    <a:schemeClr val="bg2"/>
                  </a:solidFill>
                </a:ln>
                <a:latin typeface="Century Gothic" panose="020B0502020202020204" pitchFamily="34" charset="0"/>
                <a:cs typeface="Calibri" panose="020F0502020204030204" pitchFamily="34" charset="0"/>
              </a:rPr>
              <a:t>R</a:t>
            </a:r>
            <a:r>
              <a:rPr sz="2000" b="1" i="1" spc="-15" dirty="0">
                <a:ln>
                  <a:solidFill>
                    <a:schemeClr val="bg2"/>
                  </a:solidFill>
                </a:ln>
                <a:latin typeface="Century Gothic" panose="020B0502020202020204" pitchFamily="34" charset="0"/>
                <a:cs typeface="Calibri" panose="020F0502020204030204" pitchFamily="34" charset="0"/>
              </a:rPr>
              <a:t> </a:t>
            </a:r>
            <a:r>
              <a:rPr sz="2000" b="1" i="1" spc="-10" dirty="0">
                <a:ln>
                  <a:solidFill>
                    <a:schemeClr val="bg2"/>
                  </a:solidFill>
                </a:ln>
                <a:latin typeface="Century Gothic" panose="020B0502020202020204" pitchFamily="34" charset="0"/>
                <a:cs typeface="Calibri" panose="020F0502020204030204" pitchFamily="34" charset="0"/>
              </a:rPr>
              <a:t>576</a:t>
            </a:r>
            <a:r>
              <a:rPr sz="2000" b="1" i="1" dirty="0">
                <a:ln>
                  <a:solidFill>
                    <a:schemeClr val="bg2"/>
                  </a:solidFill>
                </a:ln>
                <a:latin typeface="Century Gothic" panose="020B0502020202020204" pitchFamily="34" charset="0"/>
                <a:cs typeface="Calibri" panose="020F0502020204030204" pitchFamily="34" charset="0"/>
              </a:rPr>
              <a:t>.</a:t>
            </a:r>
            <a:r>
              <a:rPr sz="2000" b="1" i="1" spc="-10" dirty="0">
                <a:ln>
                  <a:solidFill>
                    <a:schemeClr val="bg2"/>
                  </a:solidFill>
                </a:ln>
                <a:latin typeface="Century Gothic" panose="020B0502020202020204" pitchFamily="34" charset="0"/>
                <a:cs typeface="Calibri" panose="020F0502020204030204" pitchFamily="34" charset="0"/>
              </a:rPr>
              <a:t>10</a:t>
            </a:r>
            <a:r>
              <a:rPr sz="2000" b="1" i="1" dirty="0">
                <a:ln>
                  <a:solidFill>
                    <a:schemeClr val="bg2"/>
                  </a:solidFill>
                </a:ln>
                <a:latin typeface="Century Gothic" panose="020B0502020202020204" pitchFamily="34" charset="0"/>
                <a:cs typeface="Calibri" panose="020F0502020204030204" pitchFamily="34" charset="0"/>
              </a:rPr>
              <a:t>0</a:t>
            </a:r>
            <a:r>
              <a:rPr sz="2000" b="1" i="1" spc="15" dirty="0">
                <a:ln>
                  <a:solidFill>
                    <a:schemeClr val="bg2"/>
                  </a:solidFill>
                </a:ln>
                <a:latin typeface="Century Gothic" panose="020B0502020202020204" pitchFamily="34" charset="0"/>
                <a:cs typeface="Calibri" panose="020F0502020204030204" pitchFamily="34" charset="0"/>
              </a:rPr>
              <a:t> </a:t>
            </a:r>
            <a:r>
              <a:rPr sz="2000" b="1" i="1" dirty="0">
                <a:ln>
                  <a:solidFill>
                    <a:schemeClr val="bg2"/>
                  </a:solidFill>
                </a:ln>
                <a:latin typeface="Century Gothic" panose="020B0502020202020204" pitchFamily="34" charset="0"/>
                <a:cs typeface="Calibri" panose="020F0502020204030204" pitchFamily="34" charset="0"/>
              </a:rPr>
              <a:t>–</a:t>
            </a:r>
            <a:r>
              <a:rPr sz="2000" b="1" i="1" spc="-10" dirty="0">
                <a:ln>
                  <a:solidFill>
                    <a:schemeClr val="bg2"/>
                  </a:solidFill>
                </a:ln>
                <a:latin typeface="Century Gothic" panose="020B0502020202020204" pitchFamily="34" charset="0"/>
                <a:cs typeface="Calibri" panose="020F0502020204030204" pitchFamily="34" charset="0"/>
              </a:rPr>
              <a:t> 109)</a:t>
            </a:r>
            <a:endParaRPr lang="en-US" sz="2000" b="1" i="1" spc="-10" dirty="0">
              <a:ln>
                <a:solidFill>
                  <a:schemeClr val="bg2"/>
                </a:solidFill>
              </a:ln>
              <a:latin typeface="Century Gothic" panose="020B0502020202020204" pitchFamily="34" charset="0"/>
              <a:cs typeface="Calibri" panose="020F0502020204030204" pitchFamily="34" charset="0"/>
            </a:endParaRPr>
          </a:p>
          <a:p>
            <a:pPr marL="12700"/>
            <a:r>
              <a:rPr lang="en-US" sz="2000" b="1" i="1" spc="-10" dirty="0">
                <a:ln>
                  <a:solidFill>
                    <a:schemeClr val="bg2"/>
                  </a:solidFill>
                </a:ln>
                <a:latin typeface="Century Gothic" panose="020B0502020202020204" pitchFamily="34" charset="0"/>
                <a:cs typeface="Calibri" panose="020F0502020204030204" pitchFamily="34" charset="0"/>
              </a:rPr>
              <a:t>* Default to Rapid Re-Housing</a:t>
            </a:r>
            <a:endParaRPr sz="2000" i="1" dirty="0">
              <a:ln>
                <a:solidFill>
                  <a:schemeClr val="bg2"/>
                </a:solidFill>
              </a:ln>
              <a:latin typeface="Century Gothic" panose="020B0502020202020204" pitchFamily="34" charset="0"/>
              <a:cs typeface="Calibri" panose="020F0502020204030204" pitchFamily="34" charset="0"/>
            </a:endParaRPr>
          </a:p>
        </p:txBody>
      </p:sp>
      <p:graphicFrame>
        <p:nvGraphicFramePr>
          <p:cNvPr id="9" name="Table 8"/>
          <p:cNvGraphicFramePr>
            <a:graphicFrameLocks noGrp="1"/>
          </p:cNvGraphicFramePr>
          <p:nvPr>
            <p:extLst/>
          </p:nvPr>
        </p:nvGraphicFramePr>
        <p:xfrm>
          <a:off x="1888030" y="1153398"/>
          <a:ext cx="8250642" cy="4304195"/>
        </p:xfrm>
        <a:graphic>
          <a:graphicData uri="http://schemas.openxmlformats.org/drawingml/2006/table">
            <a:tbl>
              <a:tblPr firstRow="1" bandRow="1"/>
              <a:tblGrid>
                <a:gridCol w="3092048">
                  <a:extLst>
                    <a:ext uri="{9D8B030D-6E8A-4147-A177-3AD203B41FA5}">
                      <a16:colId xmlns:a16="http://schemas.microsoft.com/office/drawing/2014/main" val="3769707245"/>
                    </a:ext>
                  </a:extLst>
                </a:gridCol>
                <a:gridCol w="2579297">
                  <a:extLst>
                    <a:ext uri="{9D8B030D-6E8A-4147-A177-3AD203B41FA5}">
                      <a16:colId xmlns:a16="http://schemas.microsoft.com/office/drawing/2014/main" val="2105006441"/>
                    </a:ext>
                  </a:extLst>
                </a:gridCol>
                <a:gridCol w="2579297">
                  <a:extLst>
                    <a:ext uri="{9D8B030D-6E8A-4147-A177-3AD203B41FA5}">
                      <a16:colId xmlns:a16="http://schemas.microsoft.com/office/drawing/2014/main" val="2779365741"/>
                    </a:ext>
                  </a:extLst>
                </a:gridCol>
              </a:tblGrid>
              <a:tr h="320628">
                <a:tc rowSpan="2">
                  <a:txBody>
                    <a:bodyPr/>
                    <a:lstStyle/>
                    <a:p>
                      <a:pPr marL="448310" marR="0">
                        <a:lnSpc>
                          <a:spcPct val="107000"/>
                        </a:lnSpc>
                        <a:spcBef>
                          <a:spcPts val="0"/>
                        </a:spcBef>
                        <a:spcAft>
                          <a:spcPts val="0"/>
                        </a:spcAft>
                      </a:pPr>
                      <a:r>
                        <a:rPr lang="en-US" sz="22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22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22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2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2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22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nen</a:t>
                      </a:r>
                      <a:r>
                        <a:rPr lang="en-US" sz="22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gridSpan="2">
                  <a:txBody>
                    <a:bodyPr/>
                    <a:lstStyle/>
                    <a:p>
                      <a:pPr marL="18415" marR="0" algn="ctr">
                        <a:lnSpc>
                          <a:spcPct val="107000"/>
                        </a:lnSpc>
                        <a:spcBef>
                          <a:spcPts val="0"/>
                        </a:spcBef>
                        <a:spcAft>
                          <a:spcPts val="0"/>
                        </a:spcAft>
                      </a:pPr>
                      <a:r>
                        <a:rPr lang="en-US" sz="1800" b="1" kern="120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3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4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b="1" kern="1200" spc="-1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5">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hMerge="1">
                  <a:txBody>
                    <a:bodyPr/>
                    <a:lstStyle/>
                    <a:p>
                      <a:endParaRPr lang="en-US"/>
                    </a:p>
                  </a:txBody>
                  <a:tcPr/>
                </a:tc>
                <a:extLst>
                  <a:ext uri="{0D108BD9-81ED-4DB2-BD59-A6C34878D82A}">
                    <a16:rowId xmlns:a16="http://schemas.microsoft.com/office/drawing/2014/main" val="385957820"/>
                  </a:ext>
                </a:extLst>
              </a:tr>
              <a:tr h="640524">
                <a:tc vMerge="1">
                  <a:txBody>
                    <a:bodyPr/>
                    <a:lstStyle/>
                    <a:p>
                      <a:endParaRPr lang="en-US"/>
                    </a:p>
                  </a:txBody>
                  <a:tcPr/>
                </a:tc>
                <a:tc>
                  <a:txBody>
                    <a:bodyPr/>
                    <a:lstStyle/>
                    <a:p>
                      <a:pPr marL="494030" marR="265430" indent="-228600">
                        <a:lnSpc>
                          <a:spcPct val="112000"/>
                        </a:lnSpc>
                        <a:spcBef>
                          <a:spcPts val="0"/>
                        </a:spcBef>
                        <a:spcAft>
                          <a:spcPts val="0"/>
                        </a:spcAft>
                      </a:pP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5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 </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4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a:txBody>
                    <a:bodyPr/>
                    <a:lstStyle/>
                    <a:p>
                      <a:pPr marL="292735" marR="64135" indent="-210185">
                        <a:lnSpc>
                          <a:spcPct val="112000"/>
                        </a:lnSpc>
                        <a:spcBef>
                          <a:spcPts val="0"/>
                        </a:spcBef>
                        <a:spcAft>
                          <a:spcPts val="0"/>
                        </a:spcAft>
                      </a:pP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5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 </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4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5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4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b="1" kern="1200" spc="5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ss</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extLst>
                  <a:ext uri="{0D108BD9-81ED-4DB2-BD59-A6C34878D82A}">
                    <a16:rowId xmlns:a16="http://schemas.microsoft.com/office/drawing/2014/main" val="1937401221"/>
                  </a:ext>
                </a:extLst>
              </a:tr>
              <a:tr h="320628">
                <a:tc>
                  <a:txBody>
                    <a:bodyPr/>
                    <a:lstStyle/>
                    <a:p>
                      <a:pPr marL="27305" marR="0">
                        <a:lnSpc>
                          <a:spcPct val="107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ee</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8890"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endParaRPr lang="en-US" sz="2000">
                        <a:effectLst/>
                        <a:latin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97515501"/>
                  </a:ext>
                </a:extLst>
              </a:tr>
              <a:tr h="320628">
                <a:tc>
                  <a:txBody>
                    <a:bodyPr/>
                    <a:lstStyle/>
                    <a:p>
                      <a:pPr marL="27305" marR="0">
                        <a:lnSpc>
                          <a:spcPct val="107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4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8890"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endParaRPr lang="en-US" sz="2000">
                        <a:effectLst/>
                        <a:latin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6681609"/>
                  </a:ext>
                </a:extLst>
              </a:tr>
              <a:tr h="561928">
                <a:tc>
                  <a:txBody>
                    <a:bodyPr/>
                    <a:lstStyle/>
                    <a:p>
                      <a:pPr marL="27305" marR="0">
                        <a:lnSpc>
                          <a:spcPct val="107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spc="-4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ess</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endParaRPr lang="en-US" sz="2000" dirty="0">
                        <a:effectLst/>
                        <a:latin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18415" marR="0" algn="ctr">
                        <a:lnSpc>
                          <a:spcPct val="107000"/>
                        </a:lnSpc>
                        <a:spcBef>
                          <a:spcPts val="0"/>
                        </a:spcBef>
                        <a:spcAft>
                          <a:spcPts val="0"/>
                        </a:spcAft>
                      </a:pPr>
                      <a:r>
                        <a:rPr lang="en-US" sz="2000" kern="120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48009627"/>
                  </a:ext>
                </a:extLst>
              </a:tr>
              <a:tr h="320628">
                <a:tc>
                  <a:txBody>
                    <a:bodyPr/>
                    <a:lstStyle/>
                    <a:p>
                      <a:pPr marL="27305" marR="0">
                        <a:lnSpc>
                          <a:spcPct val="107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b="1" kern="1200" spc="-4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8890"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endParaRPr lang="en-US" sz="2000">
                        <a:effectLst/>
                        <a:latin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19454270"/>
                  </a:ext>
                </a:extLst>
              </a:tr>
              <a:tr h="320628">
                <a:tc>
                  <a:txBody>
                    <a:bodyPr/>
                    <a:lstStyle/>
                    <a:p>
                      <a:pPr marL="27305" marR="237490">
                        <a:lnSpc>
                          <a:spcPct val="110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Administration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8890"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18415"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5235562"/>
                  </a:ext>
                </a:extLst>
              </a:tr>
              <a:tr h="320628">
                <a:tc>
                  <a:txBody>
                    <a:bodyPr/>
                    <a:lstStyle/>
                    <a:p>
                      <a:pPr marL="0" marR="0">
                        <a:lnSpc>
                          <a:spcPct val="107000"/>
                        </a:lnSpc>
                        <a:spcBef>
                          <a:spcPts val="0"/>
                        </a:spcBef>
                        <a:spcAft>
                          <a:spcPts val="0"/>
                        </a:spcAft>
                      </a:pP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a:lnSpc>
                          <a:spcPct val="107000"/>
                        </a:lnSpc>
                      </a:pPr>
                      <a:endParaRPr lang="en-US" sz="2000" dirty="0">
                        <a:effectLst/>
                        <a:latin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056690660"/>
                  </a:ext>
                </a:extLst>
              </a:tr>
              <a:tr h="1144503">
                <a:tc>
                  <a:txBody>
                    <a:bodyPr/>
                    <a:lstStyle/>
                    <a:p>
                      <a:pPr marL="27305" marR="237490">
                        <a:lnSpc>
                          <a:spcPct val="110000"/>
                        </a:lnSpc>
                        <a:spcBef>
                          <a:spcPts val="0"/>
                        </a:spcBef>
                        <a:spcAft>
                          <a:spcPts val="0"/>
                        </a:spcAft>
                      </a:pP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spc="-4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4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 </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spc="1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kern="1200" spc="-4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3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b="1" kern="1200" spc="2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b="1" kern="1200" spc="-4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Sy</a:t>
                      </a:r>
                      <a:r>
                        <a:rPr lang="en-US" sz="1800" b="1" kern="1200" spc="2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65"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kern="1200" spc="3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b="1" kern="1200" spc="-1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7305" marR="237490">
                        <a:lnSpc>
                          <a:spcPct val="110000"/>
                        </a:lnSpc>
                        <a:spcBef>
                          <a:spcPts val="0"/>
                        </a:spcBef>
                        <a:spcAft>
                          <a:spcPts val="0"/>
                        </a:spcAft>
                      </a:pPr>
                      <a:r>
                        <a:rPr lang="en-US" sz="1800" b="1" kern="1200" dirty="0">
                          <a:ln w="9525" cap="flat" cmpd="sng" algn="ctr">
                            <a:solidFill>
                              <a:srgbClr val="146194"/>
                            </a:solidFill>
                            <a:prstDash val="solid"/>
                            <a:round/>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(provided by IHCDA)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8890" marR="0" algn="ctr">
                        <a:lnSpc>
                          <a:spcPct val="107000"/>
                        </a:lnSpc>
                        <a:spcBef>
                          <a:spcPts val="0"/>
                        </a:spcBef>
                        <a:spcAft>
                          <a:spcPts val="0"/>
                        </a:spcAft>
                      </a:pPr>
                      <a:r>
                        <a:rPr lang="en-US" sz="2000" kern="120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18415" marR="0" algn="ctr">
                        <a:lnSpc>
                          <a:spcPct val="107000"/>
                        </a:lnSpc>
                        <a:spcBef>
                          <a:spcPts val="0"/>
                        </a:spcBef>
                        <a:spcAft>
                          <a:spcPts val="0"/>
                        </a:spcAft>
                      </a:pPr>
                      <a:r>
                        <a:rPr lang="en-US" sz="2000" kern="1200" dirty="0">
                          <a:ln w="9525" cap="flat" cmpd="sng" algn="ctr">
                            <a:solidFill>
                              <a:srgbClr val="146194"/>
                            </a:solidFill>
                            <a:prstDash val="solid"/>
                            <a:round/>
                          </a:ln>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194" marR="8194" marT="8194"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04816365"/>
                  </a:ext>
                </a:extLst>
              </a:tr>
            </a:tbl>
          </a:graphicData>
        </a:graphic>
      </p:graphicFrame>
      <p:sp>
        <p:nvSpPr>
          <p:cNvPr id="8" name="Slide Number Placeholder 7"/>
          <p:cNvSpPr>
            <a:spLocks noGrp="1"/>
          </p:cNvSpPr>
          <p:nvPr>
            <p:ph type="sldNum" sz="quarter" idx="12"/>
          </p:nvPr>
        </p:nvSpPr>
        <p:spPr/>
        <p:txBody>
          <a:bodyPr/>
          <a:lstStyle/>
          <a:p>
            <a:fld id="{500A7A85-B75E-4D15-8271-3E80641739A6}" type="slidenum">
              <a:rPr lang="en-US" smtClean="0"/>
              <a:t>24</a:t>
            </a:fld>
            <a:endParaRPr lang="en-US"/>
          </a:p>
        </p:txBody>
      </p:sp>
    </p:spTree>
    <p:extLst>
      <p:ext uri="{BB962C8B-B14F-4D97-AF65-F5344CB8AC3E}">
        <p14:creationId xmlns:p14="http://schemas.microsoft.com/office/powerpoint/2010/main" val="152889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36E35B-129D-4545-B6E5-9C7B494336C2}"/>
              </a:ext>
            </a:extLst>
          </p:cNvPr>
          <p:cNvSpPr/>
          <p:nvPr/>
        </p:nvSpPr>
        <p:spPr>
          <a:xfrm>
            <a:off x="926999" y="1800892"/>
            <a:ext cx="10000376" cy="4616648"/>
          </a:xfrm>
          <a:prstGeom prst="rect">
            <a:avLst/>
          </a:prstGeom>
        </p:spPr>
        <p:txBody>
          <a:bodyPr wrap="square">
            <a:spAutoFit/>
          </a:bodyPr>
          <a:lstStyle/>
          <a:p>
            <a:r>
              <a:rPr lang="en-US" sz="2400" b="1" dirty="0">
                <a:solidFill>
                  <a:schemeClr val="bg1"/>
                </a:solidFill>
              </a:rPr>
              <a:t>Street Outreach </a:t>
            </a:r>
            <a:endParaRPr lang="en-US" dirty="0">
              <a:solidFill>
                <a:schemeClr val="bg1"/>
              </a:solidFill>
            </a:endParaRPr>
          </a:p>
          <a:p>
            <a:endParaRPr lang="en-US" dirty="0"/>
          </a:p>
          <a:p>
            <a:r>
              <a:rPr lang="en-US" u="sng" dirty="0">
                <a:solidFill>
                  <a:schemeClr val="bg1"/>
                </a:solidFill>
              </a:rPr>
              <a:t>Eligible Program Participants:</a:t>
            </a:r>
            <a:r>
              <a:rPr lang="en-US" dirty="0"/>
              <a:t> </a:t>
            </a:r>
          </a:p>
          <a:p>
            <a:r>
              <a:rPr lang="en-US" dirty="0"/>
              <a:t>Unsheltered homeless people who are unwilling or unable to access emergency shelter, housing, or an appropriate health facility, meaning those who qualify under paragraph (1)(</a:t>
            </a:r>
            <a:r>
              <a:rPr lang="en-US" dirty="0" err="1"/>
              <a:t>i</a:t>
            </a:r>
            <a:r>
              <a:rPr lang="en-US" dirty="0"/>
              <a:t>) of the definition of “homeless”, which includes individuals and families with a primary nighttime residence that is a public or private place not designed for or ordinarily used as a regular sleeping accommodation for human beings, including a car, park, abandoned building, bus or train station, airport or campground. </a:t>
            </a:r>
          </a:p>
          <a:p>
            <a:endParaRPr lang="en-US" dirty="0"/>
          </a:p>
          <a:p>
            <a:r>
              <a:rPr lang="en-US" u="sng" dirty="0">
                <a:solidFill>
                  <a:schemeClr val="bg1"/>
                </a:solidFill>
              </a:rPr>
              <a:t>Overview of Eligible Activities: </a:t>
            </a:r>
          </a:p>
          <a:p>
            <a:r>
              <a:rPr lang="en-US" dirty="0"/>
              <a:t>Essential services* to eligible participants provided on the street or in parks, abandoned buildings, bus stations, campgrounds, and in other such settings where unsheltered persons are staying. Staff salaries related to carrying out street outreach activities are also eligible. * Essential services must be included under the street outreach component in the interim rule to be eligible with ESG funds.</a:t>
            </a:r>
          </a:p>
        </p:txBody>
      </p:sp>
      <p:sp>
        <p:nvSpPr>
          <p:cNvPr id="7" name="Title 1">
            <a:extLst>
              <a:ext uri="{FF2B5EF4-FFF2-40B4-BE49-F238E27FC236}">
                <a16:creationId xmlns:a16="http://schemas.microsoft.com/office/drawing/2014/main" id="{8FC0F551-7A8D-4805-BC35-D33FC4C57A53}"/>
              </a:ext>
            </a:extLst>
          </p:cNvPr>
          <p:cNvSpPr txBox="1">
            <a:spLocks/>
          </p:cNvSpPr>
          <p:nvPr/>
        </p:nvSpPr>
        <p:spPr>
          <a:xfrm>
            <a:off x="556554" y="163601"/>
            <a:ext cx="10231438"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2757315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745185-55AB-4DDB-8501-154AC28DA6FA}"/>
              </a:ext>
            </a:extLst>
          </p:cNvPr>
          <p:cNvSpPr>
            <a:spLocks noGrp="1"/>
          </p:cNvSpPr>
          <p:nvPr>
            <p:ph idx="1"/>
          </p:nvPr>
        </p:nvSpPr>
        <p:spPr>
          <a:xfrm>
            <a:off x="838956" y="1670668"/>
            <a:ext cx="8534400" cy="3615267"/>
          </a:xfrm>
        </p:spPr>
        <p:txBody>
          <a:bodyPr>
            <a:noAutofit/>
          </a:bodyPr>
          <a:lstStyle/>
          <a:p>
            <a:pPr marL="0" indent="0">
              <a:buNone/>
            </a:pPr>
            <a:endParaRPr lang="en-US" sz="1800" b="1" dirty="0"/>
          </a:p>
          <a:p>
            <a:pPr marL="0" indent="0">
              <a:buNone/>
            </a:pPr>
            <a:endParaRPr lang="en-US" sz="1800" b="1" dirty="0"/>
          </a:p>
          <a:p>
            <a:pPr marL="0" indent="0">
              <a:buNone/>
            </a:pPr>
            <a:r>
              <a:rPr lang="en-US" sz="2400" b="1" dirty="0">
                <a:solidFill>
                  <a:schemeClr val="bg1"/>
                </a:solidFill>
              </a:rPr>
              <a:t>Emergency Shelter </a:t>
            </a:r>
            <a:endParaRPr lang="en-US" sz="2400" dirty="0">
              <a:solidFill>
                <a:schemeClr val="bg1"/>
              </a:solidFill>
            </a:endParaRPr>
          </a:p>
          <a:p>
            <a:pPr marL="0" indent="0">
              <a:buNone/>
            </a:pPr>
            <a:r>
              <a:rPr lang="en-US" sz="1800" u="sng" dirty="0">
                <a:solidFill>
                  <a:schemeClr val="bg1"/>
                </a:solidFill>
              </a:rPr>
              <a:t>Eligible Program Participants: </a:t>
            </a:r>
          </a:p>
          <a:p>
            <a:pPr marL="0" indent="0">
              <a:buNone/>
            </a:pPr>
            <a:r>
              <a:rPr lang="en-US" sz="1800" dirty="0">
                <a:solidFill>
                  <a:schemeClr val="tx1"/>
                </a:solidFill>
              </a:rPr>
              <a:t>Individuals and families who are homeless (Categories 1-4 of the Homeless definition). </a:t>
            </a:r>
          </a:p>
          <a:p>
            <a:pPr marL="0" indent="0">
              <a:buNone/>
            </a:pPr>
            <a:endParaRPr lang="en-US" sz="1800" dirty="0"/>
          </a:p>
          <a:p>
            <a:pPr marL="0" indent="0">
              <a:buNone/>
            </a:pPr>
            <a:r>
              <a:rPr lang="en-US" sz="1800" u="sng" dirty="0">
                <a:solidFill>
                  <a:schemeClr val="bg1"/>
                </a:solidFill>
              </a:rPr>
              <a:t>Eligible Activities: </a:t>
            </a:r>
          </a:p>
          <a:p>
            <a:pPr marL="0" indent="0">
              <a:buNone/>
            </a:pPr>
            <a:r>
              <a:rPr lang="en-US" sz="1800" dirty="0">
                <a:solidFill>
                  <a:schemeClr val="tx1"/>
                </a:solidFill>
              </a:rPr>
              <a:t>Essential services to persons in emergency shelters*, renovating buildings to be used as emergency shelters, and operating emergency shelters. Staff costs related to carrying out emergency shelter activities are also eligible. </a:t>
            </a:r>
          </a:p>
          <a:p>
            <a:r>
              <a:rPr lang="en-US" sz="1800" dirty="0">
                <a:solidFill>
                  <a:schemeClr val="tx1"/>
                </a:solidFill>
              </a:rPr>
              <a:t>Costs to operate and maintain emergency shelters and also provide other emergency lodging when appropriate.</a:t>
            </a:r>
          </a:p>
          <a:p>
            <a:r>
              <a:rPr lang="en-US" sz="1800" dirty="0">
                <a:solidFill>
                  <a:schemeClr val="tx1"/>
                </a:solidFill>
              </a:rPr>
              <a:t>ESG funds may be used for day shelter if: </a:t>
            </a:r>
          </a:p>
          <a:p>
            <a:pPr lvl="1"/>
            <a:r>
              <a:rPr lang="en-US" sz="1600" dirty="0">
                <a:solidFill>
                  <a:schemeClr val="tx1"/>
                </a:solidFill>
              </a:rPr>
              <a:t> Meets the definition of a shelter §576.2 </a:t>
            </a:r>
          </a:p>
        </p:txBody>
      </p:sp>
      <p:sp>
        <p:nvSpPr>
          <p:cNvPr id="6" name="Title 1">
            <a:extLst>
              <a:ext uri="{FF2B5EF4-FFF2-40B4-BE49-F238E27FC236}">
                <a16:creationId xmlns:a16="http://schemas.microsoft.com/office/drawing/2014/main" id="{6CBCF33D-43E5-4D2C-AFA2-E8C98B103135}"/>
              </a:ext>
            </a:extLst>
          </p:cNvPr>
          <p:cNvSpPr txBox="1">
            <a:spLocks/>
          </p:cNvSpPr>
          <p:nvPr/>
        </p:nvSpPr>
        <p:spPr>
          <a:xfrm>
            <a:off x="556554" y="163601"/>
            <a:ext cx="10231438"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4017396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5B106-6BD1-46AD-8DF4-5F5AD77E9EF9}"/>
              </a:ext>
            </a:extLst>
          </p:cNvPr>
          <p:cNvSpPr>
            <a:spLocks noGrp="1"/>
          </p:cNvSpPr>
          <p:nvPr>
            <p:ph idx="1"/>
          </p:nvPr>
        </p:nvSpPr>
        <p:spPr>
          <a:xfrm>
            <a:off x="556554" y="1670668"/>
            <a:ext cx="8534400" cy="3615267"/>
          </a:xfrm>
        </p:spPr>
        <p:txBody>
          <a:bodyPr/>
          <a:lstStyle/>
          <a:p>
            <a:pPr marL="0" indent="0">
              <a:buNone/>
            </a:pPr>
            <a:r>
              <a:rPr lang="en-US" sz="2400" b="1" dirty="0">
                <a:solidFill>
                  <a:schemeClr val="bg1"/>
                </a:solidFill>
              </a:rPr>
              <a:t>Rapid Re-housing</a:t>
            </a:r>
          </a:p>
          <a:p>
            <a:pPr marL="0" indent="0">
              <a:buNone/>
            </a:pPr>
            <a:r>
              <a:rPr lang="en-US" sz="1800" u="sng" dirty="0">
                <a:solidFill>
                  <a:schemeClr val="bg1"/>
                </a:solidFill>
              </a:rPr>
              <a:t>Homeless Definition: </a:t>
            </a:r>
          </a:p>
          <a:p>
            <a:pPr marL="0" indent="0">
              <a:buNone/>
            </a:pPr>
            <a:r>
              <a:rPr lang="en-US" sz="1800" dirty="0">
                <a:solidFill>
                  <a:schemeClr val="tx1"/>
                </a:solidFill>
              </a:rPr>
              <a:t>Categories 1-4 of the Homeless definition. Individuals and families must have an income at or below 30% AMI at annual re-evaluation. </a:t>
            </a:r>
          </a:p>
          <a:p>
            <a:pPr marL="0" indent="0">
              <a:buNone/>
            </a:pPr>
            <a:r>
              <a:rPr lang="en-US" sz="1800" u="sng" dirty="0">
                <a:solidFill>
                  <a:schemeClr val="bg1"/>
                </a:solidFill>
              </a:rPr>
              <a:t>Overview of Eligible Activities:</a:t>
            </a:r>
            <a:r>
              <a:rPr lang="en-US" sz="1800" dirty="0"/>
              <a:t> </a:t>
            </a:r>
          </a:p>
          <a:p>
            <a:pPr marL="0" indent="0">
              <a:buNone/>
            </a:pPr>
            <a:r>
              <a:rPr lang="en-US" sz="1800" dirty="0">
                <a:solidFill>
                  <a:schemeClr val="tx1"/>
                </a:solidFill>
              </a:rPr>
              <a:t>Short and medium term rental assistance and housing relocation and stabilization services. Staff salaries related to carrying out rapid re-housing.</a:t>
            </a:r>
          </a:p>
        </p:txBody>
      </p:sp>
      <p:sp>
        <p:nvSpPr>
          <p:cNvPr id="6" name="Title 1">
            <a:extLst>
              <a:ext uri="{FF2B5EF4-FFF2-40B4-BE49-F238E27FC236}">
                <a16:creationId xmlns:a16="http://schemas.microsoft.com/office/drawing/2014/main" id="{B68C3B23-BE40-4EF3-8A08-BDD0398D5866}"/>
              </a:ext>
            </a:extLst>
          </p:cNvPr>
          <p:cNvSpPr txBox="1">
            <a:spLocks/>
          </p:cNvSpPr>
          <p:nvPr/>
        </p:nvSpPr>
        <p:spPr>
          <a:xfrm>
            <a:off x="556554" y="163601"/>
            <a:ext cx="10231438"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186561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2686" y="1621366"/>
            <a:ext cx="8534400" cy="3615267"/>
          </a:xfrm>
        </p:spPr>
        <p:txBody>
          <a:bodyPr>
            <a:normAutofit/>
          </a:bodyPr>
          <a:lstStyle/>
          <a:p>
            <a:r>
              <a:rPr lang="en-US" sz="1800" dirty="0">
                <a:solidFill>
                  <a:schemeClr val="tx1"/>
                </a:solidFill>
              </a:rPr>
              <a:t>The City estimates $200,000 of ESG funds based on prior year allocations.</a:t>
            </a:r>
          </a:p>
          <a:p>
            <a:r>
              <a:rPr lang="en-US" sz="1800" dirty="0">
                <a:solidFill>
                  <a:schemeClr val="tx1"/>
                </a:solidFill>
              </a:rPr>
              <a:t>Rapid Re-Housing must be funded per HUD rules.</a:t>
            </a:r>
          </a:p>
          <a:p>
            <a:r>
              <a:rPr lang="en-US" sz="1800" dirty="0">
                <a:solidFill>
                  <a:schemeClr val="tx1"/>
                </a:solidFill>
              </a:rPr>
              <a:t>For ESG, funds start out in Rapid Re-Housing as the default.</a:t>
            </a:r>
          </a:p>
          <a:p>
            <a:r>
              <a:rPr lang="en-US" sz="1800" dirty="0">
                <a:solidFill>
                  <a:schemeClr val="tx1"/>
                </a:solidFill>
              </a:rPr>
              <a:t>All ESG can be allocated to Rapid Re-Housing or allocate less than $129,964 to Homeless Assistance (Street Outreach, Emergency Shelter)</a:t>
            </a:r>
          </a:p>
          <a:p>
            <a:r>
              <a:rPr lang="en-US" sz="1800" dirty="0">
                <a:solidFill>
                  <a:schemeClr val="tx1"/>
                </a:solidFill>
              </a:rPr>
              <a:t>More than $70,036 must remain in Rapid Re-Housing.</a:t>
            </a:r>
          </a:p>
        </p:txBody>
      </p:sp>
      <p:sp>
        <p:nvSpPr>
          <p:cNvPr id="6" name="Title 1">
            <a:extLst>
              <a:ext uri="{FF2B5EF4-FFF2-40B4-BE49-F238E27FC236}">
                <a16:creationId xmlns:a16="http://schemas.microsoft.com/office/drawing/2014/main" id="{0A1915DC-8EBF-4790-8C9C-345A0D090ECB}"/>
              </a:ext>
            </a:extLst>
          </p:cNvPr>
          <p:cNvSpPr txBox="1">
            <a:spLocks/>
          </p:cNvSpPr>
          <p:nvPr/>
        </p:nvSpPr>
        <p:spPr>
          <a:xfrm>
            <a:off x="556554" y="163601"/>
            <a:ext cx="10231438"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ln>
                  <a:noFill/>
                </a:ln>
                <a:solidFill>
                  <a:schemeClr val="bg1"/>
                </a:solidFill>
                <a:effectLst>
                  <a:outerShdw blurRad="38100" dist="38100" dir="2700000" algn="tl">
                    <a:srgbClr val="000000">
                      <a:alpha val="43137"/>
                    </a:srgbClr>
                  </a:outerShdw>
                </a:effectLst>
                <a:ea typeface="+mn-ea"/>
                <a:cs typeface="+mn-cs"/>
              </a:rPr>
              <a:t>ESG </a:t>
            </a:r>
            <a:r>
              <a:rPr lang="en-US" b="1" dirty="0">
                <a:solidFill>
                  <a:schemeClr val="bg1"/>
                </a:solidFill>
                <a:effectLst>
                  <a:outerShdw blurRad="38100" dist="38100" dir="2700000" algn="tl">
                    <a:srgbClr val="000000">
                      <a:alpha val="43137"/>
                    </a:srgbClr>
                  </a:outerShdw>
                </a:effectLst>
              </a:rPr>
              <a:t>CONTINUED</a:t>
            </a:r>
            <a:endParaRPr lang="en-US" dirty="0">
              <a:solidFill>
                <a:schemeClr val="bg1"/>
              </a:solidFill>
            </a:endParaRPr>
          </a:p>
        </p:txBody>
      </p:sp>
    </p:spTree>
    <p:extLst>
      <p:ext uri="{BB962C8B-B14F-4D97-AF65-F5344CB8AC3E}">
        <p14:creationId xmlns:p14="http://schemas.microsoft.com/office/powerpoint/2010/main" val="2574750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6601" y="189275"/>
            <a:ext cx="8888895" cy="1095402"/>
          </a:xfrm>
          <a:prstGeom prst="rect">
            <a:avLst/>
          </a:prstGeom>
        </p:spPr>
        <p:txBody>
          <a:bodyPr vert="horz" wrap="square" lIns="0" tIns="353288" rIns="0" bIns="0" rtlCol="0" anchor="ctr">
            <a:spAutoFit/>
          </a:bodyPr>
          <a:lstStyle/>
          <a:p>
            <a:pPr marL="2604135"/>
            <a:r>
              <a:rPr sz="4800" b="1" spc="-235" dirty="0">
                <a:solidFill>
                  <a:schemeClr val="bg1"/>
                </a:solidFill>
                <a:effectLst>
                  <a:outerShdw blurRad="38100" dist="38100" dir="2700000" algn="tl">
                    <a:srgbClr val="000000">
                      <a:alpha val="43137"/>
                    </a:srgbClr>
                  </a:outerShdw>
                </a:effectLst>
                <a:latin typeface="+mn-lt"/>
                <a:cs typeface="Calibri" panose="020F0502020204030204" pitchFamily="34" charset="0"/>
              </a:rPr>
              <a:t>R</a:t>
            </a:r>
            <a:r>
              <a:rPr sz="4800" b="1" spc="-170" dirty="0">
                <a:solidFill>
                  <a:schemeClr val="bg1"/>
                </a:solidFill>
                <a:effectLst>
                  <a:outerShdw blurRad="38100" dist="38100" dir="2700000" algn="tl">
                    <a:srgbClr val="000000">
                      <a:alpha val="43137"/>
                    </a:srgbClr>
                  </a:outerShdw>
                </a:effectLst>
                <a:latin typeface="+mn-lt"/>
                <a:cs typeface="Calibri" panose="020F0502020204030204" pitchFamily="34" charset="0"/>
              </a:rPr>
              <a:t>e</a:t>
            </a:r>
            <a:r>
              <a:rPr sz="4800" b="1" spc="-175" dirty="0">
                <a:solidFill>
                  <a:schemeClr val="bg1"/>
                </a:solidFill>
                <a:effectLst>
                  <a:outerShdw blurRad="38100" dist="38100" dir="2700000" algn="tl">
                    <a:srgbClr val="000000">
                      <a:alpha val="43137"/>
                    </a:srgbClr>
                  </a:outerShdw>
                </a:effectLst>
                <a:latin typeface="+mn-lt"/>
                <a:cs typeface="Calibri" panose="020F0502020204030204" pitchFamily="34" charset="0"/>
              </a:rPr>
              <a:t>c</a:t>
            </a:r>
            <a:r>
              <a:rPr sz="4800" b="1" spc="-170" dirty="0">
                <a:solidFill>
                  <a:schemeClr val="bg1"/>
                </a:solidFill>
                <a:effectLst>
                  <a:outerShdw blurRad="38100" dist="38100" dir="2700000" algn="tl">
                    <a:srgbClr val="000000">
                      <a:alpha val="43137"/>
                    </a:srgbClr>
                  </a:outerShdw>
                </a:effectLst>
                <a:latin typeface="+mn-lt"/>
                <a:cs typeface="Calibri" panose="020F0502020204030204" pitchFamily="34" charset="0"/>
              </a:rPr>
              <a:t>o</a:t>
            </a:r>
            <a:r>
              <a:rPr sz="4800" b="1" spc="-200" dirty="0">
                <a:solidFill>
                  <a:schemeClr val="bg1"/>
                </a:solidFill>
                <a:effectLst>
                  <a:outerShdw blurRad="38100" dist="38100" dir="2700000" algn="tl">
                    <a:srgbClr val="000000">
                      <a:alpha val="43137"/>
                    </a:srgbClr>
                  </a:outerShdw>
                </a:effectLst>
                <a:latin typeface="+mn-lt"/>
                <a:cs typeface="Calibri" panose="020F0502020204030204" pitchFamily="34" charset="0"/>
              </a:rPr>
              <a:t>r</a:t>
            </a:r>
            <a:r>
              <a:rPr sz="4800" b="1" spc="-25" dirty="0">
                <a:solidFill>
                  <a:schemeClr val="bg1"/>
                </a:solidFill>
                <a:effectLst>
                  <a:outerShdw blurRad="38100" dist="38100" dir="2700000" algn="tl">
                    <a:srgbClr val="000000">
                      <a:alpha val="43137"/>
                    </a:srgbClr>
                  </a:outerShdw>
                </a:effectLst>
                <a:latin typeface="+mn-lt"/>
                <a:cs typeface="Calibri" panose="020F0502020204030204" pitchFamily="34" charset="0"/>
              </a:rPr>
              <a:t>d</a:t>
            </a:r>
            <a:r>
              <a:rPr sz="4800" b="1" spc="-300" dirty="0">
                <a:solidFill>
                  <a:schemeClr val="bg1"/>
                </a:solidFill>
                <a:effectLst>
                  <a:outerShdw blurRad="38100" dist="38100" dir="2700000" algn="tl">
                    <a:srgbClr val="000000">
                      <a:alpha val="43137"/>
                    </a:srgbClr>
                  </a:outerShdw>
                </a:effectLst>
                <a:latin typeface="+mn-lt"/>
                <a:cs typeface="Calibri" panose="020F0502020204030204" pitchFamily="34" charset="0"/>
              </a:rPr>
              <a:t> </a:t>
            </a:r>
            <a:r>
              <a:rPr sz="4800" b="1" spc="-235" dirty="0">
                <a:solidFill>
                  <a:schemeClr val="bg1"/>
                </a:solidFill>
                <a:effectLst>
                  <a:outerShdw blurRad="38100" dist="38100" dir="2700000" algn="tl">
                    <a:srgbClr val="000000">
                      <a:alpha val="43137"/>
                    </a:srgbClr>
                  </a:outerShdw>
                </a:effectLst>
                <a:latin typeface="+mn-lt"/>
                <a:cs typeface="Calibri" panose="020F0502020204030204" pitchFamily="34" charset="0"/>
              </a:rPr>
              <a:t>R</a:t>
            </a:r>
            <a:r>
              <a:rPr sz="4800" b="1" spc="-195" dirty="0">
                <a:solidFill>
                  <a:schemeClr val="bg1"/>
                </a:solidFill>
                <a:effectLst>
                  <a:outerShdw blurRad="38100" dist="38100" dir="2700000" algn="tl">
                    <a:srgbClr val="000000">
                      <a:alpha val="43137"/>
                    </a:srgbClr>
                  </a:outerShdw>
                </a:effectLst>
                <a:latin typeface="+mn-lt"/>
                <a:cs typeface="Calibri" panose="020F0502020204030204" pitchFamily="34" charset="0"/>
              </a:rPr>
              <a:t>e</a:t>
            </a:r>
            <a:r>
              <a:rPr sz="4800" b="1" spc="-215" dirty="0">
                <a:solidFill>
                  <a:schemeClr val="bg1"/>
                </a:solidFill>
                <a:effectLst>
                  <a:outerShdw blurRad="38100" dist="38100" dir="2700000" algn="tl">
                    <a:srgbClr val="000000">
                      <a:alpha val="43137"/>
                    </a:srgbClr>
                  </a:outerShdw>
                </a:effectLst>
                <a:latin typeface="+mn-lt"/>
                <a:cs typeface="Calibri" panose="020F0502020204030204" pitchFamily="34" charset="0"/>
              </a:rPr>
              <a:t>t</a:t>
            </a:r>
            <a:r>
              <a:rPr sz="4800" b="1" spc="-170" dirty="0">
                <a:solidFill>
                  <a:schemeClr val="bg1"/>
                </a:solidFill>
                <a:effectLst>
                  <a:outerShdw blurRad="38100" dist="38100" dir="2700000" algn="tl">
                    <a:srgbClr val="000000">
                      <a:alpha val="43137"/>
                    </a:srgbClr>
                  </a:outerShdw>
                </a:effectLst>
                <a:latin typeface="+mn-lt"/>
                <a:cs typeface="Calibri" panose="020F0502020204030204" pitchFamily="34" charset="0"/>
              </a:rPr>
              <a:t>e</a:t>
            </a:r>
            <a:r>
              <a:rPr sz="4800" b="1" spc="-204" dirty="0">
                <a:solidFill>
                  <a:schemeClr val="bg1"/>
                </a:solidFill>
                <a:effectLst>
                  <a:outerShdw blurRad="38100" dist="38100" dir="2700000" algn="tl">
                    <a:srgbClr val="000000">
                      <a:alpha val="43137"/>
                    </a:srgbClr>
                  </a:outerShdw>
                </a:effectLst>
                <a:latin typeface="+mn-lt"/>
                <a:cs typeface="Calibri" panose="020F0502020204030204" pitchFamily="34" charset="0"/>
              </a:rPr>
              <a:t>n</a:t>
            </a:r>
            <a:r>
              <a:rPr sz="4800" b="1" spc="-170" dirty="0">
                <a:solidFill>
                  <a:schemeClr val="bg1"/>
                </a:solidFill>
                <a:effectLst>
                  <a:outerShdw blurRad="38100" dist="38100" dir="2700000" algn="tl">
                    <a:srgbClr val="000000">
                      <a:alpha val="43137"/>
                    </a:srgbClr>
                  </a:outerShdw>
                </a:effectLst>
                <a:latin typeface="+mn-lt"/>
                <a:cs typeface="Calibri" panose="020F0502020204030204" pitchFamily="34" charset="0"/>
              </a:rPr>
              <a:t>t</a:t>
            </a:r>
            <a:r>
              <a:rPr sz="4800" b="1" spc="-165" dirty="0">
                <a:solidFill>
                  <a:schemeClr val="bg1"/>
                </a:solidFill>
                <a:effectLst>
                  <a:outerShdw blurRad="38100" dist="38100" dir="2700000" algn="tl">
                    <a:srgbClr val="000000">
                      <a:alpha val="43137"/>
                    </a:srgbClr>
                  </a:outerShdw>
                </a:effectLst>
                <a:latin typeface="+mn-lt"/>
                <a:cs typeface="Calibri" panose="020F0502020204030204" pitchFamily="34" charset="0"/>
              </a:rPr>
              <a:t>io</a:t>
            </a:r>
            <a:r>
              <a:rPr sz="4800" b="1" spc="-25" dirty="0">
                <a:solidFill>
                  <a:schemeClr val="bg1"/>
                </a:solidFill>
                <a:effectLst>
                  <a:outerShdw blurRad="38100" dist="38100" dir="2700000" algn="tl">
                    <a:srgbClr val="000000">
                      <a:alpha val="43137"/>
                    </a:srgbClr>
                  </a:outerShdw>
                </a:effectLst>
                <a:latin typeface="+mn-lt"/>
                <a:cs typeface="Calibri" panose="020F0502020204030204" pitchFamily="34" charset="0"/>
              </a:rPr>
              <a:t>n</a:t>
            </a:r>
            <a:endParaRPr sz="4800" b="1" dirty="0">
              <a:solidFill>
                <a:schemeClr val="bg1"/>
              </a:solidFill>
              <a:effectLst>
                <a:outerShdw blurRad="38100" dist="38100" dir="2700000" algn="tl">
                  <a:srgbClr val="000000">
                    <a:alpha val="43137"/>
                  </a:srgbClr>
                </a:outerShdw>
              </a:effectLst>
              <a:latin typeface="+mn-lt"/>
              <a:cs typeface="Calibri" panose="020F0502020204030204" pitchFamily="34" charset="0"/>
            </a:endParaRPr>
          </a:p>
        </p:txBody>
      </p:sp>
      <p:sp>
        <p:nvSpPr>
          <p:cNvPr id="4" name="object 4"/>
          <p:cNvSpPr txBox="1"/>
          <p:nvPr/>
        </p:nvSpPr>
        <p:spPr>
          <a:xfrm>
            <a:off x="786601" y="1649896"/>
            <a:ext cx="10595774" cy="3454279"/>
          </a:xfrm>
          <a:prstGeom prst="rect">
            <a:avLst/>
          </a:prstGeom>
        </p:spPr>
        <p:txBody>
          <a:bodyPr vert="horz" wrap="square" lIns="0" tIns="0" rIns="0" bIns="0" rtlCol="0">
            <a:spAutoFit/>
          </a:bodyPr>
          <a:lstStyle/>
          <a:p>
            <a:pPr marL="469900" marR="5080" indent="-457200">
              <a:lnSpc>
                <a:spcPct val="90000"/>
              </a:lnSpc>
              <a:buFont typeface="Arial" panose="020B0604020202020204" pitchFamily="34" charset="0"/>
              <a:buChar char="•"/>
              <a:tabLst>
                <a:tab pos="409575" algn="l"/>
              </a:tabLst>
            </a:pPr>
            <a:r>
              <a:rPr sz="2400" spc="-50" dirty="0">
                <a:effectLst/>
                <a:cs typeface="Calibri"/>
              </a:rPr>
              <a:t>R</a:t>
            </a:r>
            <a:r>
              <a:rPr sz="2400" dirty="0">
                <a:effectLst/>
                <a:cs typeface="Calibri"/>
              </a:rPr>
              <a:t>ec</a:t>
            </a:r>
            <a:r>
              <a:rPr sz="2400" spc="-10" dirty="0">
                <a:effectLst/>
                <a:cs typeface="Calibri"/>
              </a:rPr>
              <a:t>i</a:t>
            </a:r>
            <a:r>
              <a:rPr sz="2400" spc="-5" dirty="0">
                <a:effectLst/>
                <a:cs typeface="Calibri"/>
              </a:rPr>
              <a:t>pi</a:t>
            </a:r>
            <a:r>
              <a:rPr sz="2400" spc="-10" dirty="0">
                <a:effectLst/>
                <a:cs typeface="Calibri"/>
              </a:rPr>
              <a:t>e</a:t>
            </a:r>
            <a:r>
              <a:rPr sz="2400" spc="-25" dirty="0">
                <a:effectLst/>
                <a:cs typeface="Calibri"/>
              </a:rPr>
              <a:t>n</a:t>
            </a:r>
            <a:r>
              <a:rPr sz="2400" dirty="0">
                <a:effectLst/>
                <a:cs typeface="Calibri"/>
              </a:rPr>
              <a:t>ts </a:t>
            </a:r>
            <a:r>
              <a:rPr sz="2400" spc="-65" dirty="0">
                <a:effectLst/>
                <a:cs typeface="Calibri"/>
              </a:rPr>
              <a:t> </a:t>
            </a:r>
            <a:r>
              <a:rPr sz="2400" spc="-10" dirty="0">
                <a:effectLst/>
                <a:cs typeface="Calibri"/>
              </a:rPr>
              <a:t>o</a:t>
            </a:r>
            <a:r>
              <a:rPr sz="2400" dirty="0">
                <a:effectLst/>
                <a:cs typeface="Calibri"/>
              </a:rPr>
              <a:t>f </a:t>
            </a:r>
            <a:r>
              <a:rPr sz="2400" spc="-50" dirty="0">
                <a:effectLst/>
                <a:cs typeface="Calibri"/>
              </a:rPr>
              <a:t> </a:t>
            </a:r>
            <a:r>
              <a:rPr sz="2400" spc="-65" dirty="0">
                <a:effectLst/>
                <a:cs typeface="Calibri"/>
              </a:rPr>
              <a:t>f</a:t>
            </a:r>
            <a:r>
              <a:rPr sz="2400" spc="-15" dirty="0">
                <a:effectLst/>
                <a:cs typeface="Calibri"/>
              </a:rPr>
              <a:t>ed</a:t>
            </a:r>
            <a:r>
              <a:rPr sz="2400" dirty="0">
                <a:effectLst/>
                <a:cs typeface="Calibri"/>
              </a:rPr>
              <a:t>e</a:t>
            </a:r>
            <a:r>
              <a:rPr sz="2400" spc="-50" dirty="0">
                <a:effectLst/>
                <a:cs typeface="Calibri"/>
              </a:rPr>
              <a:t>r</a:t>
            </a:r>
            <a:r>
              <a:rPr sz="2400" dirty="0">
                <a:effectLst/>
                <a:cs typeface="Calibri"/>
              </a:rPr>
              <a:t>al </a:t>
            </a:r>
            <a:r>
              <a:rPr sz="2400" spc="-55" dirty="0">
                <a:effectLst/>
                <a:cs typeface="Calibri"/>
              </a:rPr>
              <a:t> </a:t>
            </a:r>
            <a:r>
              <a:rPr sz="2400" spc="-5" dirty="0">
                <a:effectLst/>
                <a:cs typeface="Calibri"/>
              </a:rPr>
              <a:t>fu</a:t>
            </a:r>
            <a:r>
              <a:rPr sz="2400" spc="-15" dirty="0">
                <a:effectLst/>
                <a:cs typeface="Calibri"/>
              </a:rPr>
              <a:t>n</a:t>
            </a:r>
            <a:r>
              <a:rPr sz="2400" spc="-5" dirty="0">
                <a:effectLst/>
                <a:cs typeface="Calibri"/>
              </a:rPr>
              <a:t>d</a:t>
            </a:r>
            <a:r>
              <a:rPr sz="2400" dirty="0">
                <a:effectLst/>
                <a:cs typeface="Calibri"/>
              </a:rPr>
              <a:t>s </a:t>
            </a:r>
            <a:r>
              <a:rPr sz="2400" spc="-60" dirty="0">
                <a:effectLst/>
                <a:cs typeface="Calibri"/>
              </a:rPr>
              <a:t> </a:t>
            </a:r>
            <a:r>
              <a:rPr sz="2400" dirty="0">
                <a:effectLst/>
                <a:cs typeface="Calibri"/>
              </a:rPr>
              <a:t>a</a:t>
            </a:r>
            <a:r>
              <a:rPr sz="2400" spc="-30" dirty="0">
                <a:effectLst/>
                <a:cs typeface="Calibri"/>
              </a:rPr>
              <a:t>r</a:t>
            </a:r>
            <a:r>
              <a:rPr sz="2400" dirty="0">
                <a:effectLst/>
                <a:cs typeface="Calibri"/>
              </a:rPr>
              <a:t>e </a:t>
            </a:r>
            <a:r>
              <a:rPr sz="2400" spc="-65" dirty="0">
                <a:effectLst/>
                <a:cs typeface="Calibri"/>
              </a:rPr>
              <a:t> </a:t>
            </a:r>
            <a:r>
              <a:rPr sz="2400" spc="-35" dirty="0">
                <a:effectLst/>
                <a:cs typeface="Calibri"/>
              </a:rPr>
              <a:t>r</a:t>
            </a:r>
            <a:r>
              <a:rPr sz="2400" dirty="0">
                <a:effectLst/>
                <a:cs typeface="Calibri"/>
              </a:rPr>
              <a:t>e</a:t>
            </a:r>
            <a:r>
              <a:rPr sz="2400" spc="-15" dirty="0">
                <a:effectLst/>
                <a:cs typeface="Calibri"/>
              </a:rPr>
              <a:t>s</a:t>
            </a:r>
            <a:r>
              <a:rPr sz="2400" spc="-5" dirty="0">
                <a:effectLst/>
                <a:cs typeface="Calibri"/>
              </a:rPr>
              <a:t>pons</a:t>
            </a:r>
            <a:r>
              <a:rPr sz="2400" spc="-10" dirty="0">
                <a:effectLst/>
                <a:cs typeface="Calibri"/>
              </a:rPr>
              <a:t>i</a:t>
            </a:r>
            <a:r>
              <a:rPr sz="2400" spc="-5" dirty="0">
                <a:effectLst/>
                <a:cs typeface="Calibri"/>
              </a:rPr>
              <a:t>bl</a:t>
            </a:r>
            <a:r>
              <a:rPr sz="2400" dirty="0">
                <a:effectLst/>
                <a:cs typeface="Calibri"/>
              </a:rPr>
              <a:t>e </a:t>
            </a:r>
            <a:r>
              <a:rPr sz="2400" spc="-55" dirty="0">
                <a:effectLst/>
                <a:cs typeface="Calibri"/>
              </a:rPr>
              <a:t> </a:t>
            </a:r>
            <a:r>
              <a:rPr sz="2400" spc="-65" dirty="0">
                <a:effectLst/>
                <a:cs typeface="Calibri"/>
              </a:rPr>
              <a:t>f</a:t>
            </a:r>
            <a:r>
              <a:rPr sz="2400" spc="-5" dirty="0">
                <a:effectLst/>
                <a:cs typeface="Calibri"/>
              </a:rPr>
              <a:t>o</a:t>
            </a:r>
            <a:r>
              <a:rPr sz="2400" dirty="0">
                <a:effectLst/>
                <a:cs typeface="Calibri"/>
              </a:rPr>
              <a:t>r </a:t>
            </a:r>
            <a:r>
              <a:rPr sz="2400" spc="-50" dirty="0">
                <a:effectLst/>
                <a:cs typeface="Calibri"/>
              </a:rPr>
              <a:t> </a:t>
            </a:r>
            <a:r>
              <a:rPr sz="2400" spc="-5" dirty="0">
                <a:effectLst/>
                <a:cs typeface="Calibri"/>
              </a:rPr>
              <a:t>p</a:t>
            </a:r>
            <a:r>
              <a:rPr sz="2400" spc="-35" dirty="0">
                <a:effectLst/>
                <a:cs typeface="Calibri"/>
              </a:rPr>
              <a:t>r</a:t>
            </a:r>
            <a:r>
              <a:rPr sz="2400" spc="-5" dirty="0">
                <a:effectLst/>
                <a:cs typeface="Calibri"/>
              </a:rPr>
              <a:t>op</a:t>
            </a:r>
            <a:r>
              <a:rPr sz="2400" spc="-15" dirty="0">
                <a:effectLst/>
                <a:cs typeface="Calibri"/>
              </a:rPr>
              <a:t>e</a:t>
            </a:r>
            <a:r>
              <a:rPr sz="2400" dirty="0">
                <a:effectLst/>
                <a:cs typeface="Calibri"/>
              </a:rPr>
              <a:t>r </a:t>
            </a:r>
            <a:r>
              <a:rPr sz="2400" spc="-35" dirty="0">
                <a:effectLst/>
                <a:cs typeface="Calibri"/>
              </a:rPr>
              <a:t>r</a:t>
            </a:r>
            <a:r>
              <a:rPr sz="2400" dirty="0">
                <a:effectLst/>
                <a:cs typeface="Calibri"/>
              </a:rPr>
              <a:t>e</a:t>
            </a:r>
            <a:r>
              <a:rPr sz="2400" spc="-25" dirty="0">
                <a:effectLst/>
                <a:cs typeface="Calibri"/>
              </a:rPr>
              <a:t>c</a:t>
            </a:r>
            <a:r>
              <a:rPr sz="2400" spc="-5" dirty="0">
                <a:effectLst/>
                <a:cs typeface="Calibri"/>
              </a:rPr>
              <a:t>o</a:t>
            </a:r>
            <a:r>
              <a:rPr sz="2400" spc="-40" dirty="0">
                <a:effectLst/>
                <a:cs typeface="Calibri"/>
              </a:rPr>
              <a:t>r</a:t>
            </a:r>
            <a:r>
              <a:rPr sz="2400" spc="-5" dirty="0">
                <a:effectLst/>
                <a:cs typeface="Calibri"/>
              </a:rPr>
              <a:t>d</a:t>
            </a:r>
            <a:r>
              <a:rPr sz="2400" spc="-80" dirty="0">
                <a:effectLst/>
                <a:cs typeface="Calibri"/>
              </a:rPr>
              <a:t>k</a:t>
            </a:r>
            <a:r>
              <a:rPr sz="2400" spc="-15" dirty="0">
                <a:effectLst/>
                <a:cs typeface="Calibri"/>
              </a:rPr>
              <a:t>e</a:t>
            </a:r>
            <a:r>
              <a:rPr sz="2400" dirty="0">
                <a:effectLst/>
                <a:cs typeface="Calibri"/>
              </a:rPr>
              <a:t>e</a:t>
            </a:r>
            <a:r>
              <a:rPr sz="2400" spc="-15" dirty="0">
                <a:effectLst/>
                <a:cs typeface="Calibri"/>
              </a:rPr>
              <a:t>p</a:t>
            </a:r>
            <a:r>
              <a:rPr sz="2400" dirty="0">
                <a:effectLst/>
                <a:cs typeface="Calibri"/>
              </a:rPr>
              <a:t>ing   </a:t>
            </a:r>
            <a:r>
              <a:rPr sz="2400" spc="100" dirty="0">
                <a:effectLst/>
                <a:cs typeface="Calibri"/>
              </a:rPr>
              <a:t> </a:t>
            </a:r>
            <a:r>
              <a:rPr sz="2400" dirty="0">
                <a:effectLst/>
                <a:cs typeface="Calibri"/>
              </a:rPr>
              <a:t>and   </a:t>
            </a:r>
            <a:r>
              <a:rPr sz="2400" spc="80" dirty="0">
                <a:effectLst/>
                <a:cs typeface="Calibri"/>
              </a:rPr>
              <a:t> </a:t>
            </a:r>
            <a:r>
              <a:rPr sz="2400" spc="-35" dirty="0">
                <a:effectLst/>
                <a:cs typeface="Calibri"/>
              </a:rPr>
              <a:t>r</a:t>
            </a:r>
            <a:r>
              <a:rPr sz="2400" spc="-15" dirty="0">
                <a:effectLst/>
                <a:cs typeface="Calibri"/>
              </a:rPr>
              <a:t>e</a:t>
            </a:r>
            <a:r>
              <a:rPr sz="2400" spc="-35" dirty="0">
                <a:effectLst/>
                <a:cs typeface="Calibri"/>
              </a:rPr>
              <a:t>t</a:t>
            </a:r>
            <a:r>
              <a:rPr sz="2400" dirty="0">
                <a:effectLst/>
                <a:cs typeface="Calibri"/>
              </a:rPr>
              <a:t>e</a:t>
            </a:r>
            <a:r>
              <a:rPr sz="2400" spc="-25" dirty="0">
                <a:effectLst/>
                <a:cs typeface="Calibri"/>
              </a:rPr>
              <a:t>n</a:t>
            </a:r>
            <a:r>
              <a:rPr sz="2400" dirty="0">
                <a:effectLst/>
                <a:cs typeface="Calibri"/>
              </a:rPr>
              <a:t>tion.   </a:t>
            </a:r>
            <a:r>
              <a:rPr sz="2400" spc="85" dirty="0">
                <a:effectLst/>
                <a:cs typeface="Calibri"/>
              </a:rPr>
              <a:t> </a:t>
            </a:r>
            <a:r>
              <a:rPr sz="2400" spc="-50" dirty="0">
                <a:effectLst/>
                <a:cs typeface="Calibri"/>
              </a:rPr>
              <a:t>R</a:t>
            </a:r>
            <a:r>
              <a:rPr sz="2400" dirty="0">
                <a:effectLst/>
                <a:cs typeface="Calibri"/>
              </a:rPr>
              <a:t>e</a:t>
            </a:r>
            <a:r>
              <a:rPr sz="2400" spc="-25" dirty="0">
                <a:effectLst/>
                <a:cs typeface="Calibri"/>
              </a:rPr>
              <a:t>c</a:t>
            </a:r>
            <a:r>
              <a:rPr sz="2400" spc="-5" dirty="0">
                <a:effectLst/>
                <a:cs typeface="Calibri"/>
              </a:rPr>
              <a:t>o</a:t>
            </a:r>
            <a:r>
              <a:rPr sz="2400" spc="-40" dirty="0">
                <a:effectLst/>
                <a:cs typeface="Calibri"/>
              </a:rPr>
              <a:t>r</a:t>
            </a:r>
            <a:r>
              <a:rPr sz="2400" spc="-15" dirty="0">
                <a:effectLst/>
                <a:cs typeface="Calibri"/>
              </a:rPr>
              <a:t>d</a:t>
            </a:r>
            <a:r>
              <a:rPr sz="2400" dirty="0">
                <a:effectLst/>
                <a:cs typeface="Calibri"/>
              </a:rPr>
              <a:t>s   </a:t>
            </a:r>
            <a:r>
              <a:rPr sz="2400" spc="90" dirty="0">
                <a:effectLst/>
                <a:cs typeface="Calibri"/>
              </a:rPr>
              <a:t> </a:t>
            </a:r>
            <a:r>
              <a:rPr sz="2400" spc="-5" dirty="0">
                <a:effectLst/>
                <a:cs typeface="Calibri"/>
              </a:rPr>
              <a:t>shou</a:t>
            </a:r>
            <a:r>
              <a:rPr sz="2400" spc="-15" dirty="0">
                <a:effectLst/>
                <a:cs typeface="Calibri"/>
              </a:rPr>
              <a:t>l</a:t>
            </a:r>
            <a:r>
              <a:rPr sz="2400" dirty="0">
                <a:effectLst/>
                <a:cs typeface="Calibri"/>
              </a:rPr>
              <a:t>d   </a:t>
            </a:r>
            <a:r>
              <a:rPr sz="2400" spc="80" dirty="0">
                <a:effectLst/>
                <a:cs typeface="Calibri"/>
              </a:rPr>
              <a:t> </a:t>
            </a:r>
            <a:r>
              <a:rPr sz="2400" spc="-5" dirty="0">
                <a:effectLst/>
                <a:cs typeface="Calibri"/>
              </a:rPr>
              <a:t>be s</a:t>
            </a:r>
            <a:r>
              <a:rPr sz="2400" spc="-15" dirty="0">
                <a:effectLst/>
                <a:cs typeface="Calibri"/>
              </a:rPr>
              <a:t>u</a:t>
            </a:r>
            <a:r>
              <a:rPr sz="2400" spc="-30" dirty="0">
                <a:effectLst/>
                <a:cs typeface="Calibri"/>
              </a:rPr>
              <a:t>f</a:t>
            </a:r>
            <a:r>
              <a:rPr sz="2400" spc="-5" dirty="0">
                <a:effectLst/>
                <a:cs typeface="Calibri"/>
              </a:rPr>
              <a:t>fic</a:t>
            </a:r>
            <a:r>
              <a:rPr sz="2400" spc="-10" dirty="0">
                <a:effectLst/>
                <a:cs typeface="Calibri"/>
              </a:rPr>
              <a:t>i</a:t>
            </a:r>
            <a:r>
              <a:rPr sz="2400" dirty="0">
                <a:effectLst/>
                <a:cs typeface="Calibri"/>
              </a:rPr>
              <a:t>e</a:t>
            </a:r>
            <a:r>
              <a:rPr sz="2400" spc="-40" dirty="0">
                <a:effectLst/>
                <a:cs typeface="Calibri"/>
              </a:rPr>
              <a:t>n</a:t>
            </a:r>
            <a:r>
              <a:rPr sz="2400" dirty="0">
                <a:effectLst/>
                <a:cs typeface="Calibri"/>
              </a:rPr>
              <a:t>t </a:t>
            </a:r>
            <a:r>
              <a:rPr sz="2400" spc="-175" dirty="0">
                <a:effectLst/>
                <a:cs typeface="Calibri"/>
              </a:rPr>
              <a:t> </a:t>
            </a:r>
            <a:r>
              <a:rPr sz="2400" spc="-35" dirty="0">
                <a:effectLst/>
                <a:cs typeface="Calibri"/>
              </a:rPr>
              <a:t>t</a:t>
            </a:r>
            <a:r>
              <a:rPr sz="2400" dirty="0">
                <a:effectLst/>
                <a:cs typeface="Calibri"/>
              </a:rPr>
              <a:t>o </a:t>
            </a:r>
            <a:r>
              <a:rPr sz="2400" spc="-185" dirty="0">
                <a:effectLst/>
                <a:cs typeface="Calibri"/>
              </a:rPr>
              <a:t> </a:t>
            </a:r>
            <a:r>
              <a:rPr sz="2400" dirty="0">
                <a:effectLst/>
                <a:cs typeface="Calibri"/>
              </a:rPr>
              <a:t>e</a:t>
            </a:r>
            <a:r>
              <a:rPr sz="2400" spc="-25" dirty="0">
                <a:effectLst/>
                <a:cs typeface="Calibri"/>
              </a:rPr>
              <a:t>s</a:t>
            </a:r>
            <a:r>
              <a:rPr sz="2400" spc="-35" dirty="0">
                <a:effectLst/>
                <a:cs typeface="Calibri"/>
              </a:rPr>
              <a:t>t</a:t>
            </a:r>
            <a:r>
              <a:rPr sz="2400" dirty="0">
                <a:effectLst/>
                <a:cs typeface="Calibri"/>
              </a:rPr>
              <a:t>abl</a:t>
            </a:r>
            <a:r>
              <a:rPr sz="2400" spc="-10" dirty="0">
                <a:effectLst/>
                <a:cs typeface="Calibri"/>
              </a:rPr>
              <a:t>i</a:t>
            </a:r>
            <a:r>
              <a:rPr sz="2400" spc="-5" dirty="0">
                <a:effectLst/>
                <a:cs typeface="Calibri"/>
              </a:rPr>
              <a:t>s</a:t>
            </a:r>
            <a:r>
              <a:rPr sz="2400" dirty="0">
                <a:effectLst/>
                <a:cs typeface="Calibri"/>
              </a:rPr>
              <a:t>h </a:t>
            </a:r>
            <a:r>
              <a:rPr sz="2400" spc="-190" dirty="0">
                <a:effectLst/>
                <a:cs typeface="Calibri"/>
              </a:rPr>
              <a:t> </a:t>
            </a:r>
            <a:r>
              <a:rPr sz="2400" dirty="0">
                <a:effectLst/>
                <a:cs typeface="Calibri"/>
              </a:rPr>
              <a:t>an </a:t>
            </a:r>
            <a:r>
              <a:rPr sz="2400" spc="-180" dirty="0">
                <a:effectLst/>
                <a:cs typeface="Calibri"/>
              </a:rPr>
              <a:t> </a:t>
            </a:r>
            <a:r>
              <a:rPr sz="2400" dirty="0">
                <a:effectLst/>
                <a:cs typeface="Calibri"/>
              </a:rPr>
              <a:t>audit </a:t>
            </a:r>
            <a:r>
              <a:rPr sz="2400" spc="-175" dirty="0">
                <a:effectLst/>
                <a:cs typeface="Calibri"/>
              </a:rPr>
              <a:t> </a:t>
            </a:r>
            <a:r>
              <a:rPr sz="2400" spc="-10" dirty="0">
                <a:effectLst/>
                <a:cs typeface="Calibri"/>
              </a:rPr>
              <a:t>t</a:t>
            </a:r>
            <a:r>
              <a:rPr sz="2400" spc="-45" dirty="0">
                <a:effectLst/>
                <a:cs typeface="Calibri"/>
              </a:rPr>
              <a:t>r</a:t>
            </a:r>
            <a:r>
              <a:rPr sz="2400" dirty="0">
                <a:effectLst/>
                <a:cs typeface="Calibri"/>
              </a:rPr>
              <a:t>ail </a:t>
            </a:r>
            <a:r>
              <a:rPr sz="2400" spc="-175" dirty="0">
                <a:effectLst/>
                <a:cs typeface="Calibri"/>
              </a:rPr>
              <a:t> </a:t>
            </a:r>
            <a:r>
              <a:rPr sz="2400" spc="-65" dirty="0">
                <a:effectLst/>
                <a:cs typeface="Calibri"/>
              </a:rPr>
              <a:t>f</a:t>
            </a:r>
            <a:r>
              <a:rPr sz="2400" spc="-5" dirty="0">
                <a:effectLst/>
                <a:cs typeface="Calibri"/>
              </a:rPr>
              <a:t>o</a:t>
            </a:r>
            <a:r>
              <a:rPr sz="2400" dirty="0">
                <a:effectLst/>
                <a:cs typeface="Calibri"/>
              </a:rPr>
              <a:t>r </a:t>
            </a:r>
            <a:r>
              <a:rPr sz="2400" spc="-180" dirty="0">
                <a:effectLst/>
                <a:cs typeface="Calibri"/>
              </a:rPr>
              <a:t> </a:t>
            </a:r>
            <a:r>
              <a:rPr sz="2400" dirty="0">
                <a:effectLst/>
                <a:cs typeface="Calibri"/>
              </a:rPr>
              <a:t>all </a:t>
            </a:r>
            <a:r>
              <a:rPr sz="2400" spc="-160" dirty="0">
                <a:effectLst/>
                <a:cs typeface="Calibri"/>
              </a:rPr>
              <a:t> </a:t>
            </a:r>
            <a:r>
              <a:rPr sz="2400" dirty="0">
                <a:effectLst/>
                <a:cs typeface="Calibri"/>
              </a:rPr>
              <a:t>t</a:t>
            </a:r>
            <a:r>
              <a:rPr sz="2400" spc="-45" dirty="0">
                <a:effectLst/>
                <a:cs typeface="Calibri"/>
              </a:rPr>
              <a:t>r</a:t>
            </a:r>
            <a:r>
              <a:rPr sz="2400" dirty="0">
                <a:effectLst/>
                <a:cs typeface="Calibri"/>
              </a:rPr>
              <a:t>ans</a:t>
            </a:r>
            <a:r>
              <a:rPr sz="2400" spc="-10" dirty="0">
                <a:effectLst/>
                <a:cs typeface="Calibri"/>
              </a:rPr>
              <a:t>a</a:t>
            </a:r>
            <a:r>
              <a:rPr sz="2400" dirty="0">
                <a:effectLst/>
                <a:cs typeface="Calibri"/>
              </a:rPr>
              <a:t>ctio</a:t>
            </a:r>
            <a:r>
              <a:rPr sz="2400" spc="-10" dirty="0">
                <a:effectLst/>
                <a:cs typeface="Calibri"/>
              </a:rPr>
              <a:t>n</a:t>
            </a:r>
            <a:r>
              <a:rPr sz="2400" dirty="0">
                <a:effectLst/>
                <a:cs typeface="Calibri"/>
              </a:rPr>
              <a:t>s i</a:t>
            </a:r>
            <a:r>
              <a:rPr sz="2400" spc="-50" dirty="0">
                <a:effectLst/>
                <a:cs typeface="Calibri"/>
              </a:rPr>
              <a:t>n</a:t>
            </a:r>
            <a:r>
              <a:rPr sz="2400" spc="-30" dirty="0">
                <a:effectLst/>
                <a:cs typeface="Calibri"/>
              </a:rPr>
              <a:t>v</a:t>
            </a:r>
            <a:r>
              <a:rPr sz="2400" spc="-5" dirty="0">
                <a:effectLst/>
                <a:cs typeface="Calibri"/>
              </a:rPr>
              <a:t>olvin</a:t>
            </a:r>
            <a:r>
              <a:rPr sz="2400" dirty="0">
                <a:effectLst/>
                <a:cs typeface="Calibri"/>
              </a:rPr>
              <a:t>g </a:t>
            </a:r>
            <a:r>
              <a:rPr sz="2400" spc="-200" dirty="0">
                <a:effectLst/>
                <a:cs typeface="Calibri"/>
              </a:rPr>
              <a:t> </a:t>
            </a:r>
            <a:r>
              <a:rPr sz="2400" spc="-80" dirty="0">
                <a:effectLst/>
                <a:cs typeface="Calibri"/>
              </a:rPr>
              <a:t>f</a:t>
            </a:r>
            <a:r>
              <a:rPr sz="2400" dirty="0">
                <a:effectLst/>
                <a:cs typeface="Calibri"/>
              </a:rPr>
              <a:t>e</a:t>
            </a:r>
            <a:r>
              <a:rPr sz="2400" spc="-15" dirty="0">
                <a:effectLst/>
                <a:cs typeface="Calibri"/>
              </a:rPr>
              <a:t>d</a:t>
            </a:r>
            <a:r>
              <a:rPr sz="2400" dirty="0">
                <a:effectLst/>
                <a:cs typeface="Calibri"/>
              </a:rPr>
              <a:t>e</a:t>
            </a:r>
            <a:r>
              <a:rPr sz="2400" spc="-50" dirty="0">
                <a:effectLst/>
                <a:cs typeface="Calibri"/>
              </a:rPr>
              <a:t>r</a:t>
            </a:r>
            <a:r>
              <a:rPr sz="2400" dirty="0">
                <a:effectLst/>
                <a:cs typeface="Calibri"/>
              </a:rPr>
              <a:t>al </a:t>
            </a:r>
            <a:r>
              <a:rPr sz="2400" spc="-210" dirty="0">
                <a:effectLst/>
                <a:cs typeface="Calibri"/>
              </a:rPr>
              <a:t> </a:t>
            </a:r>
            <a:r>
              <a:rPr sz="2400" spc="-5" dirty="0">
                <a:effectLst/>
                <a:cs typeface="Calibri"/>
              </a:rPr>
              <a:t>fu</a:t>
            </a:r>
            <a:r>
              <a:rPr sz="2400" spc="-15" dirty="0">
                <a:effectLst/>
                <a:cs typeface="Calibri"/>
              </a:rPr>
              <a:t>n</a:t>
            </a:r>
            <a:r>
              <a:rPr sz="2400" spc="-5" dirty="0">
                <a:effectLst/>
                <a:cs typeface="Calibri"/>
              </a:rPr>
              <a:t>d</a:t>
            </a:r>
            <a:r>
              <a:rPr sz="2400" dirty="0">
                <a:effectLst/>
                <a:cs typeface="Calibri"/>
              </a:rPr>
              <a:t>s. </a:t>
            </a:r>
            <a:r>
              <a:rPr sz="2400" spc="-215" dirty="0">
                <a:effectLst/>
                <a:cs typeface="Calibri"/>
              </a:rPr>
              <a:t> </a:t>
            </a:r>
            <a:r>
              <a:rPr sz="2400" spc="5" dirty="0">
                <a:effectLst/>
                <a:cs typeface="Calibri"/>
              </a:rPr>
              <a:t>A</a:t>
            </a:r>
            <a:r>
              <a:rPr sz="2400" dirty="0">
                <a:effectLst/>
                <a:cs typeface="Calibri"/>
              </a:rPr>
              <a:t>n </a:t>
            </a:r>
            <a:r>
              <a:rPr sz="2400" spc="-204" dirty="0">
                <a:effectLst/>
                <a:cs typeface="Calibri"/>
              </a:rPr>
              <a:t> </a:t>
            </a:r>
            <a:r>
              <a:rPr sz="2400" spc="-10" dirty="0">
                <a:effectLst/>
                <a:cs typeface="Calibri"/>
              </a:rPr>
              <a:t>a</a:t>
            </a:r>
            <a:r>
              <a:rPr sz="2400" spc="-5" dirty="0">
                <a:effectLst/>
                <a:cs typeface="Calibri"/>
              </a:rPr>
              <a:t>udi</a:t>
            </a:r>
            <a:r>
              <a:rPr sz="2400" dirty="0">
                <a:effectLst/>
                <a:cs typeface="Calibri"/>
              </a:rPr>
              <a:t>t </a:t>
            </a:r>
            <a:r>
              <a:rPr sz="2400" spc="-210" dirty="0">
                <a:effectLst/>
                <a:cs typeface="Calibri"/>
              </a:rPr>
              <a:t> </a:t>
            </a:r>
            <a:r>
              <a:rPr sz="2400" dirty="0">
                <a:effectLst/>
                <a:cs typeface="Calibri"/>
              </a:rPr>
              <a:t>t</a:t>
            </a:r>
            <a:r>
              <a:rPr sz="2400" spc="-45" dirty="0">
                <a:effectLst/>
                <a:cs typeface="Calibri"/>
              </a:rPr>
              <a:t>r</a:t>
            </a:r>
            <a:r>
              <a:rPr sz="2400" dirty="0">
                <a:effectLst/>
                <a:cs typeface="Calibri"/>
              </a:rPr>
              <a:t>ail </a:t>
            </a:r>
            <a:r>
              <a:rPr sz="2400" spc="-200" dirty="0">
                <a:effectLst/>
                <a:cs typeface="Calibri"/>
              </a:rPr>
              <a:t> </a:t>
            </a:r>
            <a:r>
              <a:rPr sz="2400" spc="-65" dirty="0">
                <a:effectLst/>
                <a:cs typeface="Calibri"/>
              </a:rPr>
              <a:t>f</a:t>
            </a:r>
            <a:r>
              <a:rPr sz="2400" spc="-5" dirty="0">
                <a:effectLst/>
                <a:cs typeface="Calibri"/>
              </a:rPr>
              <a:t>o</a:t>
            </a:r>
            <a:r>
              <a:rPr sz="2400" dirty="0">
                <a:effectLst/>
                <a:cs typeface="Calibri"/>
              </a:rPr>
              <a:t>r </a:t>
            </a:r>
            <a:r>
              <a:rPr sz="2400" spc="-204" dirty="0">
                <a:effectLst/>
                <a:cs typeface="Calibri"/>
              </a:rPr>
              <a:t> </a:t>
            </a:r>
            <a:r>
              <a:rPr sz="2400" spc="-65" dirty="0">
                <a:effectLst/>
                <a:cs typeface="Calibri"/>
              </a:rPr>
              <a:t>f</a:t>
            </a:r>
            <a:r>
              <a:rPr sz="2400" spc="-15" dirty="0">
                <a:effectLst/>
                <a:cs typeface="Calibri"/>
              </a:rPr>
              <a:t>ed</a:t>
            </a:r>
            <a:r>
              <a:rPr sz="2400" dirty="0">
                <a:effectLst/>
                <a:cs typeface="Calibri"/>
              </a:rPr>
              <a:t>e</a:t>
            </a:r>
            <a:r>
              <a:rPr sz="2400" spc="-50" dirty="0">
                <a:effectLst/>
                <a:cs typeface="Calibri"/>
              </a:rPr>
              <a:t>r</a:t>
            </a:r>
            <a:r>
              <a:rPr sz="2400" dirty="0">
                <a:effectLst/>
                <a:cs typeface="Calibri"/>
              </a:rPr>
              <a:t>al </a:t>
            </a:r>
            <a:r>
              <a:rPr sz="2400" spc="-200" dirty="0">
                <a:effectLst/>
                <a:cs typeface="Calibri"/>
              </a:rPr>
              <a:t> </a:t>
            </a:r>
            <a:r>
              <a:rPr sz="2400" spc="-15" dirty="0">
                <a:effectLst/>
                <a:cs typeface="Calibri"/>
              </a:rPr>
              <a:t>f</a:t>
            </a:r>
            <a:r>
              <a:rPr sz="2400" spc="-5" dirty="0">
                <a:effectLst/>
                <a:cs typeface="Calibri"/>
              </a:rPr>
              <a:t>u</a:t>
            </a:r>
            <a:r>
              <a:rPr sz="2400" spc="-15" dirty="0">
                <a:effectLst/>
                <a:cs typeface="Calibri"/>
              </a:rPr>
              <a:t>n</a:t>
            </a:r>
            <a:r>
              <a:rPr sz="2400" spc="-5" dirty="0">
                <a:effectLst/>
                <a:cs typeface="Calibri"/>
              </a:rPr>
              <a:t>ds origin</a:t>
            </a:r>
            <a:r>
              <a:rPr sz="2400" spc="-20" dirty="0">
                <a:effectLst/>
                <a:cs typeface="Calibri"/>
              </a:rPr>
              <a:t>a</a:t>
            </a:r>
            <a:r>
              <a:rPr sz="2400" spc="-25" dirty="0">
                <a:effectLst/>
                <a:cs typeface="Calibri"/>
              </a:rPr>
              <a:t>t</a:t>
            </a:r>
            <a:r>
              <a:rPr sz="2400" dirty="0">
                <a:effectLst/>
                <a:cs typeface="Calibri"/>
              </a:rPr>
              <a:t>es</a:t>
            </a:r>
            <a:r>
              <a:rPr sz="2400" spc="225" dirty="0">
                <a:effectLst/>
                <a:cs typeface="Calibri"/>
              </a:rPr>
              <a:t> </a:t>
            </a:r>
            <a:r>
              <a:rPr sz="2400" dirty="0">
                <a:effectLst/>
                <a:cs typeface="Calibri"/>
              </a:rPr>
              <a:t>with</a:t>
            </a:r>
            <a:r>
              <a:rPr sz="2400" spc="245" dirty="0">
                <a:effectLst/>
                <a:cs typeface="Calibri"/>
              </a:rPr>
              <a:t> </a:t>
            </a:r>
            <a:r>
              <a:rPr sz="2400" dirty="0">
                <a:effectLst/>
                <a:cs typeface="Calibri"/>
              </a:rPr>
              <a:t>the</a:t>
            </a:r>
            <a:r>
              <a:rPr sz="2400" spc="240" dirty="0">
                <a:effectLst/>
                <a:cs typeface="Calibri"/>
              </a:rPr>
              <a:t> </a:t>
            </a:r>
            <a:r>
              <a:rPr sz="2400" spc="-5" dirty="0">
                <a:effectLst/>
                <a:cs typeface="Calibri"/>
              </a:rPr>
              <a:t>p</a:t>
            </a:r>
            <a:r>
              <a:rPr sz="2400" spc="-45" dirty="0">
                <a:effectLst/>
                <a:cs typeface="Calibri"/>
              </a:rPr>
              <a:t>r</a:t>
            </a:r>
            <a:r>
              <a:rPr sz="2400" dirty="0">
                <a:effectLst/>
                <a:cs typeface="Calibri"/>
              </a:rPr>
              <a:t>epa</a:t>
            </a:r>
            <a:r>
              <a:rPr sz="2400" spc="-50" dirty="0">
                <a:effectLst/>
                <a:cs typeface="Calibri"/>
              </a:rPr>
              <a:t>r</a:t>
            </a:r>
            <a:r>
              <a:rPr sz="2400" spc="-25" dirty="0">
                <a:effectLst/>
                <a:cs typeface="Calibri"/>
              </a:rPr>
              <a:t>a</a:t>
            </a:r>
            <a:r>
              <a:rPr sz="2400" dirty="0">
                <a:effectLst/>
                <a:cs typeface="Calibri"/>
              </a:rPr>
              <a:t>tion</a:t>
            </a:r>
            <a:r>
              <a:rPr sz="2400" spc="229" dirty="0">
                <a:effectLst/>
                <a:cs typeface="Calibri"/>
              </a:rPr>
              <a:t> </a:t>
            </a:r>
            <a:r>
              <a:rPr sz="2400" spc="-10" dirty="0">
                <a:effectLst/>
                <a:cs typeface="Calibri"/>
              </a:rPr>
              <a:t>o</a:t>
            </a:r>
            <a:r>
              <a:rPr sz="2400" dirty="0">
                <a:effectLst/>
                <a:cs typeface="Calibri"/>
              </a:rPr>
              <a:t>f</a:t>
            </a:r>
            <a:r>
              <a:rPr sz="2400" spc="245" dirty="0">
                <a:effectLst/>
                <a:cs typeface="Calibri"/>
              </a:rPr>
              <a:t> </a:t>
            </a:r>
            <a:r>
              <a:rPr sz="2400" dirty="0">
                <a:effectLst/>
                <a:cs typeface="Calibri"/>
              </a:rPr>
              <a:t>the</a:t>
            </a:r>
            <a:r>
              <a:rPr sz="2400" spc="240" dirty="0">
                <a:effectLst/>
                <a:cs typeface="Calibri"/>
              </a:rPr>
              <a:t> </a:t>
            </a:r>
            <a:r>
              <a:rPr sz="2400" dirty="0">
                <a:effectLst/>
                <a:cs typeface="Calibri"/>
              </a:rPr>
              <a:t>g</a:t>
            </a:r>
            <a:r>
              <a:rPr sz="2400" spc="-50" dirty="0">
                <a:effectLst/>
                <a:cs typeface="Calibri"/>
              </a:rPr>
              <a:t>r</a:t>
            </a:r>
            <a:r>
              <a:rPr sz="2400" spc="-15" dirty="0">
                <a:effectLst/>
                <a:cs typeface="Calibri"/>
              </a:rPr>
              <a:t>a</a:t>
            </a:r>
            <a:r>
              <a:rPr sz="2400" spc="-35" dirty="0">
                <a:effectLst/>
                <a:cs typeface="Calibri"/>
              </a:rPr>
              <a:t>n</a:t>
            </a:r>
            <a:r>
              <a:rPr sz="2400" dirty="0">
                <a:effectLst/>
                <a:cs typeface="Calibri"/>
              </a:rPr>
              <a:t>t</a:t>
            </a:r>
            <a:r>
              <a:rPr sz="2400" spc="254" dirty="0">
                <a:effectLst/>
                <a:cs typeface="Calibri"/>
              </a:rPr>
              <a:t> </a:t>
            </a:r>
            <a:r>
              <a:rPr lang="en-US" sz="2400" dirty="0">
                <a:cs typeface="Calibri"/>
              </a:rPr>
              <a:t>proposal</a:t>
            </a:r>
            <a:r>
              <a:rPr sz="2400" dirty="0">
                <a:effectLst/>
                <a:cs typeface="Calibri"/>
              </a:rPr>
              <a:t> </a:t>
            </a:r>
            <a:r>
              <a:rPr sz="2400" spc="-10" dirty="0">
                <a:effectLst/>
                <a:cs typeface="Calibri"/>
              </a:rPr>
              <a:t>o</a:t>
            </a:r>
            <a:r>
              <a:rPr sz="2400" dirty="0">
                <a:effectLst/>
                <a:cs typeface="Calibri"/>
              </a:rPr>
              <a:t>r </a:t>
            </a:r>
            <a:r>
              <a:rPr sz="2400" spc="-285" dirty="0">
                <a:effectLst/>
                <a:cs typeface="Calibri"/>
              </a:rPr>
              <a:t> </a:t>
            </a:r>
            <a:r>
              <a:rPr sz="2400" spc="-25" dirty="0">
                <a:effectLst/>
                <a:cs typeface="Calibri"/>
              </a:rPr>
              <a:t>c</a:t>
            </a:r>
            <a:r>
              <a:rPr sz="2400" spc="-5" dirty="0">
                <a:effectLst/>
                <a:cs typeface="Calibri"/>
              </a:rPr>
              <a:t>o</a:t>
            </a:r>
            <a:r>
              <a:rPr sz="2400" spc="-30" dirty="0">
                <a:effectLst/>
                <a:cs typeface="Calibri"/>
              </a:rPr>
              <a:t>n</a:t>
            </a:r>
            <a:r>
              <a:rPr sz="2400" dirty="0">
                <a:effectLst/>
                <a:cs typeface="Calibri"/>
              </a:rPr>
              <a:t>t</a:t>
            </a:r>
            <a:r>
              <a:rPr sz="2400" spc="-45" dirty="0">
                <a:effectLst/>
                <a:cs typeface="Calibri"/>
              </a:rPr>
              <a:t>r</a:t>
            </a:r>
            <a:r>
              <a:rPr sz="2400" dirty="0">
                <a:effectLst/>
                <a:cs typeface="Calibri"/>
              </a:rPr>
              <a:t>act </a:t>
            </a:r>
            <a:r>
              <a:rPr sz="2400" spc="-285" dirty="0">
                <a:effectLst/>
                <a:cs typeface="Calibri"/>
              </a:rPr>
              <a:t> </a:t>
            </a:r>
            <a:r>
              <a:rPr sz="2400" spc="-5" dirty="0">
                <a:effectLst/>
                <a:cs typeface="Calibri"/>
              </a:rPr>
              <a:t>p</a:t>
            </a:r>
            <a:r>
              <a:rPr sz="2400" spc="-35" dirty="0">
                <a:effectLst/>
                <a:cs typeface="Calibri"/>
              </a:rPr>
              <a:t>r</a:t>
            </a:r>
            <a:r>
              <a:rPr sz="2400" spc="-5" dirty="0">
                <a:effectLst/>
                <a:cs typeface="Calibri"/>
              </a:rPr>
              <a:t>op</a:t>
            </a:r>
            <a:r>
              <a:rPr sz="2400" spc="-15" dirty="0">
                <a:effectLst/>
                <a:cs typeface="Calibri"/>
              </a:rPr>
              <a:t>o</a:t>
            </a:r>
            <a:r>
              <a:rPr sz="2400" spc="-5" dirty="0">
                <a:effectLst/>
                <a:cs typeface="Calibri"/>
              </a:rPr>
              <a:t>sal</a:t>
            </a:r>
            <a:r>
              <a:rPr sz="2400" dirty="0">
                <a:effectLst/>
                <a:cs typeface="Calibri"/>
              </a:rPr>
              <a:t>, </a:t>
            </a:r>
            <a:r>
              <a:rPr sz="2400" spc="-285" dirty="0">
                <a:effectLst/>
                <a:cs typeface="Calibri"/>
              </a:rPr>
              <a:t> </a:t>
            </a:r>
            <a:r>
              <a:rPr sz="2400" spc="-5" dirty="0">
                <a:effectLst/>
                <a:cs typeface="Calibri"/>
              </a:rPr>
              <a:t>an</a:t>
            </a:r>
            <a:r>
              <a:rPr sz="2400" dirty="0">
                <a:effectLst/>
                <a:cs typeface="Calibri"/>
              </a:rPr>
              <a:t>d </a:t>
            </a:r>
            <a:r>
              <a:rPr sz="2400" spc="-290" dirty="0">
                <a:effectLst/>
                <a:cs typeface="Calibri"/>
              </a:rPr>
              <a:t> </a:t>
            </a:r>
            <a:r>
              <a:rPr sz="2400" dirty="0">
                <a:effectLst/>
                <a:cs typeface="Calibri"/>
              </a:rPr>
              <a:t>inc</a:t>
            </a:r>
            <a:r>
              <a:rPr sz="2400" spc="-15" dirty="0">
                <a:effectLst/>
                <a:cs typeface="Calibri"/>
              </a:rPr>
              <a:t>l</a:t>
            </a:r>
            <a:r>
              <a:rPr sz="2400" spc="-5" dirty="0">
                <a:effectLst/>
                <a:cs typeface="Calibri"/>
              </a:rPr>
              <a:t>u</a:t>
            </a:r>
            <a:r>
              <a:rPr sz="2400" spc="-15" dirty="0">
                <a:effectLst/>
                <a:cs typeface="Calibri"/>
              </a:rPr>
              <a:t>d</a:t>
            </a:r>
            <a:r>
              <a:rPr sz="2400" dirty="0">
                <a:effectLst/>
                <a:cs typeface="Calibri"/>
              </a:rPr>
              <a:t>es </a:t>
            </a:r>
            <a:r>
              <a:rPr sz="2400" spc="-290" dirty="0">
                <a:effectLst/>
                <a:cs typeface="Calibri"/>
              </a:rPr>
              <a:t> </a:t>
            </a:r>
            <a:r>
              <a:rPr sz="2400" dirty="0">
                <a:effectLst/>
                <a:cs typeface="Calibri"/>
              </a:rPr>
              <a:t>a</a:t>
            </a:r>
            <a:r>
              <a:rPr sz="2400" spc="-15" dirty="0">
                <a:effectLst/>
                <a:cs typeface="Calibri"/>
              </a:rPr>
              <a:t>de</a:t>
            </a:r>
            <a:r>
              <a:rPr sz="2400" spc="-5" dirty="0">
                <a:effectLst/>
                <a:cs typeface="Calibri"/>
              </a:rPr>
              <a:t>qu</a:t>
            </a:r>
            <a:r>
              <a:rPr sz="2400" spc="-30" dirty="0">
                <a:effectLst/>
                <a:cs typeface="Calibri"/>
              </a:rPr>
              <a:t>a</a:t>
            </a:r>
            <a:r>
              <a:rPr sz="2400" spc="-35" dirty="0">
                <a:effectLst/>
                <a:cs typeface="Calibri"/>
              </a:rPr>
              <a:t>t</a:t>
            </a:r>
            <a:r>
              <a:rPr sz="2400" dirty="0">
                <a:effectLst/>
                <a:cs typeface="Calibri"/>
              </a:rPr>
              <a:t>e </a:t>
            </a:r>
            <a:r>
              <a:rPr sz="2400" spc="-285" dirty="0">
                <a:effectLst/>
                <a:cs typeface="Calibri"/>
              </a:rPr>
              <a:t> </a:t>
            </a:r>
            <a:r>
              <a:rPr sz="2400" spc="-35" dirty="0">
                <a:effectLst/>
                <a:cs typeface="Calibri"/>
              </a:rPr>
              <a:t>r</a:t>
            </a:r>
            <a:r>
              <a:rPr sz="2400" dirty="0">
                <a:effectLst/>
                <a:cs typeface="Calibri"/>
              </a:rPr>
              <a:t>e</a:t>
            </a:r>
            <a:r>
              <a:rPr sz="2400" spc="-25" dirty="0">
                <a:effectLst/>
                <a:cs typeface="Calibri"/>
              </a:rPr>
              <a:t>c</a:t>
            </a:r>
            <a:r>
              <a:rPr sz="2400" spc="-5" dirty="0">
                <a:effectLst/>
                <a:cs typeface="Calibri"/>
              </a:rPr>
              <a:t>o</a:t>
            </a:r>
            <a:r>
              <a:rPr sz="2400" spc="-40" dirty="0">
                <a:effectLst/>
                <a:cs typeface="Calibri"/>
              </a:rPr>
              <a:t>r</a:t>
            </a:r>
            <a:r>
              <a:rPr sz="2400" spc="-15" dirty="0">
                <a:effectLst/>
                <a:cs typeface="Calibri"/>
              </a:rPr>
              <a:t>d</a:t>
            </a:r>
            <a:r>
              <a:rPr sz="2400" dirty="0">
                <a:effectLst/>
                <a:cs typeface="Calibri"/>
              </a:rPr>
              <a:t>s </a:t>
            </a:r>
            <a:r>
              <a:rPr sz="2400" spc="-290" dirty="0">
                <a:effectLst/>
                <a:cs typeface="Calibri"/>
              </a:rPr>
              <a:t> </a:t>
            </a:r>
            <a:r>
              <a:rPr sz="2400" spc="-35" dirty="0">
                <a:effectLst/>
                <a:cs typeface="Calibri"/>
              </a:rPr>
              <a:t>to </a:t>
            </a:r>
            <a:r>
              <a:rPr sz="2400" spc="-5" dirty="0">
                <a:effectLst/>
                <a:cs typeface="Calibri"/>
              </a:rPr>
              <a:t>suppor</a:t>
            </a:r>
            <a:r>
              <a:rPr sz="2400" dirty="0">
                <a:effectLst/>
                <a:cs typeface="Calibri"/>
              </a:rPr>
              <a:t>t</a:t>
            </a:r>
            <a:r>
              <a:rPr sz="2400" spc="-20" dirty="0">
                <a:effectLst/>
                <a:cs typeface="Calibri"/>
              </a:rPr>
              <a:t> </a:t>
            </a:r>
            <a:r>
              <a:rPr sz="2400" spc="-25" dirty="0">
                <a:effectLst/>
                <a:cs typeface="Calibri"/>
              </a:rPr>
              <a:t>s</a:t>
            </a:r>
            <a:r>
              <a:rPr sz="2400" spc="-35" dirty="0">
                <a:effectLst/>
                <a:cs typeface="Calibri"/>
              </a:rPr>
              <a:t>t</a:t>
            </a:r>
            <a:r>
              <a:rPr sz="2400" spc="-25" dirty="0">
                <a:effectLst/>
                <a:cs typeface="Calibri"/>
              </a:rPr>
              <a:t>at</a:t>
            </a:r>
            <a:r>
              <a:rPr sz="2400" dirty="0">
                <a:effectLst/>
                <a:cs typeface="Calibri"/>
              </a:rPr>
              <a:t>eme</a:t>
            </a:r>
            <a:r>
              <a:rPr sz="2400" spc="-35" dirty="0">
                <a:effectLst/>
                <a:cs typeface="Calibri"/>
              </a:rPr>
              <a:t>n</a:t>
            </a:r>
            <a:r>
              <a:rPr sz="2400" dirty="0">
                <a:effectLst/>
                <a:cs typeface="Calibri"/>
              </a:rPr>
              <a:t>ts</a:t>
            </a:r>
            <a:r>
              <a:rPr sz="2400" spc="-30" dirty="0">
                <a:effectLst/>
                <a:cs typeface="Calibri"/>
              </a:rPr>
              <a:t> </a:t>
            </a:r>
            <a:r>
              <a:rPr sz="2400" dirty="0">
                <a:effectLst/>
                <a:cs typeface="Calibri"/>
              </a:rPr>
              <a:t>in</a:t>
            </a:r>
            <a:r>
              <a:rPr sz="2400" spc="-15" dirty="0">
                <a:effectLst/>
                <a:cs typeface="Calibri"/>
              </a:rPr>
              <a:t> </a:t>
            </a:r>
            <a:r>
              <a:rPr sz="2400" dirty="0">
                <a:effectLst/>
                <a:cs typeface="Calibri"/>
              </a:rPr>
              <a:t>the</a:t>
            </a:r>
            <a:r>
              <a:rPr sz="2400" spc="-10" dirty="0">
                <a:effectLst/>
                <a:cs typeface="Calibri"/>
              </a:rPr>
              <a:t> </a:t>
            </a:r>
            <a:r>
              <a:rPr lang="en-US" sz="2400" dirty="0">
                <a:effectLst/>
                <a:cs typeface="Calibri"/>
              </a:rPr>
              <a:t>proposal </a:t>
            </a:r>
            <a:r>
              <a:rPr sz="2400" spc="-5" dirty="0">
                <a:effectLst/>
                <a:cs typeface="Calibri"/>
              </a:rPr>
              <a:t>docume</a:t>
            </a:r>
            <a:r>
              <a:rPr sz="2400" spc="-25" dirty="0">
                <a:effectLst/>
                <a:cs typeface="Calibri"/>
              </a:rPr>
              <a:t>n</a:t>
            </a:r>
            <a:r>
              <a:rPr sz="2400" spc="5" dirty="0">
                <a:effectLst/>
                <a:cs typeface="Calibri"/>
              </a:rPr>
              <a:t>t</a:t>
            </a:r>
            <a:r>
              <a:rPr sz="2400" dirty="0">
                <a:effectLst/>
                <a:cs typeface="Calibri"/>
              </a:rPr>
              <a:t>.</a:t>
            </a:r>
            <a:endParaRPr lang="en-US" sz="2400" dirty="0">
              <a:effectLst/>
              <a:cs typeface="Calibri"/>
            </a:endParaRPr>
          </a:p>
          <a:p>
            <a:pPr marL="469900" marR="5080" indent="-457200">
              <a:lnSpc>
                <a:spcPct val="90000"/>
              </a:lnSpc>
              <a:buFont typeface="Arial" panose="020B0604020202020204" pitchFamily="34" charset="0"/>
              <a:buChar char="•"/>
              <a:tabLst>
                <a:tab pos="409575" algn="l"/>
              </a:tabLst>
            </a:pPr>
            <a:endParaRPr sz="2400" dirty="0">
              <a:effectLst/>
              <a:cs typeface="Calibri"/>
            </a:endParaRPr>
          </a:p>
          <a:p>
            <a:pPr marL="469900" marR="6350" indent="-457200">
              <a:lnSpc>
                <a:spcPts val="2810"/>
              </a:lnSpc>
              <a:spcBef>
                <a:spcPts val="640"/>
              </a:spcBef>
              <a:buFont typeface="Arial" panose="020B0604020202020204" pitchFamily="34" charset="0"/>
              <a:buChar char="•"/>
              <a:tabLst>
                <a:tab pos="409575" algn="l"/>
              </a:tabLst>
            </a:pPr>
            <a:r>
              <a:rPr sz="2400" spc="-25" dirty="0">
                <a:effectLst/>
                <a:cs typeface="Calibri"/>
              </a:rPr>
              <a:t>E</a:t>
            </a:r>
            <a:r>
              <a:rPr sz="2400" spc="-5" dirty="0">
                <a:effectLst/>
                <a:cs typeface="Calibri"/>
              </a:rPr>
              <a:t>S</a:t>
            </a:r>
            <a:r>
              <a:rPr sz="2400" dirty="0">
                <a:effectLst/>
                <a:cs typeface="Calibri"/>
              </a:rPr>
              <a:t>G </a:t>
            </a:r>
            <a:r>
              <a:rPr sz="2400" spc="-210" dirty="0">
                <a:effectLst/>
                <a:cs typeface="Calibri"/>
              </a:rPr>
              <a:t> </a:t>
            </a:r>
            <a:r>
              <a:rPr sz="2400" spc="-35" dirty="0">
                <a:effectLst/>
                <a:cs typeface="Calibri"/>
              </a:rPr>
              <a:t>r</a:t>
            </a:r>
            <a:r>
              <a:rPr sz="2400" dirty="0">
                <a:effectLst/>
                <a:cs typeface="Calibri"/>
              </a:rPr>
              <a:t>e</a:t>
            </a:r>
            <a:r>
              <a:rPr sz="2400" spc="-25" dirty="0">
                <a:effectLst/>
                <a:cs typeface="Calibri"/>
              </a:rPr>
              <a:t>c</a:t>
            </a:r>
            <a:r>
              <a:rPr sz="2400" spc="-5" dirty="0">
                <a:effectLst/>
                <a:cs typeface="Calibri"/>
              </a:rPr>
              <a:t>o</a:t>
            </a:r>
            <a:r>
              <a:rPr sz="2400" spc="-40" dirty="0">
                <a:effectLst/>
                <a:cs typeface="Calibri"/>
              </a:rPr>
              <a:t>r</a:t>
            </a:r>
            <a:r>
              <a:rPr sz="2400" spc="-15" dirty="0">
                <a:effectLst/>
                <a:cs typeface="Calibri"/>
              </a:rPr>
              <a:t>d</a:t>
            </a:r>
            <a:r>
              <a:rPr sz="2400" dirty="0">
                <a:effectLst/>
                <a:cs typeface="Calibri"/>
              </a:rPr>
              <a:t>s </a:t>
            </a:r>
            <a:r>
              <a:rPr sz="2400" spc="-215" dirty="0">
                <a:effectLst/>
                <a:cs typeface="Calibri"/>
              </a:rPr>
              <a:t> </a:t>
            </a:r>
            <a:r>
              <a:rPr sz="2400" dirty="0">
                <a:effectLst/>
                <a:cs typeface="Calibri"/>
              </a:rPr>
              <a:t>m</a:t>
            </a:r>
            <a:r>
              <a:rPr sz="2400" spc="-15" dirty="0">
                <a:effectLst/>
                <a:cs typeface="Calibri"/>
              </a:rPr>
              <a:t>u</a:t>
            </a:r>
            <a:r>
              <a:rPr sz="2400" spc="-25" dirty="0">
                <a:effectLst/>
                <a:cs typeface="Calibri"/>
              </a:rPr>
              <a:t>s</a:t>
            </a:r>
            <a:r>
              <a:rPr sz="2400" dirty="0">
                <a:effectLst/>
                <a:cs typeface="Calibri"/>
              </a:rPr>
              <a:t>t </a:t>
            </a:r>
            <a:r>
              <a:rPr sz="2400" spc="-210" dirty="0">
                <a:effectLst/>
                <a:cs typeface="Calibri"/>
              </a:rPr>
              <a:t> </a:t>
            </a:r>
            <a:r>
              <a:rPr sz="2400" spc="-15" dirty="0">
                <a:effectLst/>
                <a:cs typeface="Calibri"/>
              </a:rPr>
              <a:t>b</a:t>
            </a:r>
            <a:r>
              <a:rPr sz="2400" dirty="0">
                <a:effectLst/>
                <a:cs typeface="Calibri"/>
              </a:rPr>
              <a:t>e </a:t>
            </a:r>
            <a:r>
              <a:rPr sz="2400" spc="-229" dirty="0">
                <a:effectLst/>
                <a:cs typeface="Calibri"/>
              </a:rPr>
              <a:t> </a:t>
            </a:r>
            <a:r>
              <a:rPr sz="2400" spc="-80" dirty="0">
                <a:effectLst/>
                <a:cs typeface="Calibri"/>
              </a:rPr>
              <a:t>k</a:t>
            </a:r>
            <a:r>
              <a:rPr sz="2400" dirty="0">
                <a:effectLst/>
                <a:cs typeface="Calibri"/>
              </a:rPr>
              <a:t>e</a:t>
            </a:r>
            <a:r>
              <a:rPr sz="2400" spc="-15" dirty="0">
                <a:effectLst/>
                <a:cs typeface="Calibri"/>
              </a:rPr>
              <a:t>p</a:t>
            </a:r>
            <a:r>
              <a:rPr sz="2400" dirty="0">
                <a:effectLst/>
                <a:cs typeface="Calibri"/>
              </a:rPr>
              <a:t>t </a:t>
            </a:r>
            <a:r>
              <a:rPr sz="2400" spc="-225" dirty="0">
                <a:effectLst/>
                <a:cs typeface="Calibri"/>
              </a:rPr>
              <a:t> </a:t>
            </a:r>
            <a:r>
              <a:rPr sz="2400" b="1" u="sng" dirty="0">
                <a:solidFill>
                  <a:schemeClr val="bg1"/>
                </a:solidFill>
                <a:effectLst/>
                <a:cs typeface="Calibri"/>
              </a:rPr>
              <a:t>5 </a:t>
            </a:r>
            <a:r>
              <a:rPr sz="2400" b="1" u="sng" spc="-215" dirty="0">
                <a:solidFill>
                  <a:schemeClr val="bg1"/>
                </a:solidFill>
                <a:effectLst/>
                <a:cs typeface="Calibri"/>
              </a:rPr>
              <a:t> </a:t>
            </a:r>
            <a:r>
              <a:rPr sz="2400" b="1" u="sng" spc="-40" dirty="0">
                <a:solidFill>
                  <a:schemeClr val="bg1"/>
                </a:solidFill>
                <a:effectLst/>
                <a:cs typeface="Calibri"/>
              </a:rPr>
              <a:t>y</a:t>
            </a:r>
            <a:r>
              <a:rPr sz="2400" b="1" u="sng" dirty="0">
                <a:solidFill>
                  <a:schemeClr val="bg1"/>
                </a:solidFill>
                <a:effectLst/>
                <a:cs typeface="Calibri"/>
              </a:rPr>
              <a:t>e</a:t>
            </a:r>
            <a:r>
              <a:rPr sz="2400" b="1" u="sng" spc="-15" dirty="0">
                <a:solidFill>
                  <a:schemeClr val="bg1"/>
                </a:solidFill>
                <a:effectLst/>
                <a:cs typeface="Calibri"/>
              </a:rPr>
              <a:t>a</a:t>
            </a:r>
            <a:r>
              <a:rPr sz="2400" b="1" u="sng" spc="-45" dirty="0">
                <a:solidFill>
                  <a:schemeClr val="bg1"/>
                </a:solidFill>
                <a:effectLst/>
                <a:cs typeface="Calibri"/>
              </a:rPr>
              <a:t>r</a:t>
            </a:r>
            <a:r>
              <a:rPr sz="2400" b="1" u="sng" dirty="0">
                <a:solidFill>
                  <a:schemeClr val="bg1"/>
                </a:solidFill>
                <a:effectLst/>
                <a:cs typeface="Calibri"/>
              </a:rPr>
              <a:t>s </a:t>
            </a:r>
            <a:r>
              <a:rPr sz="2400" b="1" u="sng" spc="-215" dirty="0">
                <a:solidFill>
                  <a:schemeClr val="bg1"/>
                </a:solidFill>
                <a:effectLst/>
                <a:cs typeface="Calibri"/>
              </a:rPr>
              <a:t> </a:t>
            </a:r>
            <a:r>
              <a:rPr sz="2400" b="1" u="sng" spc="-15" dirty="0">
                <a:solidFill>
                  <a:schemeClr val="bg1"/>
                </a:solidFill>
                <a:effectLst/>
                <a:cs typeface="Calibri"/>
              </a:rPr>
              <a:t>a</a:t>
            </a:r>
            <a:r>
              <a:rPr sz="2400" b="1" u="sng" spc="-5" dirty="0">
                <a:solidFill>
                  <a:schemeClr val="bg1"/>
                </a:solidFill>
                <a:effectLst/>
                <a:cs typeface="Calibri"/>
              </a:rPr>
              <a:t>f</a:t>
            </a:r>
            <a:r>
              <a:rPr sz="2400" b="1" u="sng" spc="-35" dirty="0">
                <a:solidFill>
                  <a:schemeClr val="bg1"/>
                </a:solidFill>
                <a:effectLst/>
                <a:cs typeface="Calibri"/>
              </a:rPr>
              <a:t>t</a:t>
            </a:r>
            <a:r>
              <a:rPr sz="2400" b="1" u="sng" dirty="0">
                <a:solidFill>
                  <a:schemeClr val="bg1"/>
                </a:solidFill>
                <a:effectLst/>
                <a:cs typeface="Calibri"/>
              </a:rPr>
              <a:t>er </a:t>
            </a:r>
            <a:r>
              <a:rPr sz="2400" b="1" u="sng" spc="-220" dirty="0">
                <a:solidFill>
                  <a:schemeClr val="bg1"/>
                </a:solidFill>
                <a:effectLst/>
                <a:cs typeface="Calibri"/>
              </a:rPr>
              <a:t> </a:t>
            </a:r>
            <a:r>
              <a:rPr sz="2400" b="1" u="sng" dirty="0">
                <a:solidFill>
                  <a:schemeClr val="bg1"/>
                </a:solidFill>
                <a:effectLst/>
                <a:cs typeface="Calibri"/>
              </a:rPr>
              <a:t>the </a:t>
            </a:r>
            <a:r>
              <a:rPr sz="2400" b="1" u="sng" spc="-225" dirty="0">
                <a:solidFill>
                  <a:schemeClr val="bg1"/>
                </a:solidFill>
                <a:effectLst/>
                <a:cs typeface="Calibri"/>
              </a:rPr>
              <a:t> </a:t>
            </a:r>
            <a:r>
              <a:rPr sz="2400" b="1" u="sng" spc="-25" dirty="0">
                <a:solidFill>
                  <a:schemeClr val="bg1"/>
                </a:solidFill>
                <a:effectLst/>
                <a:cs typeface="Calibri"/>
              </a:rPr>
              <a:t>c</a:t>
            </a:r>
            <a:r>
              <a:rPr sz="2400" b="1" u="sng" spc="-5" dirty="0">
                <a:solidFill>
                  <a:schemeClr val="bg1"/>
                </a:solidFill>
                <a:effectLst/>
                <a:cs typeface="Calibri"/>
              </a:rPr>
              <a:t>oncl</a:t>
            </a:r>
            <a:r>
              <a:rPr sz="2400" b="1" u="sng" spc="-10" dirty="0">
                <a:solidFill>
                  <a:schemeClr val="bg1"/>
                </a:solidFill>
                <a:effectLst/>
                <a:cs typeface="Calibri"/>
              </a:rPr>
              <a:t>u</a:t>
            </a:r>
            <a:r>
              <a:rPr sz="2400" b="1" u="sng" spc="-5" dirty="0">
                <a:solidFill>
                  <a:schemeClr val="bg1"/>
                </a:solidFill>
                <a:effectLst/>
                <a:cs typeface="Calibri"/>
              </a:rPr>
              <a:t>sion (C</a:t>
            </a:r>
            <a:r>
              <a:rPr sz="2400" b="1" u="sng" spc="5" dirty="0">
                <a:solidFill>
                  <a:schemeClr val="bg1"/>
                </a:solidFill>
                <a:effectLst/>
                <a:cs typeface="Calibri"/>
              </a:rPr>
              <a:t>l</a:t>
            </a:r>
            <a:r>
              <a:rPr sz="2400" b="1" u="sng" spc="-5" dirty="0">
                <a:solidFill>
                  <a:schemeClr val="bg1"/>
                </a:solidFill>
                <a:effectLst/>
                <a:cs typeface="Calibri"/>
              </a:rPr>
              <a:t>os</a:t>
            </a:r>
            <a:r>
              <a:rPr sz="2400" b="1" u="sng" dirty="0">
                <a:solidFill>
                  <a:schemeClr val="bg1"/>
                </a:solidFill>
                <a:effectLst/>
                <a:cs typeface="Calibri"/>
              </a:rPr>
              <a:t>e</a:t>
            </a:r>
            <a:r>
              <a:rPr sz="2400" b="1" u="sng" spc="-10" dirty="0">
                <a:solidFill>
                  <a:schemeClr val="bg1"/>
                </a:solidFill>
                <a:effectLst/>
                <a:cs typeface="Calibri"/>
              </a:rPr>
              <a:t>-</a:t>
            </a:r>
            <a:r>
              <a:rPr sz="2400" b="1" u="sng" spc="-5" dirty="0">
                <a:solidFill>
                  <a:schemeClr val="bg1"/>
                </a:solidFill>
                <a:effectLst/>
                <a:cs typeface="Calibri"/>
              </a:rPr>
              <a:t>out)</a:t>
            </a:r>
            <a:r>
              <a:rPr sz="2400" b="1" u="sng" spc="-10" dirty="0">
                <a:solidFill>
                  <a:schemeClr val="bg1"/>
                </a:solidFill>
                <a:effectLst/>
                <a:cs typeface="Calibri"/>
              </a:rPr>
              <a:t> of</a:t>
            </a:r>
            <a:r>
              <a:rPr sz="2400" b="1" u="sng" dirty="0">
                <a:solidFill>
                  <a:schemeClr val="bg1"/>
                </a:solidFill>
                <a:effectLst/>
                <a:cs typeface="Calibri"/>
              </a:rPr>
              <a:t> the</a:t>
            </a:r>
            <a:r>
              <a:rPr sz="2400" b="1" u="sng" spc="-20" dirty="0">
                <a:solidFill>
                  <a:schemeClr val="bg1"/>
                </a:solidFill>
                <a:effectLst/>
                <a:cs typeface="Calibri"/>
              </a:rPr>
              <a:t> </a:t>
            </a:r>
            <a:r>
              <a:rPr sz="2400" b="1" u="sng" spc="-5" dirty="0">
                <a:solidFill>
                  <a:schemeClr val="bg1"/>
                </a:solidFill>
                <a:effectLst/>
                <a:cs typeface="Calibri"/>
              </a:rPr>
              <a:t>p</a:t>
            </a:r>
            <a:r>
              <a:rPr sz="2400" b="1" u="sng" spc="-35" dirty="0">
                <a:solidFill>
                  <a:schemeClr val="bg1"/>
                </a:solidFill>
                <a:effectLst/>
                <a:cs typeface="Calibri"/>
              </a:rPr>
              <a:t>r</a:t>
            </a:r>
            <a:r>
              <a:rPr sz="2400" b="1" u="sng" spc="-5" dirty="0">
                <a:solidFill>
                  <a:schemeClr val="bg1"/>
                </a:solidFill>
                <a:effectLst/>
                <a:cs typeface="Calibri"/>
              </a:rPr>
              <a:t>og</a:t>
            </a:r>
            <a:r>
              <a:rPr sz="2400" b="1" u="sng" spc="-50" dirty="0">
                <a:solidFill>
                  <a:schemeClr val="bg1"/>
                </a:solidFill>
                <a:effectLst/>
                <a:cs typeface="Calibri"/>
              </a:rPr>
              <a:t>r</a:t>
            </a:r>
            <a:r>
              <a:rPr sz="2400" b="1" u="sng" dirty="0">
                <a:solidFill>
                  <a:schemeClr val="bg1"/>
                </a:solidFill>
                <a:effectLst/>
                <a:cs typeface="Calibri"/>
              </a:rPr>
              <a:t>a</a:t>
            </a:r>
            <a:r>
              <a:rPr sz="2400" b="1" u="sng" spc="-5" dirty="0">
                <a:solidFill>
                  <a:schemeClr val="bg1"/>
                </a:solidFill>
                <a:effectLst/>
                <a:cs typeface="Calibri"/>
              </a:rPr>
              <a:t>m</a:t>
            </a:r>
            <a:r>
              <a:rPr sz="2400" b="1" u="sng" spc="-10" dirty="0">
                <a:solidFill>
                  <a:schemeClr val="bg1"/>
                </a:solidFill>
                <a:effectLst/>
                <a:cs typeface="Calibri"/>
              </a:rPr>
              <a:t>:</a:t>
            </a:r>
            <a:r>
              <a:rPr sz="2400" spc="-15" dirty="0">
                <a:effectLst/>
                <a:cs typeface="Calibri"/>
              </a:rPr>
              <a:t> </a:t>
            </a:r>
            <a:r>
              <a:rPr sz="2400" spc="-25" dirty="0">
                <a:effectLst/>
                <a:cs typeface="Calibri"/>
              </a:rPr>
              <a:t>e</a:t>
            </a:r>
            <a:r>
              <a:rPr sz="2400" spc="-30" dirty="0">
                <a:effectLst/>
                <a:cs typeface="Calibri"/>
              </a:rPr>
              <a:t>f</a:t>
            </a:r>
            <a:r>
              <a:rPr sz="2400" spc="-65" dirty="0">
                <a:effectLst/>
                <a:cs typeface="Calibri"/>
              </a:rPr>
              <a:t>f</a:t>
            </a:r>
            <a:r>
              <a:rPr sz="2400" dirty="0">
                <a:effectLst/>
                <a:cs typeface="Calibri"/>
              </a:rPr>
              <a:t>ecti</a:t>
            </a:r>
            <a:r>
              <a:rPr sz="2400" spc="-20" dirty="0">
                <a:effectLst/>
                <a:cs typeface="Calibri"/>
              </a:rPr>
              <a:t>v</a:t>
            </a:r>
            <a:r>
              <a:rPr sz="2400" spc="-15" dirty="0">
                <a:effectLst/>
                <a:cs typeface="Calibri"/>
              </a:rPr>
              <a:t>e</a:t>
            </a:r>
            <a:r>
              <a:rPr sz="2400" dirty="0">
                <a:effectLst/>
                <a:cs typeface="Calibri"/>
              </a:rPr>
              <a:t>ly</a:t>
            </a:r>
            <a:r>
              <a:rPr sz="2400" spc="-35" dirty="0">
                <a:effectLst/>
                <a:cs typeface="Calibri"/>
              </a:rPr>
              <a:t> </a:t>
            </a:r>
            <a:r>
              <a:rPr sz="2400" dirty="0">
                <a:effectLst/>
                <a:cs typeface="Calibri"/>
              </a:rPr>
              <a:t>6 </a:t>
            </a:r>
            <a:r>
              <a:rPr sz="2400" spc="-40" dirty="0">
                <a:effectLst/>
                <a:cs typeface="Calibri"/>
              </a:rPr>
              <a:t>y</a:t>
            </a:r>
            <a:r>
              <a:rPr sz="2400" dirty="0">
                <a:effectLst/>
                <a:cs typeface="Calibri"/>
              </a:rPr>
              <a:t>ea</a:t>
            </a:r>
            <a:r>
              <a:rPr sz="2400" spc="-45" dirty="0">
                <a:effectLst/>
                <a:cs typeface="Calibri"/>
              </a:rPr>
              <a:t>r</a:t>
            </a:r>
            <a:r>
              <a:rPr sz="2400" dirty="0">
                <a:effectLst/>
                <a:cs typeface="Calibri"/>
              </a:rPr>
              <a:t>s.</a:t>
            </a:r>
          </a:p>
        </p:txBody>
      </p:sp>
      <p:sp>
        <p:nvSpPr>
          <p:cNvPr id="6" name="Slide Number Placeholder 5"/>
          <p:cNvSpPr>
            <a:spLocks noGrp="1"/>
          </p:cNvSpPr>
          <p:nvPr>
            <p:ph type="sldNum" sz="quarter" idx="12"/>
          </p:nvPr>
        </p:nvSpPr>
        <p:spPr/>
        <p:txBody>
          <a:bodyPr/>
          <a:lstStyle/>
          <a:p>
            <a:fld id="{500A7A85-B75E-4D15-8271-3E80641739A6}" type="slidenum">
              <a:rPr lang="en-US" smtClean="0"/>
              <a:t>29</a:t>
            </a:fld>
            <a:endParaRPr lang="en-US"/>
          </a:p>
        </p:txBody>
      </p:sp>
    </p:spTree>
    <p:extLst>
      <p:ext uri="{BB962C8B-B14F-4D97-AF65-F5344CB8AC3E}">
        <p14:creationId xmlns:p14="http://schemas.microsoft.com/office/powerpoint/2010/main" val="245305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763252" y="711843"/>
            <a:ext cx="3693103" cy="830997"/>
          </a:xfrm>
          <a:prstGeom prst="rect">
            <a:avLst/>
          </a:prstGeom>
          <a:noFill/>
          <a:ln w="15875">
            <a:noFill/>
          </a:ln>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JUNE 2023</a:t>
            </a:r>
          </a:p>
        </p:txBody>
      </p:sp>
      <p:graphicFrame>
        <p:nvGraphicFramePr>
          <p:cNvPr id="2" name="Table 1"/>
          <p:cNvGraphicFramePr>
            <a:graphicFrameLocks noGrp="1"/>
          </p:cNvGraphicFramePr>
          <p:nvPr>
            <p:extLst>
              <p:ext uri="{D42A27DB-BD31-4B8C-83A1-F6EECF244321}">
                <p14:modId xmlns:p14="http://schemas.microsoft.com/office/powerpoint/2010/main" val="389567627"/>
              </p:ext>
            </p:extLst>
          </p:nvPr>
        </p:nvGraphicFramePr>
        <p:xfrm>
          <a:off x="734219" y="1701522"/>
          <a:ext cx="7751170" cy="4689582"/>
        </p:xfrm>
        <a:graphic>
          <a:graphicData uri="http://schemas.openxmlformats.org/drawingml/2006/table">
            <a:tbl>
              <a:tblPr firstRow="1" bandRow="1">
                <a:tableStyleId>{5940675A-B579-460E-94D1-54222C63F5DA}</a:tableStyleId>
              </a:tblPr>
              <a:tblGrid>
                <a:gridCol w="1182828">
                  <a:extLst>
                    <a:ext uri="{9D8B030D-6E8A-4147-A177-3AD203B41FA5}">
                      <a16:colId xmlns:a16="http://schemas.microsoft.com/office/drawing/2014/main" val="2584712974"/>
                    </a:ext>
                  </a:extLst>
                </a:gridCol>
                <a:gridCol w="1031792">
                  <a:extLst>
                    <a:ext uri="{9D8B030D-6E8A-4147-A177-3AD203B41FA5}">
                      <a16:colId xmlns:a16="http://schemas.microsoft.com/office/drawing/2014/main" val="2359043866"/>
                    </a:ext>
                  </a:extLst>
                </a:gridCol>
                <a:gridCol w="1107310">
                  <a:extLst>
                    <a:ext uri="{9D8B030D-6E8A-4147-A177-3AD203B41FA5}">
                      <a16:colId xmlns:a16="http://schemas.microsoft.com/office/drawing/2014/main" val="1563108895"/>
                    </a:ext>
                  </a:extLst>
                </a:gridCol>
                <a:gridCol w="1107310">
                  <a:extLst>
                    <a:ext uri="{9D8B030D-6E8A-4147-A177-3AD203B41FA5}">
                      <a16:colId xmlns:a16="http://schemas.microsoft.com/office/drawing/2014/main" val="882468302"/>
                    </a:ext>
                  </a:extLst>
                </a:gridCol>
                <a:gridCol w="1107310">
                  <a:extLst>
                    <a:ext uri="{9D8B030D-6E8A-4147-A177-3AD203B41FA5}">
                      <a16:colId xmlns:a16="http://schemas.microsoft.com/office/drawing/2014/main" val="4275860430"/>
                    </a:ext>
                  </a:extLst>
                </a:gridCol>
                <a:gridCol w="1107310">
                  <a:extLst>
                    <a:ext uri="{9D8B030D-6E8A-4147-A177-3AD203B41FA5}">
                      <a16:colId xmlns:a16="http://schemas.microsoft.com/office/drawing/2014/main" val="183620112"/>
                    </a:ext>
                  </a:extLst>
                </a:gridCol>
                <a:gridCol w="1107310">
                  <a:extLst>
                    <a:ext uri="{9D8B030D-6E8A-4147-A177-3AD203B41FA5}">
                      <a16:colId xmlns:a16="http://schemas.microsoft.com/office/drawing/2014/main" val="1477314880"/>
                    </a:ext>
                  </a:extLst>
                </a:gridCol>
              </a:tblGrid>
              <a:tr h="781597">
                <a:tc>
                  <a:txBody>
                    <a:bodyPr/>
                    <a:lstStyle/>
                    <a:p>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4371681"/>
                  </a:ext>
                </a:extLst>
              </a:tr>
              <a:tr h="78159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161176"/>
                  </a:ext>
                </a:extLst>
              </a:tr>
              <a:tr h="781597">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638303"/>
                  </a:ext>
                </a:extLst>
              </a:tr>
              <a:tr h="781597">
                <a:tc>
                  <a:txBody>
                    <a:bodyPr/>
                    <a:lstStyle/>
                    <a:p>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346025"/>
                  </a:ext>
                </a:extLst>
              </a:tr>
              <a:tr h="781597">
                <a:tc>
                  <a:txBody>
                    <a:bodyPr/>
                    <a:lstStyle/>
                    <a:p>
                      <a:r>
                        <a:rPr lang="en-US"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24</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86598"/>
                  </a:ext>
                </a:extLst>
              </a:tr>
              <a:tr h="781597">
                <a:tc>
                  <a:txBody>
                    <a:bodyPr/>
                    <a:lstStyle/>
                    <a:p>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297785"/>
                  </a:ext>
                </a:extLst>
              </a:tr>
            </a:tbl>
          </a:graphicData>
        </a:graphic>
      </p:graphicFrame>
      <p:sp>
        <p:nvSpPr>
          <p:cNvPr id="6" name="Line Callout 1 5"/>
          <p:cNvSpPr/>
          <p:nvPr/>
        </p:nvSpPr>
        <p:spPr>
          <a:xfrm>
            <a:off x="8745483" y="803902"/>
            <a:ext cx="3269587" cy="1197859"/>
          </a:xfrm>
          <a:prstGeom prst="borderCallout1">
            <a:avLst>
              <a:gd name="adj1" fmla="val 100162"/>
              <a:gd name="adj2" fmla="val 29032"/>
              <a:gd name="adj3" fmla="val 404546"/>
              <a:gd name="adj4" fmla="val -197490"/>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2024 CDBG/ESG GRANT TRAINING</a:t>
            </a:r>
          </a:p>
        </p:txBody>
      </p:sp>
      <p:sp>
        <p:nvSpPr>
          <p:cNvPr id="12" name="Flowchart: Connector 11"/>
          <p:cNvSpPr/>
          <p:nvPr/>
        </p:nvSpPr>
        <p:spPr>
          <a:xfrm>
            <a:off x="5162544" y="5600889"/>
            <a:ext cx="525780" cy="545268"/>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5B6107FC-6D49-4A18-8E1C-CEBF8101CC2B}" type="slidenum">
              <a:rPr lang="en-US" smtClean="0"/>
              <a:t>3</a:t>
            </a:fld>
            <a:endParaRPr lang="en-US" dirty="0"/>
          </a:p>
        </p:txBody>
      </p:sp>
      <p:sp>
        <p:nvSpPr>
          <p:cNvPr id="10" name="TextBox 9"/>
          <p:cNvSpPr txBox="1"/>
          <p:nvPr/>
        </p:nvSpPr>
        <p:spPr>
          <a:xfrm>
            <a:off x="501467" y="36777"/>
            <a:ext cx="10866818" cy="646331"/>
          </a:xfrm>
          <a:prstGeom prst="rect">
            <a:avLst/>
          </a:prstGeom>
          <a:noFill/>
          <a:ln w="15875">
            <a:noFill/>
          </a:ln>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2024 Program Year: July 1, 2024 to June 30, 2025</a:t>
            </a:r>
          </a:p>
        </p:txBody>
      </p:sp>
      <p:sp>
        <p:nvSpPr>
          <p:cNvPr id="11" name="Flowchart: Connector 10">
            <a:extLst>
              <a:ext uri="{FF2B5EF4-FFF2-40B4-BE49-F238E27FC236}">
                <a16:creationId xmlns:a16="http://schemas.microsoft.com/office/drawing/2014/main" id="{9A9F7EBF-244A-41E4-8AEC-1923436F0263}"/>
              </a:ext>
            </a:extLst>
          </p:cNvPr>
          <p:cNvSpPr/>
          <p:nvPr/>
        </p:nvSpPr>
        <p:spPr>
          <a:xfrm>
            <a:off x="2941394" y="5578475"/>
            <a:ext cx="525780" cy="545268"/>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0758CCA0-28B7-4E6A-91C0-AFB87E43748F}"/>
              </a:ext>
            </a:extLst>
          </p:cNvPr>
          <p:cNvSpPr/>
          <p:nvPr/>
        </p:nvSpPr>
        <p:spPr>
          <a:xfrm>
            <a:off x="4031092" y="5578475"/>
            <a:ext cx="525780" cy="545268"/>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a16="http://schemas.microsoft.com/office/drawing/2014/main" id="{582B53B3-1614-4C97-821F-006047BE4E1F}"/>
              </a:ext>
            </a:extLst>
          </p:cNvPr>
          <p:cNvSpPr/>
          <p:nvPr/>
        </p:nvSpPr>
        <p:spPr>
          <a:xfrm>
            <a:off x="6306354" y="5581685"/>
            <a:ext cx="600469" cy="545268"/>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46C3A633-E940-40AA-B9DC-9248232F96D7}"/>
              </a:ext>
            </a:extLst>
          </p:cNvPr>
          <p:cNvSpPr/>
          <p:nvPr/>
        </p:nvSpPr>
        <p:spPr>
          <a:xfrm>
            <a:off x="1890391" y="5578475"/>
            <a:ext cx="525780" cy="545268"/>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2FD6482-29F2-4E08-8682-F7C5DB4C55EF}"/>
              </a:ext>
            </a:extLst>
          </p:cNvPr>
          <p:cNvCxnSpPr>
            <a:cxnSpLocks/>
            <a:stCxn id="14" idx="0"/>
          </p:cNvCxnSpPr>
          <p:nvPr/>
        </p:nvCxnSpPr>
        <p:spPr>
          <a:xfrm flipV="1">
            <a:off x="6606589" y="2001761"/>
            <a:ext cx="2972398" cy="3579924"/>
          </a:xfrm>
          <a:prstGeom prst="line">
            <a:avLst/>
          </a:prstGeom>
          <a:ln w="31750">
            <a:solidFill>
              <a:schemeClr val="bg2">
                <a:lumMod val="50000"/>
                <a:alpha val="7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7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1"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9944" y="146617"/>
            <a:ext cx="9217299" cy="1142338"/>
          </a:xfrm>
          <a:prstGeom prst="rect">
            <a:avLst/>
          </a:prstGeom>
        </p:spPr>
        <p:txBody>
          <a:bodyPr vert="horz" wrap="square" lIns="0" tIns="399770" rIns="0" bIns="0" rtlCol="0" anchor="ctr">
            <a:spAutoFit/>
          </a:bodyPr>
          <a:lstStyle/>
          <a:p>
            <a:pPr marL="2220595"/>
            <a:r>
              <a:rPr sz="4800" b="1" spc="-160" dirty="0">
                <a:solidFill>
                  <a:schemeClr val="bg1"/>
                </a:solidFill>
                <a:effectLst>
                  <a:outerShdw blurRad="38100" dist="38100" dir="2700000" algn="tl">
                    <a:srgbClr val="000000">
                      <a:alpha val="43137"/>
                    </a:srgbClr>
                  </a:outerShdw>
                </a:effectLst>
                <a:latin typeface="+mn-lt"/>
                <a:cs typeface="Calibri" panose="020F0502020204030204" pitchFamily="34" charset="0"/>
              </a:rPr>
              <a:t>M</a:t>
            </a:r>
            <a:r>
              <a:rPr sz="4800" b="1" spc="-215" dirty="0">
                <a:solidFill>
                  <a:schemeClr val="bg1"/>
                </a:solidFill>
                <a:effectLst>
                  <a:outerShdw blurRad="38100" dist="38100" dir="2700000" algn="tl">
                    <a:srgbClr val="000000">
                      <a:alpha val="43137"/>
                    </a:srgbClr>
                  </a:outerShdw>
                </a:effectLst>
                <a:latin typeface="+mn-lt"/>
                <a:cs typeface="Calibri" panose="020F0502020204030204" pitchFamily="34" charset="0"/>
              </a:rPr>
              <a:t>a</a:t>
            </a:r>
            <a:r>
              <a:rPr sz="4800" b="1" spc="-220" dirty="0">
                <a:solidFill>
                  <a:schemeClr val="bg1"/>
                </a:solidFill>
                <a:effectLst>
                  <a:outerShdw blurRad="38100" dist="38100" dir="2700000" algn="tl">
                    <a:srgbClr val="000000">
                      <a:alpha val="43137"/>
                    </a:srgbClr>
                  </a:outerShdw>
                </a:effectLst>
                <a:latin typeface="+mn-lt"/>
                <a:cs typeface="Calibri" panose="020F0502020204030204" pitchFamily="34" charset="0"/>
              </a:rPr>
              <a:t>t</a:t>
            </a:r>
            <a:r>
              <a:rPr sz="4800" b="1" spc="-150" dirty="0">
                <a:solidFill>
                  <a:schemeClr val="bg1"/>
                </a:solidFill>
                <a:effectLst>
                  <a:outerShdw blurRad="38100" dist="38100" dir="2700000" algn="tl">
                    <a:srgbClr val="000000">
                      <a:alpha val="43137"/>
                    </a:srgbClr>
                  </a:outerShdw>
                </a:effectLst>
                <a:latin typeface="+mn-lt"/>
                <a:cs typeface="Calibri" panose="020F0502020204030204" pitchFamily="34" charset="0"/>
              </a:rPr>
              <a:t>c</a:t>
            </a:r>
            <a:r>
              <a:rPr sz="4800" b="1" spc="-20" dirty="0">
                <a:solidFill>
                  <a:schemeClr val="bg1"/>
                </a:solidFill>
                <a:effectLst>
                  <a:outerShdw blurRad="38100" dist="38100" dir="2700000" algn="tl">
                    <a:srgbClr val="000000">
                      <a:alpha val="43137"/>
                    </a:srgbClr>
                  </a:outerShdw>
                </a:effectLst>
                <a:latin typeface="+mn-lt"/>
                <a:cs typeface="Calibri" panose="020F0502020204030204" pitchFamily="34" charset="0"/>
              </a:rPr>
              <a:t>h</a:t>
            </a:r>
            <a:r>
              <a:rPr sz="4800" b="1" spc="-265" dirty="0">
                <a:solidFill>
                  <a:schemeClr val="bg1"/>
                </a:solidFill>
                <a:effectLst>
                  <a:outerShdw blurRad="38100" dist="38100" dir="2700000" algn="tl">
                    <a:srgbClr val="000000">
                      <a:alpha val="43137"/>
                    </a:srgbClr>
                  </a:outerShdw>
                </a:effectLst>
                <a:latin typeface="+mn-lt"/>
                <a:cs typeface="Calibri" panose="020F0502020204030204" pitchFamily="34" charset="0"/>
              </a:rPr>
              <a:t> </a:t>
            </a:r>
            <a:r>
              <a:rPr sz="4800" b="1" spc="-229" dirty="0">
                <a:solidFill>
                  <a:schemeClr val="bg1"/>
                </a:solidFill>
                <a:effectLst>
                  <a:outerShdw blurRad="38100" dist="38100" dir="2700000" algn="tl">
                    <a:srgbClr val="000000">
                      <a:alpha val="43137"/>
                    </a:srgbClr>
                  </a:outerShdw>
                </a:effectLst>
                <a:latin typeface="+mn-lt"/>
                <a:cs typeface="Calibri" panose="020F0502020204030204" pitchFamily="34" charset="0"/>
              </a:rPr>
              <a:t>R</a:t>
            </a:r>
            <a:r>
              <a:rPr sz="4800" b="1" spc="-160" dirty="0">
                <a:solidFill>
                  <a:schemeClr val="bg1"/>
                </a:solidFill>
                <a:effectLst>
                  <a:outerShdw blurRad="38100" dist="38100" dir="2700000" algn="tl">
                    <a:srgbClr val="000000">
                      <a:alpha val="43137"/>
                    </a:srgbClr>
                  </a:outerShdw>
                </a:effectLst>
                <a:latin typeface="+mn-lt"/>
                <a:cs typeface="Calibri" panose="020F0502020204030204" pitchFamily="34" charset="0"/>
              </a:rPr>
              <a:t>e</a:t>
            </a:r>
            <a:r>
              <a:rPr sz="4800" b="1" spc="-180" dirty="0">
                <a:solidFill>
                  <a:schemeClr val="bg1"/>
                </a:solidFill>
                <a:effectLst>
                  <a:outerShdw blurRad="38100" dist="38100" dir="2700000" algn="tl">
                    <a:srgbClr val="000000">
                      <a:alpha val="43137"/>
                    </a:srgbClr>
                  </a:outerShdw>
                </a:effectLst>
                <a:latin typeface="+mn-lt"/>
                <a:cs typeface="Calibri" panose="020F0502020204030204" pitchFamily="34" charset="0"/>
              </a:rPr>
              <a:t>qu</a:t>
            </a:r>
            <a:r>
              <a:rPr sz="4800" b="1" spc="-165" dirty="0">
                <a:solidFill>
                  <a:schemeClr val="bg1"/>
                </a:solidFill>
                <a:effectLst>
                  <a:outerShdw blurRad="38100" dist="38100" dir="2700000" algn="tl">
                    <a:srgbClr val="000000">
                      <a:alpha val="43137"/>
                    </a:srgbClr>
                  </a:outerShdw>
                </a:effectLst>
                <a:latin typeface="+mn-lt"/>
                <a:cs typeface="Calibri" panose="020F0502020204030204" pitchFamily="34" charset="0"/>
              </a:rPr>
              <a:t>i</a:t>
            </a:r>
            <a:r>
              <a:rPr sz="4800" b="1" spc="-190" dirty="0">
                <a:solidFill>
                  <a:schemeClr val="bg1"/>
                </a:solidFill>
                <a:effectLst>
                  <a:outerShdw blurRad="38100" dist="38100" dir="2700000" algn="tl">
                    <a:srgbClr val="000000">
                      <a:alpha val="43137"/>
                    </a:srgbClr>
                  </a:outerShdw>
                </a:effectLst>
                <a:latin typeface="+mn-lt"/>
                <a:cs typeface="Calibri" panose="020F0502020204030204" pitchFamily="34" charset="0"/>
              </a:rPr>
              <a:t>r</a:t>
            </a:r>
            <a:r>
              <a:rPr sz="4800" b="1" spc="-160" dirty="0">
                <a:solidFill>
                  <a:schemeClr val="bg1"/>
                </a:solidFill>
                <a:effectLst>
                  <a:outerShdw blurRad="38100" dist="38100" dir="2700000" algn="tl">
                    <a:srgbClr val="000000">
                      <a:alpha val="43137"/>
                    </a:srgbClr>
                  </a:outerShdw>
                </a:effectLst>
                <a:latin typeface="+mn-lt"/>
                <a:cs typeface="Calibri" panose="020F0502020204030204" pitchFamily="34" charset="0"/>
              </a:rPr>
              <a:t>eme</a:t>
            </a:r>
            <a:r>
              <a:rPr sz="4800" b="1" spc="-215" dirty="0">
                <a:solidFill>
                  <a:schemeClr val="bg1"/>
                </a:solidFill>
                <a:effectLst>
                  <a:outerShdw blurRad="38100" dist="38100" dir="2700000" algn="tl">
                    <a:srgbClr val="000000">
                      <a:alpha val="43137"/>
                    </a:srgbClr>
                  </a:outerShdw>
                </a:effectLst>
                <a:latin typeface="+mn-lt"/>
                <a:cs typeface="Calibri" panose="020F0502020204030204" pitchFamily="34" charset="0"/>
              </a:rPr>
              <a:t>n</a:t>
            </a:r>
            <a:r>
              <a:rPr sz="4800" b="1" spc="-160" dirty="0">
                <a:solidFill>
                  <a:schemeClr val="bg1"/>
                </a:solidFill>
                <a:effectLst>
                  <a:outerShdw blurRad="38100" dist="38100" dir="2700000" algn="tl">
                    <a:srgbClr val="000000">
                      <a:alpha val="43137"/>
                    </a:srgbClr>
                  </a:outerShdw>
                </a:effectLst>
                <a:latin typeface="+mn-lt"/>
                <a:cs typeface="Calibri" panose="020F0502020204030204" pitchFamily="34" charset="0"/>
              </a:rPr>
              <a:t>t</a:t>
            </a:r>
            <a:r>
              <a:rPr sz="4800" b="1" spc="-15" dirty="0">
                <a:solidFill>
                  <a:schemeClr val="bg1"/>
                </a:solidFill>
                <a:effectLst>
                  <a:outerShdw blurRad="38100" dist="38100" dir="2700000" algn="tl">
                    <a:srgbClr val="000000">
                      <a:alpha val="43137"/>
                    </a:srgbClr>
                  </a:outerShdw>
                </a:effectLst>
                <a:latin typeface="+mn-lt"/>
                <a:cs typeface="Calibri" panose="020F0502020204030204" pitchFamily="34" charset="0"/>
              </a:rPr>
              <a:t>s</a:t>
            </a:r>
            <a:endParaRPr sz="4800" b="1" dirty="0">
              <a:solidFill>
                <a:schemeClr val="bg1"/>
              </a:solidFill>
              <a:effectLst>
                <a:outerShdw blurRad="38100" dist="38100" dir="2700000" algn="tl">
                  <a:srgbClr val="000000">
                    <a:alpha val="43137"/>
                  </a:srgbClr>
                </a:outerShdw>
              </a:effectLst>
              <a:latin typeface="+mn-lt"/>
              <a:cs typeface="Calibri" panose="020F0502020204030204" pitchFamily="34" charset="0"/>
            </a:endParaRPr>
          </a:p>
        </p:txBody>
      </p:sp>
      <p:sp>
        <p:nvSpPr>
          <p:cNvPr id="4" name="object 4"/>
          <p:cNvSpPr txBox="1"/>
          <p:nvPr/>
        </p:nvSpPr>
        <p:spPr>
          <a:xfrm>
            <a:off x="719856" y="1668549"/>
            <a:ext cx="10504002" cy="3861057"/>
          </a:xfrm>
          <a:prstGeom prst="rect">
            <a:avLst/>
          </a:prstGeom>
        </p:spPr>
        <p:txBody>
          <a:bodyPr vert="horz" wrap="square" lIns="0" tIns="0" rIns="0" bIns="0" rtlCol="0">
            <a:spAutoFit/>
          </a:bodyPr>
          <a:lstStyle/>
          <a:p>
            <a:pPr marL="469900" marR="216535" indent="-457200">
              <a:lnSpc>
                <a:spcPct val="90100"/>
              </a:lnSpc>
              <a:buFont typeface="Arial" panose="020B0604020202020204" pitchFamily="34" charset="0"/>
              <a:buChar char="•"/>
              <a:tabLst>
                <a:tab pos="409575" algn="l"/>
              </a:tabLst>
            </a:pPr>
            <a:r>
              <a:rPr sz="2800" spc="-35" dirty="0">
                <a:effectLst/>
                <a:cs typeface="Calibri"/>
              </a:rPr>
              <a:t>E</a:t>
            </a:r>
            <a:r>
              <a:rPr sz="2800" dirty="0">
                <a:effectLst/>
                <a:cs typeface="Calibri"/>
              </a:rPr>
              <a:t>ach</a:t>
            </a:r>
            <a:r>
              <a:rPr sz="2800" spc="-10" dirty="0">
                <a:effectLst/>
                <a:cs typeface="Calibri"/>
              </a:rPr>
              <a:t> </a:t>
            </a:r>
            <a:r>
              <a:rPr sz="2800" spc="-20" dirty="0">
                <a:effectLst/>
                <a:cs typeface="Calibri"/>
              </a:rPr>
              <a:t>E</a:t>
            </a:r>
            <a:r>
              <a:rPr sz="2800" spc="-5" dirty="0">
                <a:effectLst/>
                <a:cs typeface="Calibri"/>
              </a:rPr>
              <a:t>S</a:t>
            </a:r>
            <a:r>
              <a:rPr sz="2800" dirty="0">
                <a:effectLst/>
                <a:cs typeface="Calibri"/>
              </a:rPr>
              <a:t>G</a:t>
            </a:r>
            <a:r>
              <a:rPr sz="2800" spc="-15" dirty="0">
                <a:effectLst/>
                <a:cs typeface="Calibri"/>
              </a:rPr>
              <a:t> </a:t>
            </a:r>
            <a:r>
              <a:rPr sz="2800" spc="-5" dirty="0">
                <a:effectLst/>
                <a:cs typeface="Calibri"/>
              </a:rPr>
              <a:t>sub-</a:t>
            </a:r>
            <a:r>
              <a:rPr sz="2800" spc="-45" dirty="0">
                <a:effectLst/>
                <a:cs typeface="Calibri"/>
              </a:rPr>
              <a:t>r</a:t>
            </a:r>
            <a:r>
              <a:rPr sz="2800" spc="-15" dirty="0">
                <a:effectLst/>
                <a:cs typeface="Calibri"/>
              </a:rPr>
              <a:t>e</a:t>
            </a:r>
            <a:r>
              <a:rPr sz="2800" spc="-5" dirty="0">
                <a:effectLst/>
                <a:cs typeface="Calibri"/>
              </a:rPr>
              <a:t>c</a:t>
            </a:r>
            <a:r>
              <a:rPr sz="2800" dirty="0">
                <a:effectLst/>
                <a:cs typeface="Calibri"/>
              </a:rPr>
              <a:t>ipi</a:t>
            </a:r>
            <a:r>
              <a:rPr sz="2800" spc="5" dirty="0">
                <a:effectLst/>
                <a:cs typeface="Calibri"/>
              </a:rPr>
              <a:t>e</a:t>
            </a:r>
            <a:r>
              <a:rPr sz="2800" spc="-25" dirty="0">
                <a:effectLst/>
                <a:cs typeface="Calibri"/>
              </a:rPr>
              <a:t>n</a:t>
            </a:r>
            <a:r>
              <a:rPr sz="2800" spc="-10" dirty="0">
                <a:effectLst/>
                <a:cs typeface="Calibri"/>
              </a:rPr>
              <a:t>t,</a:t>
            </a:r>
            <a:r>
              <a:rPr sz="2800" dirty="0">
                <a:effectLst/>
                <a:cs typeface="Calibri"/>
              </a:rPr>
              <a:t> mu</a:t>
            </a:r>
            <a:r>
              <a:rPr sz="2800" spc="-25" dirty="0">
                <a:effectLst/>
                <a:cs typeface="Calibri"/>
              </a:rPr>
              <a:t>s</a:t>
            </a:r>
            <a:r>
              <a:rPr sz="2800" spc="-10" dirty="0">
                <a:effectLst/>
                <a:cs typeface="Calibri"/>
              </a:rPr>
              <a:t>t</a:t>
            </a:r>
            <a:r>
              <a:rPr sz="2800" spc="-15" dirty="0">
                <a:effectLst/>
                <a:cs typeface="Calibri"/>
              </a:rPr>
              <a:t> </a:t>
            </a:r>
            <a:r>
              <a:rPr sz="2800" spc="-20" dirty="0">
                <a:effectLst/>
                <a:cs typeface="Calibri"/>
              </a:rPr>
              <a:t>m</a:t>
            </a:r>
            <a:r>
              <a:rPr sz="2800" spc="-30" dirty="0">
                <a:effectLst/>
                <a:cs typeface="Calibri"/>
              </a:rPr>
              <a:t>a</a:t>
            </a:r>
            <a:r>
              <a:rPr sz="2800" spc="-35" dirty="0">
                <a:effectLst/>
                <a:cs typeface="Calibri"/>
              </a:rPr>
              <a:t>t</a:t>
            </a:r>
            <a:r>
              <a:rPr sz="2800" dirty="0">
                <a:effectLst/>
                <a:cs typeface="Calibri"/>
              </a:rPr>
              <a:t>ch </a:t>
            </a:r>
            <a:r>
              <a:rPr sz="2800" spc="-5" dirty="0">
                <a:effectLst/>
                <a:cs typeface="Calibri"/>
              </a:rPr>
              <a:t>fundi</a:t>
            </a:r>
            <a:r>
              <a:rPr sz="2800" spc="-10" dirty="0">
                <a:effectLst/>
                <a:cs typeface="Calibri"/>
              </a:rPr>
              <a:t>n</a:t>
            </a:r>
            <a:r>
              <a:rPr sz="2800" dirty="0">
                <a:effectLst/>
                <a:cs typeface="Calibri"/>
              </a:rPr>
              <a:t>g </a:t>
            </a:r>
            <a:r>
              <a:rPr sz="2800" spc="-10" dirty="0">
                <a:effectLst/>
                <a:cs typeface="Calibri"/>
              </a:rPr>
              <a:t>p</a:t>
            </a:r>
            <a:r>
              <a:rPr sz="2800" spc="-45" dirty="0">
                <a:effectLst/>
                <a:cs typeface="Calibri"/>
              </a:rPr>
              <a:t>r</a:t>
            </a:r>
            <a:r>
              <a:rPr sz="2800" spc="-20" dirty="0">
                <a:effectLst/>
                <a:cs typeface="Calibri"/>
              </a:rPr>
              <a:t>o</a:t>
            </a:r>
            <a:r>
              <a:rPr sz="2800" dirty="0">
                <a:effectLst/>
                <a:cs typeface="Calibri"/>
              </a:rPr>
              <a:t>vi</a:t>
            </a:r>
            <a:r>
              <a:rPr sz="2800" spc="-10" dirty="0">
                <a:effectLst/>
                <a:cs typeface="Calibri"/>
              </a:rPr>
              <a:t>d</a:t>
            </a:r>
            <a:r>
              <a:rPr sz="2800" dirty="0">
                <a:effectLst/>
                <a:cs typeface="Calibri"/>
              </a:rPr>
              <a:t>ed</a:t>
            </a:r>
            <a:r>
              <a:rPr sz="2800" spc="5" dirty="0">
                <a:effectLst/>
                <a:cs typeface="Calibri"/>
              </a:rPr>
              <a:t> </a:t>
            </a:r>
            <a:r>
              <a:rPr sz="2800" dirty="0">
                <a:effectLst/>
                <a:cs typeface="Calibri"/>
              </a:rPr>
              <a:t>with</a:t>
            </a:r>
            <a:r>
              <a:rPr sz="2800" spc="-10" dirty="0">
                <a:effectLst/>
                <a:cs typeface="Calibri"/>
              </a:rPr>
              <a:t> </a:t>
            </a:r>
            <a:r>
              <a:rPr sz="2800" dirty="0">
                <a:effectLst/>
                <a:cs typeface="Calibri"/>
              </a:rPr>
              <a:t>an</a:t>
            </a:r>
            <a:r>
              <a:rPr sz="2800" spc="-15" dirty="0">
                <a:effectLst/>
                <a:cs typeface="Calibri"/>
              </a:rPr>
              <a:t> </a:t>
            </a:r>
            <a:r>
              <a:rPr sz="2800" dirty="0">
                <a:effectLst/>
                <a:cs typeface="Calibri"/>
              </a:rPr>
              <a:t>equal</a:t>
            </a:r>
            <a:r>
              <a:rPr sz="2800" spc="-10" dirty="0">
                <a:effectLst/>
                <a:cs typeface="Calibri"/>
              </a:rPr>
              <a:t> </a:t>
            </a:r>
            <a:r>
              <a:rPr sz="2800" dirty="0">
                <a:effectLst/>
                <a:cs typeface="Calibri"/>
              </a:rPr>
              <a:t>amou</a:t>
            </a:r>
            <a:r>
              <a:rPr sz="2800" spc="-35" dirty="0">
                <a:effectLst/>
                <a:cs typeface="Calibri"/>
              </a:rPr>
              <a:t>n</a:t>
            </a:r>
            <a:r>
              <a:rPr sz="2800" dirty="0">
                <a:effectLst/>
                <a:cs typeface="Calibri"/>
              </a:rPr>
              <a:t>t </a:t>
            </a:r>
            <a:r>
              <a:rPr sz="2800" spc="-15" dirty="0">
                <a:effectLst/>
                <a:cs typeface="Calibri"/>
              </a:rPr>
              <a:t>o</a:t>
            </a:r>
            <a:r>
              <a:rPr sz="2800" dirty="0">
                <a:effectLst/>
                <a:cs typeface="Calibri"/>
              </a:rPr>
              <a:t>f </a:t>
            </a:r>
            <a:r>
              <a:rPr sz="2800" spc="-5" dirty="0">
                <a:effectLst/>
                <a:cs typeface="Calibri"/>
              </a:rPr>
              <a:t>fun</a:t>
            </a:r>
            <a:r>
              <a:rPr sz="2800" spc="-10" dirty="0">
                <a:effectLst/>
                <a:cs typeface="Calibri"/>
              </a:rPr>
              <a:t>d</a:t>
            </a:r>
            <a:r>
              <a:rPr sz="2800" dirty="0">
                <a:effectLst/>
                <a:cs typeface="Calibri"/>
              </a:rPr>
              <a:t>s </a:t>
            </a:r>
            <a:r>
              <a:rPr sz="2800" spc="-15" dirty="0">
                <a:effectLst/>
                <a:cs typeface="Calibri"/>
              </a:rPr>
              <a:t>f</a:t>
            </a:r>
            <a:r>
              <a:rPr sz="2800" spc="-45" dirty="0">
                <a:effectLst/>
                <a:cs typeface="Calibri"/>
              </a:rPr>
              <a:t>r</a:t>
            </a:r>
            <a:r>
              <a:rPr sz="2800" spc="-5" dirty="0">
                <a:effectLst/>
                <a:cs typeface="Calibri"/>
              </a:rPr>
              <a:t>o</a:t>
            </a:r>
            <a:r>
              <a:rPr sz="2800" dirty="0">
                <a:effectLst/>
                <a:cs typeface="Calibri"/>
              </a:rPr>
              <a:t>m</a:t>
            </a:r>
            <a:r>
              <a:rPr sz="2800" spc="-20" dirty="0">
                <a:effectLst/>
                <a:cs typeface="Calibri"/>
              </a:rPr>
              <a:t> othe</a:t>
            </a:r>
            <a:r>
              <a:rPr sz="2800" spc="-10" dirty="0">
                <a:effectLst/>
                <a:cs typeface="Calibri"/>
              </a:rPr>
              <a:t>r</a:t>
            </a:r>
            <a:r>
              <a:rPr sz="2800" spc="5" dirty="0">
                <a:effectLst/>
                <a:cs typeface="Calibri"/>
              </a:rPr>
              <a:t> </a:t>
            </a:r>
            <a:r>
              <a:rPr sz="2800" spc="-5" dirty="0">
                <a:effectLst/>
                <a:cs typeface="Calibri"/>
              </a:rPr>
              <a:t>s</a:t>
            </a:r>
            <a:r>
              <a:rPr sz="2800" spc="-10" dirty="0">
                <a:effectLst/>
                <a:cs typeface="Calibri"/>
              </a:rPr>
              <a:t>o</a:t>
            </a:r>
            <a:r>
              <a:rPr sz="2800" spc="-5" dirty="0">
                <a:effectLst/>
                <a:cs typeface="Calibri"/>
              </a:rPr>
              <a:t>u</a:t>
            </a:r>
            <a:r>
              <a:rPr sz="2800" spc="-35" dirty="0">
                <a:effectLst/>
                <a:cs typeface="Calibri"/>
              </a:rPr>
              <a:t>r</a:t>
            </a:r>
            <a:r>
              <a:rPr sz="2800" spc="-15" dirty="0">
                <a:effectLst/>
                <a:cs typeface="Calibri"/>
              </a:rPr>
              <a:t>c</a:t>
            </a:r>
            <a:r>
              <a:rPr sz="2800" spc="-10" dirty="0">
                <a:effectLst/>
                <a:cs typeface="Calibri"/>
              </a:rPr>
              <a:t>e</a:t>
            </a:r>
            <a:r>
              <a:rPr sz="2800" spc="-5" dirty="0">
                <a:effectLst/>
                <a:cs typeface="Calibri"/>
              </a:rPr>
              <a:t>s.</a:t>
            </a:r>
            <a:endParaRPr sz="2800" dirty="0">
              <a:effectLst/>
              <a:cs typeface="Calibri"/>
            </a:endParaRPr>
          </a:p>
          <a:p>
            <a:pPr marL="469900" indent="-457200">
              <a:lnSpc>
                <a:spcPts val="2735"/>
              </a:lnSpc>
              <a:spcBef>
                <a:spcPts val="310"/>
              </a:spcBef>
              <a:buFont typeface="Arial" panose="020B0604020202020204" pitchFamily="34" charset="0"/>
              <a:buChar char="•"/>
              <a:tabLst>
                <a:tab pos="409575" algn="l"/>
              </a:tabLst>
            </a:pPr>
            <a:endParaRPr lang="en-US" sz="2800" spc="-25" dirty="0">
              <a:effectLst/>
              <a:cs typeface="Calibri"/>
            </a:endParaRPr>
          </a:p>
          <a:p>
            <a:pPr marL="469900" indent="-457200">
              <a:lnSpc>
                <a:spcPts val="2735"/>
              </a:lnSpc>
              <a:spcBef>
                <a:spcPts val="310"/>
              </a:spcBef>
              <a:buFont typeface="Arial" panose="020B0604020202020204" pitchFamily="34" charset="0"/>
              <a:buChar char="•"/>
              <a:tabLst>
                <a:tab pos="409575" algn="l"/>
              </a:tabLst>
            </a:pPr>
            <a:r>
              <a:rPr sz="2800" spc="-25" dirty="0">
                <a:effectLst/>
                <a:cs typeface="Calibri"/>
              </a:rPr>
              <a:t>M</a:t>
            </a:r>
            <a:r>
              <a:rPr sz="2800" spc="-40" dirty="0">
                <a:effectLst/>
                <a:cs typeface="Calibri"/>
              </a:rPr>
              <a:t>a</a:t>
            </a:r>
            <a:r>
              <a:rPr sz="2800" spc="-35" dirty="0">
                <a:effectLst/>
                <a:cs typeface="Calibri"/>
              </a:rPr>
              <a:t>t</a:t>
            </a:r>
            <a:r>
              <a:rPr sz="2800" dirty="0">
                <a:effectLst/>
                <a:cs typeface="Calibri"/>
              </a:rPr>
              <a:t>ching</a:t>
            </a:r>
            <a:r>
              <a:rPr sz="2800" spc="-30" dirty="0">
                <a:effectLst/>
                <a:cs typeface="Calibri"/>
              </a:rPr>
              <a:t> </a:t>
            </a:r>
            <a:r>
              <a:rPr sz="2800" spc="-5" dirty="0">
                <a:effectLst/>
                <a:cs typeface="Calibri"/>
              </a:rPr>
              <a:t>fund</a:t>
            </a:r>
            <a:r>
              <a:rPr sz="2800" dirty="0">
                <a:effectLst/>
                <a:cs typeface="Calibri"/>
              </a:rPr>
              <a:t>s mu</a:t>
            </a:r>
            <a:r>
              <a:rPr sz="2800" spc="-30" dirty="0">
                <a:effectLst/>
                <a:cs typeface="Calibri"/>
              </a:rPr>
              <a:t>s</a:t>
            </a:r>
            <a:r>
              <a:rPr sz="2800" spc="-10" dirty="0">
                <a:effectLst/>
                <a:cs typeface="Calibri"/>
              </a:rPr>
              <a:t>t</a:t>
            </a:r>
            <a:r>
              <a:rPr sz="2800" spc="-15" dirty="0">
                <a:effectLst/>
                <a:cs typeface="Calibri"/>
              </a:rPr>
              <a:t> </a:t>
            </a:r>
            <a:r>
              <a:rPr sz="2800" spc="-20" dirty="0">
                <a:effectLst/>
                <a:cs typeface="Calibri"/>
              </a:rPr>
              <a:t>b</a:t>
            </a:r>
            <a:r>
              <a:rPr sz="2800" spc="-15" dirty="0">
                <a:effectLst/>
                <a:cs typeface="Calibri"/>
              </a:rPr>
              <a:t>e</a:t>
            </a:r>
            <a:r>
              <a:rPr sz="2800" dirty="0">
                <a:effectLst/>
                <a:cs typeface="Calibri"/>
              </a:rPr>
              <a:t> </a:t>
            </a:r>
            <a:r>
              <a:rPr sz="2800" spc="-45" dirty="0">
                <a:effectLst/>
                <a:cs typeface="Calibri"/>
              </a:rPr>
              <a:t>r</a:t>
            </a:r>
            <a:r>
              <a:rPr sz="2800" dirty="0">
                <a:effectLst/>
                <a:cs typeface="Calibri"/>
              </a:rPr>
              <a:t>el</a:t>
            </a:r>
            <a:r>
              <a:rPr sz="2800" spc="-20" dirty="0">
                <a:effectLst/>
                <a:cs typeface="Calibri"/>
              </a:rPr>
              <a:t>a</a:t>
            </a:r>
            <a:r>
              <a:rPr sz="2800" spc="-35" dirty="0">
                <a:effectLst/>
                <a:cs typeface="Calibri"/>
              </a:rPr>
              <a:t>t</a:t>
            </a:r>
            <a:r>
              <a:rPr sz="2800" spc="-15" dirty="0">
                <a:effectLst/>
                <a:cs typeface="Calibri"/>
              </a:rPr>
              <a:t>ed</a:t>
            </a:r>
            <a:r>
              <a:rPr sz="2800" spc="-5" dirty="0">
                <a:effectLst/>
                <a:cs typeface="Calibri"/>
              </a:rPr>
              <a:t> </a:t>
            </a:r>
            <a:r>
              <a:rPr sz="2800" spc="-35" dirty="0">
                <a:effectLst/>
                <a:cs typeface="Calibri"/>
              </a:rPr>
              <a:t>t</a:t>
            </a:r>
            <a:r>
              <a:rPr sz="2800" dirty="0">
                <a:effectLst/>
                <a:cs typeface="Calibri"/>
              </a:rPr>
              <a:t>o</a:t>
            </a:r>
            <a:r>
              <a:rPr sz="2800" spc="-20" dirty="0">
                <a:effectLst/>
                <a:cs typeface="Calibri"/>
              </a:rPr>
              <a:t> </a:t>
            </a:r>
            <a:r>
              <a:rPr sz="2800" spc="-50" dirty="0">
                <a:effectLst/>
                <a:cs typeface="Calibri"/>
              </a:rPr>
              <a:t>e</a:t>
            </a:r>
            <a:r>
              <a:rPr sz="2800" spc="-5" dirty="0">
                <a:effectLst/>
                <a:cs typeface="Calibri"/>
              </a:rPr>
              <a:t>xp</a:t>
            </a:r>
            <a:r>
              <a:rPr sz="2800" spc="5" dirty="0">
                <a:effectLst/>
                <a:cs typeface="Calibri"/>
              </a:rPr>
              <a:t>e</a:t>
            </a:r>
            <a:r>
              <a:rPr sz="2800" spc="-5" dirty="0">
                <a:effectLst/>
                <a:cs typeface="Calibri"/>
              </a:rPr>
              <a:t>nditu</a:t>
            </a:r>
            <a:r>
              <a:rPr sz="2800" spc="-30" dirty="0">
                <a:effectLst/>
                <a:cs typeface="Calibri"/>
              </a:rPr>
              <a:t>r</a:t>
            </a:r>
            <a:r>
              <a:rPr sz="2800" spc="-15" dirty="0">
                <a:effectLst/>
                <a:cs typeface="Calibri"/>
              </a:rPr>
              <a:t>es</a:t>
            </a:r>
            <a:r>
              <a:rPr sz="2800" spc="-5" dirty="0">
                <a:effectLst/>
                <a:cs typeface="Calibri"/>
              </a:rPr>
              <a:t> </a:t>
            </a:r>
            <a:r>
              <a:rPr sz="2800" spc="-20" dirty="0">
                <a:effectLst/>
                <a:cs typeface="Calibri"/>
              </a:rPr>
              <a:t>occur</a:t>
            </a:r>
            <a:r>
              <a:rPr sz="2800" dirty="0">
                <a:effectLst/>
                <a:cs typeface="Calibri"/>
              </a:rPr>
              <a:t>ring</a:t>
            </a:r>
          </a:p>
          <a:p>
            <a:pPr marL="408940">
              <a:lnSpc>
                <a:spcPts val="2735"/>
              </a:lnSpc>
            </a:pPr>
            <a:r>
              <a:rPr lang="en-US" sz="2800" u="heavy" spc="-25" dirty="0">
                <a:effectLst/>
                <a:cs typeface="Calibri"/>
              </a:rPr>
              <a:t> </a:t>
            </a:r>
            <a:r>
              <a:rPr sz="2800" u="heavy" spc="-25" dirty="0">
                <a:effectLst/>
                <a:cs typeface="Calibri"/>
              </a:rPr>
              <a:t>a</a:t>
            </a:r>
            <a:r>
              <a:rPr sz="2800" u="heavy" spc="-5" dirty="0">
                <a:effectLst/>
                <a:cs typeface="Calibri"/>
              </a:rPr>
              <a:t>f</a:t>
            </a:r>
            <a:r>
              <a:rPr sz="2800" u="heavy" spc="-35" dirty="0">
                <a:effectLst/>
                <a:cs typeface="Calibri"/>
              </a:rPr>
              <a:t>t</a:t>
            </a:r>
            <a:r>
              <a:rPr sz="2800" u="heavy" spc="-5" dirty="0">
                <a:effectLst/>
                <a:cs typeface="Calibri"/>
              </a:rPr>
              <a:t>er</a:t>
            </a:r>
            <a:r>
              <a:rPr sz="2800" u="heavy" dirty="0">
                <a:effectLst/>
                <a:cs typeface="Calibri"/>
              </a:rPr>
              <a:t> </a:t>
            </a:r>
            <a:r>
              <a:rPr sz="2800" u="heavy" spc="-15" dirty="0">
                <a:effectLst/>
                <a:cs typeface="Calibri"/>
              </a:rPr>
              <a:t>the</a:t>
            </a:r>
            <a:r>
              <a:rPr sz="2800" u="heavy" dirty="0">
                <a:effectLst/>
                <a:cs typeface="Calibri"/>
              </a:rPr>
              <a:t> </a:t>
            </a:r>
            <a:r>
              <a:rPr sz="2800" u="heavy" spc="-15" dirty="0">
                <a:effectLst/>
                <a:cs typeface="Calibri"/>
              </a:rPr>
              <a:t>d</a:t>
            </a:r>
            <a:r>
              <a:rPr sz="2800" u="heavy" spc="-40" dirty="0">
                <a:effectLst/>
                <a:cs typeface="Calibri"/>
              </a:rPr>
              <a:t>at</a:t>
            </a:r>
            <a:r>
              <a:rPr sz="2800" u="heavy" dirty="0">
                <a:effectLst/>
                <a:cs typeface="Calibri"/>
              </a:rPr>
              <a:t>e</a:t>
            </a:r>
            <a:r>
              <a:rPr sz="2800" u="heavy" spc="10" dirty="0">
                <a:effectLst/>
                <a:cs typeface="Calibri"/>
              </a:rPr>
              <a:t> </a:t>
            </a:r>
            <a:r>
              <a:rPr sz="2800" u="heavy" dirty="0">
                <a:effectLst/>
                <a:cs typeface="Calibri"/>
              </a:rPr>
              <a:t>of</a:t>
            </a:r>
            <a:r>
              <a:rPr sz="2800" u="heavy" spc="-5" dirty="0">
                <a:effectLst/>
                <a:cs typeface="Calibri"/>
              </a:rPr>
              <a:t> g</a:t>
            </a:r>
            <a:r>
              <a:rPr sz="2800" u="heavy" spc="-45" dirty="0">
                <a:effectLst/>
                <a:cs typeface="Calibri"/>
              </a:rPr>
              <a:t>r</a:t>
            </a:r>
            <a:r>
              <a:rPr sz="2800" u="heavy" spc="-15" dirty="0">
                <a:effectLst/>
                <a:cs typeface="Calibri"/>
              </a:rPr>
              <a:t>a</a:t>
            </a:r>
            <a:r>
              <a:rPr sz="2800" u="heavy" spc="-45" dirty="0">
                <a:effectLst/>
                <a:cs typeface="Calibri"/>
              </a:rPr>
              <a:t>n</a:t>
            </a:r>
            <a:r>
              <a:rPr sz="2800" u="heavy" spc="-10" dirty="0">
                <a:effectLst/>
                <a:cs typeface="Calibri"/>
              </a:rPr>
              <a:t>t</a:t>
            </a:r>
            <a:r>
              <a:rPr sz="2800" u="heavy" dirty="0">
                <a:effectLst/>
                <a:cs typeface="Calibri"/>
              </a:rPr>
              <a:t> </a:t>
            </a:r>
            <a:r>
              <a:rPr sz="2800" u="heavy" spc="-35" dirty="0">
                <a:effectLst/>
                <a:cs typeface="Calibri"/>
              </a:rPr>
              <a:t>a</a:t>
            </a:r>
            <a:r>
              <a:rPr sz="2800" u="heavy" spc="-25" dirty="0">
                <a:effectLst/>
                <a:cs typeface="Calibri"/>
              </a:rPr>
              <a:t>w</a:t>
            </a:r>
            <a:r>
              <a:rPr sz="2800" u="heavy" dirty="0">
                <a:effectLst/>
                <a:cs typeface="Calibri"/>
              </a:rPr>
              <a:t>a</a:t>
            </a:r>
            <a:r>
              <a:rPr sz="2800" u="heavy" spc="-25" dirty="0">
                <a:effectLst/>
                <a:cs typeface="Calibri"/>
              </a:rPr>
              <a:t>r</a:t>
            </a:r>
            <a:r>
              <a:rPr sz="2800" u="heavy" spc="-10" dirty="0">
                <a:effectLst/>
                <a:cs typeface="Calibri"/>
              </a:rPr>
              <a:t>d</a:t>
            </a:r>
            <a:r>
              <a:rPr sz="2800" dirty="0">
                <a:effectLst/>
                <a:cs typeface="Calibri"/>
              </a:rPr>
              <a:t>.</a:t>
            </a:r>
          </a:p>
          <a:p>
            <a:pPr marL="469900" indent="-457200">
              <a:lnSpc>
                <a:spcPts val="2735"/>
              </a:lnSpc>
              <a:spcBef>
                <a:spcPts val="310"/>
              </a:spcBef>
              <a:buFont typeface="Arial" panose="020B0604020202020204" pitchFamily="34" charset="0"/>
              <a:buChar char="•"/>
              <a:tabLst>
                <a:tab pos="409575" algn="l"/>
              </a:tabLst>
            </a:pPr>
            <a:endParaRPr lang="en-US" sz="2800" spc="-35" dirty="0">
              <a:effectLst/>
              <a:cs typeface="Calibri"/>
            </a:endParaRPr>
          </a:p>
          <a:p>
            <a:pPr marL="469900" indent="-457200">
              <a:lnSpc>
                <a:spcPts val="2735"/>
              </a:lnSpc>
              <a:spcBef>
                <a:spcPts val="310"/>
              </a:spcBef>
              <a:buFont typeface="Arial" panose="020B0604020202020204" pitchFamily="34" charset="0"/>
              <a:buChar char="•"/>
              <a:tabLst>
                <a:tab pos="409575" algn="l"/>
              </a:tabLst>
            </a:pPr>
            <a:r>
              <a:rPr sz="2800" spc="-35" dirty="0">
                <a:effectLst/>
                <a:cs typeface="Calibri"/>
              </a:rPr>
              <a:t>F</a:t>
            </a:r>
            <a:r>
              <a:rPr sz="2800" spc="-5" dirty="0">
                <a:effectLst/>
                <a:cs typeface="Calibri"/>
              </a:rPr>
              <a:t>und</a:t>
            </a:r>
            <a:r>
              <a:rPr sz="2800" dirty="0">
                <a:effectLst/>
                <a:cs typeface="Calibri"/>
              </a:rPr>
              <a:t>s </a:t>
            </a:r>
            <a:r>
              <a:rPr sz="2800" spc="-5" dirty="0">
                <a:effectLst/>
                <a:cs typeface="Calibri"/>
              </a:rPr>
              <a:t>us</a:t>
            </a:r>
            <a:r>
              <a:rPr sz="2800" spc="5" dirty="0">
                <a:effectLst/>
                <a:cs typeface="Calibri"/>
              </a:rPr>
              <a:t>e</a:t>
            </a:r>
            <a:r>
              <a:rPr sz="2800" dirty="0">
                <a:effectLst/>
                <a:cs typeface="Calibri"/>
              </a:rPr>
              <a:t>d </a:t>
            </a:r>
            <a:r>
              <a:rPr sz="2800" spc="-30" dirty="0">
                <a:effectLst/>
                <a:cs typeface="Calibri"/>
              </a:rPr>
              <a:t>t</a:t>
            </a:r>
            <a:r>
              <a:rPr sz="2800" dirty="0">
                <a:effectLst/>
                <a:cs typeface="Calibri"/>
              </a:rPr>
              <a:t>o</a:t>
            </a:r>
            <a:r>
              <a:rPr sz="2800" spc="-15" dirty="0">
                <a:effectLst/>
                <a:cs typeface="Calibri"/>
              </a:rPr>
              <a:t> </a:t>
            </a:r>
            <a:r>
              <a:rPr sz="2800" dirty="0">
                <a:effectLst/>
                <a:cs typeface="Calibri"/>
              </a:rPr>
              <a:t>ma</a:t>
            </a:r>
            <a:r>
              <a:rPr sz="2800" spc="-30" dirty="0">
                <a:effectLst/>
                <a:cs typeface="Calibri"/>
              </a:rPr>
              <a:t>t</a:t>
            </a:r>
            <a:r>
              <a:rPr sz="2800" dirty="0">
                <a:effectLst/>
                <a:cs typeface="Calibri"/>
              </a:rPr>
              <a:t>ch a</a:t>
            </a:r>
            <a:r>
              <a:rPr sz="2800" spc="5" dirty="0">
                <a:effectLst/>
                <a:cs typeface="Calibri"/>
              </a:rPr>
              <a:t> </a:t>
            </a:r>
            <a:r>
              <a:rPr sz="2800" spc="-5" dirty="0">
                <a:effectLst/>
                <a:cs typeface="Calibri"/>
              </a:rPr>
              <a:t>pre</a:t>
            </a:r>
            <a:r>
              <a:rPr sz="2800" spc="-10" dirty="0">
                <a:effectLst/>
                <a:cs typeface="Calibri"/>
              </a:rPr>
              <a:t>v</a:t>
            </a:r>
            <a:r>
              <a:rPr sz="2800" dirty="0">
                <a:effectLst/>
                <a:cs typeface="Calibri"/>
              </a:rPr>
              <a:t>ious</a:t>
            </a:r>
            <a:r>
              <a:rPr sz="2800" spc="-10" dirty="0">
                <a:effectLst/>
                <a:cs typeface="Calibri"/>
              </a:rPr>
              <a:t> </a:t>
            </a:r>
            <a:r>
              <a:rPr sz="2800" spc="-20" dirty="0">
                <a:effectLst/>
                <a:cs typeface="Calibri"/>
              </a:rPr>
              <a:t>E</a:t>
            </a:r>
            <a:r>
              <a:rPr sz="2800" spc="-5" dirty="0">
                <a:effectLst/>
                <a:cs typeface="Calibri"/>
              </a:rPr>
              <a:t>S</a:t>
            </a:r>
            <a:r>
              <a:rPr sz="2800" dirty="0">
                <a:effectLst/>
                <a:cs typeface="Calibri"/>
              </a:rPr>
              <a:t>G</a:t>
            </a:r>
            <a:r>
              <a:rPr sz="2800" spc="-10" dirty="0">
                <a:effectLst/>
                <a:cs typeface="Calibri"/>
              </a:rPr>
              <a:t> </a:t>
            </a:r>
            <a:r>
              <a:rPr sz="2800" spc="-5" dirty="0">
                <a:effectLst/>
                <a:cs typeface="Calibri"/>
              </a:rPr>
              <a:t>gra</a:t>
            </a:r>
            <a:r>
              <a:rPr sz="2800" spc="-20" dirty="0">
                <a:effectLst/>
                <a:cs typeface="Calibri"/>
              </a:rPr>
              <a:t>n</a:t>
            </a:r>
            <a:r>
              <a:rPr sz="2800" dirty="0">
                <a:effectLst/>
                <a:cs typeface="Calibri"/>
              </a:rPr>
              <a:t>t </a:t>
            </a:r>
            <a:r>
              <a:rPr sz="2800" spc="-10" dirty="0">
                <a:effectLst/>
                <a:cs typeface="Calibri"/>
              </a:rPr>
              <a:t>m</a:t>
            </a:r>
            <a:r>
              <a:rPr sz="2800" spc="-5" dirty="0">
                <a:effectLst/>
                <a:cs typeface="Calibri"/>
              </a:rPr>
              <a:t>a</a:t>
            </a:r>
            <a:r>
              <a:rPr sz="2800" dirty="0">
                <a:effectLst/>
                <a:cs typeface="Calibri"/>
              </a:rPr>
              <a:t>y</a:t>
            </a:r>
            <a:r>
              <a:rPr sz="2800" spc="-10" dirty="0">
                <a:effectLst/>
                <a:cs typeface="Calibri"/>
              </a:rPr>
              <a:t> </a:t>
            </a:r>
            <a:r>
              <a:rPr sz="2800" spc="-5" dirty="0">
                <a:effectLst/>
                <a:cs typeface="Calibri"/>
              </a:rPr>
              <a:t>no</a:t>
            </a:r>
            <a:r>
              <a:rPr sz="2800" dirty="0">
                <a:effectLst/>
                <a:cs typeface="Calibri"/>
              </a:rPr>
              <a:t>t </a:t>
            </a:r>
            <a:r>
              <a:rPr sz="2800" spc="-5" dirty="0">
                <a:effectLst/>
                <a:cs typeface="Calibri"/>
              </a:rPr>
              <a:t>b</a:t>
            </a:r>
            <a:r>
              <a:rPr sz="2800" dirty="0">
                <a:effectLst/>
                <a:cs typeface="Calibri"/>
              </a:rPr>
              <a:t>e </a:t>
            </a:r>
            <a:r>
              <a:rPr sz="2800" spc="-5" dirty="0">
                <a:effectLst/>
                <a:cs typeface="Calibri"/>
              </a:rPr>
              <a:t>us</a:t>
            </a:r>
            <a:r>
              <a:rPr sz="2800" spc="5" dirty="0">
                <a:effectLst/>
                <a:cs typeface="Calibri"/>
              </a:rPr>
              <a:t>e</a:t>
            </a:r>
            <a:r>
              <a:rPr sz="2800" dirty="0">
                <a:effectLst/>
                <a:cs typeface="Calibri"/>
              </a:rPr>
              <a:t>d </a:t>
            </a:r>
            <a:r>
              <a:rPr sz="2800" spc="-30" dirty="0">
                <a:effectLst/>
                <a:cs typeface="Calibri"/>
              </a:rPr>
              <a:t>t</a:t>
            </a:r>
            <a:r>
              <a:rPr sz="2800" dirty="0">
                <a:effectLst/>
                <a:cs typeface="Calibri"/>
              </a:rPr>
              <a:t>o</a:t>
            </a:r>
            <a:r>
              <a:rPr lang="en-US" sz="2800" dirty="0">
                <a:effectLst/>
                <a:cs typeface="Calibri"/>
              </a:rPr>
              <a:t> </a:t>
            </a:r>
            <a:r>
              <a:rPr sz="2800" dirty="0">
                <a:effectLst/>
                <a:cs typeface="Calibri"/>
              </a:rPr>
              <a:t>ma</a:t>
            </a:r>
            <a:r>
              <a:rPr sz="2800" spc="-25" dirty="0">
                <a:effectLst/>
                <a:cs typeface="Calibri"/>
              </a:rPr>
              <a:t>t</a:t>
            </a:r>
            <a:r>
              <a:rPr sz="2800" dirty="0">
                <a:effectLst/>
                <a:cs typeface="Calibri"/>
              </a:rPr>
              <a:t>ch</a:t>
            </a:r>
            <a:r>
              <a:rPr sz="2800" spc="-5" dirty="0">
                <a:effectLst/>
                <a:cs typeface="Calibri"/>
              </a:rPr>
              <a:t> </a:t>
            </a:r>
            <a:r>
              <a:rPr sz="2800" dirty="0">
                <a:effectLst/>
                <a:cs typeface="Calibri"/>
              </a:rPr>
              <a:t>a</a:t>
            </a:r>
            <a:r>
              <a:rPr sz="2800" spc="-5" dirty="0">
                <a:effectLst/>
                <a:cs typeface="Calibri"/>
              </a:rPr>
              <a:t> su</a:t>
            </a:r>
            <a:r>
              <a:rPr sz="2800" spc="-10" dirty="0">
                <a:effectLst/>
                <a:cs typeface="Calibri"/>
              </a:rPr>
              <a:t>b</a:t>
            </a:r>
            <a:r>
              <a:rPr sz="2800" spc="-15" dirty="0">
                <a:effectLst/>
                <a:cs typeface="Calibri"/>
              </a:rPr>
              <a:t>s</a:t>
            </a:r>
            <a:r>
              <a:rPr sz="2800" spc="-10" dirty="0">
                <a:effectLst/>
                <a:cs typeface="Calibri"/>
              </a:rPr>
              <a:t>e</a:t>
            </a:r>
            <a:r>
              <a:rPr sz="2800" spc="-20" dirty="0">
                <a:effectLst/>
                <a:cs typeface="Calibri"/>
              </a:rPr>
              <a:t>qu</a:t>
            </a:r>
            <a:r>
              <a:rPr sz="2800" spc="-10" dirty="0">
                <a:effectLst/>
                <a:cs typeface="Calibri"/>
              </a:rPr>
              <a:t>e</a:t>
            </a:r>
            <a:r>
              <a:rPr sz="2800" spc="-25" dirty="0">
                <a:effectLst/>
                <a:cs typeface="Calibri"/>
              </a:rPr>
              <a:t>n</a:t>
            </a:r>
            <a:r>
              <a:rPr sz="2800" spc="-10" dirty="0">
                <a:effectLst/>
                <a:cs typeface="Calibri"/>
              </a:rPr>
              <a:t>t</a:t>
            </a:r>
            <a:r>
              <a:rPr sz="2800" dirty="0">
                <a:effectLst/>
                <a:cs typeface="Calibri"/>
              </a:rPr>
              <a:t> </a:t>
            </a:r>
            <a:r>
              <a:rPr sz="2800" spc="-5" dirty="0">
                <a:effectLst/>
                <a:cs typeface="Calibri"/>
              </a:rPr>
              <a:t>gr</a:t>
            </a:r>
            <a:r>
              <a:rPr sz="2800" spc="5" dirty="0">
                <a:effectLst/>
                <a:cs typeface="Calibri"/>
              </a:rPr>
              <a:t>a</a:t>
            </a:r>
            <a:r>
              <a:rPr sz="2800" spc="-25" dirty="0">
                <a:effectLst/>
                <a:cs typeface="Calibri"/>
              </a:rPr>
              <a:t>n</a:t>
            </a:r>
            <a:r>
              <a:rPr sz="2800" spc="-10" dirty="0">
                <a:effectLst/>
                <a:cs typeface="Calibri"/>
              </a:rPr>
              <a:t>t</a:t>
            </a:r>
            <a:r>
              <a:rPr sz="2800" dirty="0">
                <a:effectLst/>
                <a:cs typeface="Calibri"/>
              </a:rPr>
              <a:t> </a:t>
            </a:r>
            <a:r>
              <a:rPr sz="2800" spc="-20" dirty="0">
                <a:effectLst/>
                <a:cs typeface="Calibri"/>
              </a:rPr>
              <a:t>awa</a:t>
            </a:r>
            <a:r>
              <a:rPr sz="2800" spc="-5" dirty="0">
                <a:effectLst/>
                <a:cs typeface="Calibri"/>
              </a:rPr>
              <a:t>rd.</a:t>
            </a:r>
            <a:endParaRPr sz="2800" dirty="0">
              <a:effectLst/>
              <a:cs typeface="Calibri"/>
            </a:endParaRPr>
          </a:p>
          <a:p>
            <a:pPr marL="457200" indent="-457200">
              <a:spcBef>
                <a:spcPts val="10"/>
              </a:spcBef>
              <a:buFont typeface="Arial" panose="020B0604020202020204" pitchFamily="34" charset="0"/>
              <a:buChar char="•"/>
            </a:pPr>
            <a:endParaRPr sz="2800" dirty="0">
              <a:effectLst/>
              <a:cs typeface="Times New Roman"/>
            </a:endParaRPr>
          </a:p>
          <a:p>
            <a:pPr marL="1270" algn="ctr">
              <a:lnSpc>
                <a:spcPts val="3275"/>
              </a:lnSpc>
            </a:pPr>
            <a:endParaRPr lang="en-US" sz="2800" spc="-15" dirty="0">
              <a:cs typeface="Calibri"/>
            </a:endParaRPr>
          </a:p>
        </p:txBody>
      </p:sp>
      <p:sp>
        <p:nvSpPr>
          <p:cNvPr id="6" name="Slide Number Placeholder 5"/>
          <p:cNvSpPr>
            <a:spLocks noGrp="1"/>
          </p:cNvSpPr>
          <p:nvPr>
            <p:ph type="sldNum" sz="quarter" idx="12"/>
          </p:nvPr>
        </p:nvSpPr>
        <p:spPr/>
        <p:txBody>
          <a:bodyPr/>
          <a:lstStyle/>
          <a:p>
            <a:fld id="{500A7A85-B75E-4D15-8271-3E80641739A6}" type="slidenum">
              <a:rPr lang="en-US" smtClean="0"/>
              <a:t>30</a:t>
            </a:fld>
            <a:endParaRPr lang="en-US"/>
          </a:p>
        </p:txBody>
      </p:sp>
    </p:spTree>
    <p:extLst>
      <p:ext uri="{BB962C8B-B14F-4D97-AF65-F5344CB8AC3E}">
        <p14:creationId xmlns:p14="http://schemas.microsoft.com/office/powerpoint/2010/main" val="368975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4482" y="0"/>
            <a:ext cx="11350487" cy="1142338"/>
          </a:xfrm>
          <a:prstGeom prst="rect">
            <a:avLst/>
          </a:prstGeom>
        </p:spPr>
        <p:txBody>
          <a:bodyPr vert="horz" wrap="square" lIns="0" tIns="399770" rIns="0" bIns="0" rtlCol="0" anchor="ctr">
            <a:spAutoFit/>
          </a:bodyPr>
          <a:lstStyle/>
          <a:p>
            <a:pPr marL="1266190"/>
            <a:r>
              <a:rPr sz="4800" b="1" spc="-160" dirty="0">
                <a:solidFill>
                  <a:schemeClr val="bg1"/>
                </a:solidFill>
                <a:effectLst>
                  <a:outerShdw blurRad="38100" dist="38100" dir="2700000" algn="tl">
                    <a:srgbClr val="000000">
                      <a:alpha val="43137"/>
                    </a:srgbClr>
                  </a:outerShdw>
                </a:effectLst>
                <a:latin typeface="+mn-lt"/>
                <a:cs typeface="Calibri"/>
              </a:rPr>
              <a:t>M</a:t>
            </a:r>
            <a:r>
              <a:rPr sz="4800" b="1" spc="-195" dirty="0">
                <a:solidFill>
                  <a:schemeClr val="bg1"/>
                </a:solidFill>
                <a:effectLst>
                  <a:outerShdw blurRad="38100" dist="38100" dir="2700000" algn="tl">
                    <a:srgbClr val="000000">
                      <a:alpha val="43137"/>
                    </a:srgbClr>
                  </a:outerShdw>
                </a:effectLst>
                <a:latin typeface="+mn-lt"/>
                <a:cs typeface="Calibri"/>
              </a:rPr>
              <a:t>a</a:t>
            </a:r>
            <a:r>
              <a:rPr sz="4800" b="1" spc="-210" dirty="0">
                <a:solidFill>
                  <a:schemeClr val="bg1"/>
                </a:solidFill>
                <a:effectLst>
                  <a:outerShdw blurRad="38100" dist="38100" dir="2700000" algn="tl">
                    <a:srgbClr val="000000">
                      <a:alpha val="43137"/>
                    </a:srgbClr>
                  </a:outerShdw>
                </a:effectLst>
                <a:latin typeface="+mn-lt"/>
                <a:cs typeface="Calibri"/>
              </a:rPr>
              <a:t>t</a:t>
            </a:r>
            <a:r>
              <a:rPr sz="4800" b="1" spc="-150" dirty="0">
                <a:solidFill>
                  <a:schemeClr val="bg1"/>
                </a:solidFill>
                <a:effectLst>
                  <a:outerShdw blurRad="38100" dist="38100" dir="2700000" algn="tl">
                    <a:srgbClr val="000000">
                      <a:alpha val="43137"/>
                    </a:srgbClr>
                  </a:outerShdw>
                </a:effectLst>
                <a:latin typeface="+mn-lt"/>
                <a:cs typeface="Calibri"/>
              </a:rPr>
              <a:t>c</a:t>
            </a:r>
            <a:r>
              <a:rPr sz="4800" b="1" dirty="0">
                <a:solidFill>
                  <a:schemeClr val="bg1"/>
                </a:solidFill>
                <a:effectLst>
                  <a:outerShdw blurRad="38100" dist="38100" dir="2700000" algn="tl">
                    <a:srgbClr val="000000">
                      <a:alpha val="43137"/>
                    </a:srgbClr>
                  </a:outerShdw>
                </a:effectLst>
                <a:latin typeface="+mn-lt"/>
                <a:cs typeface="Calibri"/>
              </a:rPr>
              <a:t>h</a:t>
            </a:r>
            <a:r>
              <a:rPr sz="4800" b="1" spc="-265" dirty="0">
                <a:solidFill>
                  <a:schemeClr val="bg1"/>
                </a:solidFill>
                <a:effectLst>
                  <a:outerShdw blurRad="38100" dist="38100" dir="2700000" algn="tl">
                    <a:srgbClr val="000000">
                      <a:alpha val="43137"/>
                    </a:srgbClr>
                  </a:outerShdw>
                </a:effectLst>
                <a:latin typeface="+mn-lt"/>
                <a:cs typeface="Calibri"/>
              </a:rPr>
              <a:t> </a:t>
            </a:r>
            <a:r>
              <a:rPr sz="4800" b="1" spc="-204" dirty="0">
                <a:solidFill>
                  <a:schemeClr val="bg1"/>
                </a:solidFill>
                <a:effectLst>
                  <a:outerShdw blurRad="38100" dist="38100" dir="2700000" algn="tl">
                    <a:srgbClr val="000000">
                      <a:alpha val="43137"/>
                    </a:srgbClr>
                  </a:outerShdw>
                </a:effectLst>
                <a:latin typeface="+mn-lt"/>
                <a:cs typeface="Calibri"/>
              </a:rPr>
              <a:t>R</a:t>
            </a:r>
            <a:r>
              <a:rPr sz="4800" b="1" spc="-155" dirty="0">
                <a:solidFill>
                  <a:schemeClr val="bg1"/>
                </a:solidFill>
                <a:effectLst>
                  <a:outerShdw blurRad="38100" dist="38100" dir="2700000" algn="tl">
                    <a:srgbClr val="000000">
                      <a:alpha val="43137"/>
                    </a:srgbClr>
                  </a:outerShdw>
                </a:effectLst>
                <a:latin typeface="+mn-lt"/>
                <a:cs typeface="Calibri"/>
              </a:rPr>
              <a:t>e</a:t>
            </a:r>
            <a:r>
              <a:rPr sz="4800" b="1" spc="-160" dirty="0">
                <a:solidFill>
                  <a:schemeClr val="bg1"/>
                </a:solidFill>
                <a:effectLst>
                  <a:outerShdw blurRad="38100" dist="38100" dir="2700000" algn="tl">
                    <a:srgbClr val="000000">
                      <a:alpha val="43137"/>
                    </a:srgbClr>
                  </a:outerShdw>
                </a:effectLst>
                <a:latin typeface="+mn-lt"/>
                <a:cs typeface="Calibri"/>
              </a:rPr>
              <a:t>qu</a:t>
            </a:r>
            <a:r>
              <a:rPr sz="4800" b="1" spc="-155" dirty="0">
                <a:solidFill>
                  <a:schemeClr val="bg1"/>
                </a:solidFill>
                <a:effectLst>
                  <a:outerShdw blurRad="38100" dist="38100" dir="2700000" algn="tl">
                    <a:srgbClr val="000000">
                      <a:alpha val="43137"/>
                    </a:srgbClr>
                  </a:outerShdw>
                </a:effectLst>
                <a:latin typeface="+mn-lt"/>
                <a:cs typeface="Calibri"/>
              </a:rPr>
              <a:t>i</a:t>
            </a:r>
            <a:r>
              <a:rPr sz="4800" b="1" spc="-190" dirty="0">
                <a:solidFill>
                  <a:schemeClr val="bg1"/>
                </a:solidFill>
                <a:effectLst>
                  <a:outerShdw blurRad="38100" dist="38100" dir="2700000" algn="tl">
                    <a:srgbClr val="000000">
                      <a:alpha val="43137"/>
                    </a:srgbClr>
                  </a:outerShdw>
                </a:effectLst>
                <a:latin typeface="+mn-lt"/>
                <a:cs typeface="Calibri"/>
              </a:rPr>
              <a:t>r</a:t>
            </a:r>
            <a:r>
              <a:rPr sz="4800" b="1" spc="-155" dirty="0">
                <a:solidFill>
                  <a:schemeClr val="bg1"/>
                </a:solidFill>
                <a:effectLst>
                  <a:outerShdw blurRad="38100" dist="38100" dir="2700000" algn="tl">
                    <a:srgbClr val="000000">
                      <a:alpha val="43137"/>
                    </a:srgbClr>
                  </a:outerShdw>
                </a:effectLst>
                <a:latin typeface="+mn-lt"/>
                <a:cs typeface="Calibri"/>
              </a:rPr>
              <a:t>eme</a:t>
            </a:r>
            <a:r>
              <a:rPr sz="4800" b="1" spc="-195" dirty="0">
                <a:solidFill>
                  <a:schemeClr val="bg1"/>
                </a:solidFill>
                <a:effectLst>
                  <a:outerShdw blurRad="38100" dist="38100" dir="2700000" algn="tl">
                    <a:srgbClr val="000000">
                      <a:alpha val="43137"/>
                    </a:srgbClr>
                  </a:outerShdw>
                </a:effectLst>
                <a:latin typeface="+mn-lt"/>
                <a:cs typeface="Calibri"/>
              </a:rPr>
              <a:t>n</a:t>
            </a:r>
            <a:r>
              <a:rPr sz="4800" b="1" spc="-145" dirty="0">
                <a:solidFill>
                  <a:schemeClr val="bg1"/>
                </a:solidFill>
                <a:effectLst>
                  <a:outerShdw blurRad="38100" dist="38100" dir="2700000" algn="tl">
                    <a:srgbClr val="000000">
                      <a:alpha val="43137"/>
                    </a:srgbClr>
                  </a:outerShdw>
                </a:effectLst>
                <a:latin typeface="+mn-lt"/>
                <a:cs typeface="Calibri"/>
              </a:rPr>
              <a:t>t</a:t>
            </a:r>
            <a:r>
              <a:rPr sz="4800" b="1" dirty="0">
                <a:solidFill>
                  <a:schemeClr val="bg1"/>
                </a:solidFill>
                <a:effectLst>
                  <a:outerShdw blurRad="38100" dist="38100" dir="2700000" algn="tl">
                    <a:srgbClr val="000000">
                      <a:alpha val="43137"/>
                    </a:srgbClr>
                  </a:outerShdw>
                </a:effectLst>
                <a:latin typeface="+mn-lt"/>
                <a:cs typeface="Calibri"/>
              </a:rPr>
              <a:t>s</a:t>
            </a:r>
            <a:r>
              <a:rPr sz="4800" b="1" spc="-245" dirty="0">
                <a:solidFill>
                  <a:schemeClr val="bg1"/>
                </a:solidFill>
                <a:effectLst>
                  <a:outerShdw blurRad="38100" dist="38100" dir="2700000" algn="tl">
                    <a:srgbClr val="000000">
                      <a:alpha val="43137"/>
                    </a:srgbClr>
                  </a:outerShdw>
                </a:effectLst>
                <a:latin typeface="+mn-lt"/>
                <a:cs typeface="Calibri"/>
              </a:rPr>
              <a:t> </a:t>
            </a:r>
            <a:r>
              <a:rPr sz="3000" b="1" spc="-165" dirty="0">
                <a:solidFill>
                  <a:schemeClr val="bg1"/>
                </a:solidFill>
                <a:effectLst>
                  <a:outerShdw blurRad="38100" dist="38100" dir="2700000" algn="tl">
                    <a:srgbClr val="000000">
                      <a:alpha val="43137"/>
                    </a:srgbClr>
                  </a:outerShdw>
                </a:effectLst>
                <a:latin typeface="+mn-lt"/>
                <a:cs typeface="Calibri"/>
              </a:rPr>
              <a:t>(</a:t>
            </a:r>
            <a:r>
              <a:rPr sz="3000" b="1" spc="-155" dirty="0">
                <a:solidFill>
                  <a:schemeClr val="bg1"/>
                </a:solidFill>
                <a:effectLst>
                  <a:outerShdw blurRad="38100" dist="38100" dir="2700000" algn="tl">
                    <a:srgbClr val="000000">
                      <a:alpha val="43137"/>
                    </a:srgbClr>
                  </a:outerShdw>
                </a:effectLst>
                <a:latin typeface="+mn-lt"/>
                <a:cs typeface="Calibri"/>
              </a:rPr>
              <a:t>C</a:t>
            </a:r>
            <a:r>
              <a:rPr sz="3000" b="1" spc="-165" dirty="0">
                <a:solidFill>
                  <a:schemeClr val="bg1"/>
                </a:solidFill>
                <a:effectLst>
                  <a:outerShdw blurRad="38100" dist="38100" dir="2700000" algn="tl">
                    <a:srgbClr val="000000">
                      <a:alpha val="43137"/>
                    </a:srgbClr>
                  </a:outerShdw>
                </a:effectLst>
                <a:latin typeface="+mn-lt"/>
                <a:cs typeface="Calibri"/>
              </a:rPr>
              <a:t>o</a:t>
            </a:r>
            <a:r>
              <a:rPr sz="3000" b="1" spc="-195" dirty="0">
                <a:solidFill>
                  <a:schemeClr val="bg1"/>
                </a:solidFill>
                <a:effectLst>
                  <a:outerShdw blurRad="38100" dist="38100" dir="2700000" algn="tl">
                    <a:srgbClr val="000000">
                      <a:alpha val="43137"/>
                    </a:srgbClr>
                  </a:outerShdw>
                </a:effectLst>
                <a:latin typeface="+mn-lt"/>
                <a:cs typeface="Calibri"/>
              </a:rPr>
              <a:t>n</a:t>
            </a:r>
            <a:r>
              <a:rPr sz="3000" b="1" spc="-65" dirty="0">
                <a:solidFill>
                  <a:schemeClr val="bg1"/>
                </a:solidFill>
                <a:effectLst>
                  <a:outerShdw blurRad="38100" dist="38100" dir="2700000" algn="tl">
                    <a:srgbClr val="000000">
                      <a:alpha val="43137"/>
                    </a:srgbClr>
                  </a:outerShdw>
                </a:effectLst>
                <a:latin typeface="+mn-lt"/>
                <a:cs typeface="Calibri"/>
              </a:rPr>
              <a:t>t</a:t>
            </a:r>
            <a:r>
              <a:rPr lang="en-US" sz="3000" b="1" spc="-390" dirty="0">
                <a:solidFill>
                  <a:schemeClr val="bg1"/>
                </a:solidFill>
                <a:effectLst>
                  <a:outerShdw blurRad="38100" dist="38100" dir="2700000" algn="tl">
                    <a:srgbClr val="000000">
                      <a:alpha val="43137"/>
                    </a:srgbClr>
                  </a:outerShdw>
                </a:effectLst>
                <a:latin typeface="+mn-lt"/>
                <a:cs typeface="Calibri"/>
              </a:rPr>
              <a:t>inued</a:t>
            </a:r>
            <a:r>
              <a:rPr sz="3000" b="1" dirty="0">
                <a:solidFill>
                  <a:schemeClr val="bg1"/>
                </a:solidFill>
                <a:effectLst>
                  <a:outerShdw blurRad="38100" dist="38100" dir="2700000" algn="tl">
                    <a:srgbClr val="000000">
                      <a:alpha val="43137"/>
                    </a:srgbClr>
                  </a:outerShdw>
                </a:effectLst>
                <a:latin typeface="+mn-lt"/>
                <a:cs typeface="Calibri"/>
              </a:rPr>
              <a:t>)</a:t>
            </a:r>
          </a:p>
        </p:txBody>
      </p:sp>
      <p:sp>
        <p:nvSpPr>
          <p:cNvPr id="4" name="object 4"/>
          <p:cNvSpPr txBox="1"/>
          <p:nvPr/>
        </p:nvSpPr>
        <p:spPr>
          <a:xfrm>
            <a:off x="796223" y="1414782"/>
            <a:ext cx="10272993" cy="4456605"/>
          </a:xfrm>
          <a:prstGeom prst="rect">
            <a:avLst/>
          </a:prstGeom>
        </p:spPr>
        <p:txBody>
          <a:bodyPr vert="horz" wrap="square" lIns="0" tIns="0" rIns="0" bIns="0" rtlCol="0">
            <a:spAutoFit/>
          </a:bodyPr>
          <a:lstStyle/>
          <a:p>
            <a:pPr marL="12700"/>
            <a:r>
              <a:rPr sz="2800" dirty="0">
                <a:solidFill>
                  <a:schemeClr val="bg1"/>
                </a:solidFill>
                <a:effectLst/>
                <a:cs typeface="Calibri"/>
              </a:rPr>
              <a:t>In </a:t>
            </a:r>
            <a:r>
              <a:rPr sz="2800" spc="-30" dirty="0">
                <a:solidFill>
                  <a:schemeClr val="bg1"/>
                </a:solidFill>
                <a:effectLst/>
                <a:cs typeface="Calibri"/>
              </a:rPr>
              <a:t>g</a:t>
            </a:r>
            <a:r>
              <a:rPr sz="2800" spc="-5" dirty="0">
                <a:solidFill>
                  <a:schemeClr val="bg1"/>
                </a:solidFill>
                <a:effectLst/>
                <a:cs typeface="Calibri"/>
              </a:rPr>
              <a:t>e</a:t>
            </a:r>
            <a:r>
              <a:rPr sz="2800" spc="-10" dirty="0">
                <a:solidFill>
                  <a:schemeClr val="bg1"/>
                </a:solidFill>
                <a:effectLst/>
                <a:cs typeface="Calibri"/>
              </a:rPr>
              <a:t>n</a:t>
            </a:r>
            <a:r>
              <a:rPr sz="2800" spc="-5" dirty="0">
                <a:solidFill>
                  <a:schemeClr val="bg1"/>
                </a:solidFill>
                <a:effectLst/>
                <a:cs typeface="Calibri"/>
              </a:rPr>
              <a:t>e</a:t>
            </a:r>
            <a:r>
              <a:rPr sz="2800" spc="-65" dirty="0">
                <a:solidFill>
                  <a:schemeClr val="bg1"/>
                </a:solidFill>
                <a:effectLst/>
                <a:cs typeface="Calibri"/>
              </a:rPr>
              <a:t>r</a:t>
            </a:r>
            <a:r>
              <a:rPr sz="2800" dirty="0">
                <a:solidFill>
                  <a:schemeClr val="bg1"/>
                </a:solidFill>
                <a:effectLst/>
                <a:cs typeface="Calibri"/>
              </a:rPr>
              <a:t>al,</a:t>
            </a:r>
            <a:r>
              <a:rPr sz="2800" spc="10" dirty="0">
                <a:solidFill>
                  <a:schemeClr val="bg1"/>
                </a:solidFill>
                <a:effectLst/>
                <a:cs typeface="Calibri"/>
              </a:rPr>
              <a:t> </a:t>
            </a:r>
            <a:r>
              <a:rPr sz="2800" spc="5" dirty="0">
                <a:solidFill>
                  <a:schemeClr val="bg1"/>
                </a:solidFill>
                <a:effectLst/>
                <a:cs typeface="Calibri"/>
              </a:rPr>
              <a:t>m</a:t>
            </a:r>
            <a:r>
              <a:rPr sz="2800" spc="-30" dirty="0">
                <a:solidFill>
                  <a:schemeClr val="bg1"/>
                </a:solidFill>
                <a:effectLst/>
                <a:cs typeface="Calibri"/>
              </a:rPr>
              <a:t>a</a:t>
            </a:r>
            <a:r>
              <a:rPr sz="2800" spc="-40" dirty="0">
                <a:solidFill>
                  <a:schemeClr val="bg1"/>
                </a:solidFill>
                <a:effectLst/>
                <a:cs typeface="Calibri"/>
              </a:rPr>
              <a:t>t</a:t>
            </a:r>
            <a:r>
              <a:rPr sz="2800" spc="-5" dirty="0">
                <a:solidFill>
                  <a:schemeClr val="bg1"/>
                </a:solidFill>
                <a:effectLst/>
                <a:cs typeface="Calibri"/>
              </a:rPr>
              <a:t>chi</a:t>
            </a:r>
            <a:r>
              <a:rPr sz="2800" spc="-10" dirty="0">
                <a:solidFill>
                  <a:schemeClr val="bg1"/>
                </a:solidFill>
                <a:effectLst/>
                <a:cs typeface="Calibri"/>
              </a:rPr>
              <a:t>n</a:t>
            </a:r>
            <a:r>
              <a:rPr sz="2800" dirty="0">
                <a:solidFill>
                  <a:schemeClr val="bg1"/>
                </a:solidFill>
                <a:effectLst/>
                <a:cs typeface="Calibri"/>
              </a:rPr>
              <a:t>g</a:t>
            </a:r>
            <a:r>
              <a:rPr sz="2800" spc="10" dirty="0">
                <a:solidFill>
                  <a:schemeClr val="bg1"/>
                </a:solidFill>
                <a:effectLst/>
                <a:cs typeface="Calibri"/>
              </a:rPr>
              <a:t> </a:t>
            </a:r>
            <a:r>
              <a:rPr sz="2800" spc="-5" dirty="0">
                <a:solidFill>
                  <a:schemeClr val="bg1"/>
                </a:solidFill>
                <a:effectLst/>
                <a:cs typeface="Calibri"/>
              </a:rPr>
              <a:t>fun</a:t>
            </a:r>
            <a:r>
              <a:rPr sz="2800" spc="-10" dirty="0">
                <a:solidFill>
                  <a:schemeClr val="bg1"/>
                </a:solidFill>
                <a:effectLst/>
                <a:cs typeface="Calibri"/>
              </a:rPr>
              <a:t>d</a:t>
            </a:r>
            <a:r>
              <a:rPr sz="2800" dirty="0">
                <a:solidFill>
                  <a:schemeClr val="bg1"/>
                </a:solidFill>
                <a:effectLst/>
                <a:cs typeface="Calibri"/>
              </a:rPr>
              <a:t>s</a:t>
            </a:r>
            <a:r>
              <a:rPr sz="2800" spc="10" dirty="0">
                <a:solidFill>
                  <a:schemeClr val="bg1"/>
                </a:solidFill>
                <a:effectLst/>
                <a:cs typeface="Calibri"/>
              </a:rPr>
              <a:t> </a:t>
            </a:r>
            <a:r>
              <a:rPr sz="2800" dirty="0">
                <a:solidFill>
                  <a:schemeClr val="bg1"/>
                </a:solidFill>
                <a:effectLst/>
                <a:cs typeface="Calibri"/>
              </a:rPr>
              <a:t>p</a:t>
            </a:r>
            <a:r>
              <a:rPr sz="2800" spc="-45" dirty="0">
                <a:solidFill>
                  <a:schemeClr val="bg1"/>
                </a:solidFill>
                <a:effectLst/>
                <a:cs typeface="Calibri"/>
              </a:rPr>
              <a:t>r</a:t>
            </a:r>
            <a:r>
              <a:rPr sz="2800" spc="-10" dirty="0">
                <a:solidFill>
                  <a:schemeClr val="bg1"/>
                </a:solidFill>
                <a:effectLst/>
                <a:cs typeface="Calibri"/>
              </a:rPr>
              <a:t>o</a:t>
            </a:r>
            <a:r>
              <a:rPr sz="2800" spc="-5" dirty="0">
                <a:solidFill>
                  <a:schemeClr val="bg1"/>
                </a:solidFill>
                <a:effectLst/>
                <a:cs typeface="Calibri"/>
              </a:rPr>
              <a:t>vid</a:t>
            </a:r>
            <a:r>
              <a:rPr sz="2800" spc="-10" dirty="0">
                <a:solidFill>
                  <a:schemeClr val="bg1"/>
                </a:solidFill>
                <a:effectLst/>
                <a:cs typeface="Calibri"/>
              </a:rPr>
              <a:t>e</a:t>
            </a:r>
            <a:r>
              <a:rPr sz="2800" dirty="0">
                <a:solidFill>
                  <a:schemeClr val="bg1"/>
                </a:solidFill>
                <a:effectLst/>
                <a:cs typeface="Calibri"/>
              </a:rPr>
              <a:t>d</a:t>
            </a:r>
            <a:r>
              <a:rPr sz="2800" spc="15" dirty="0">
                <a:solidFill>
                  <a:schemeClr val="bg1"/>
                </a:solidFill>
                <a:effectLst/>
                <a:cs typeface="Calibri"/>
              </a:rPr>
              <a:t> </a:t>
            </a:r>
            <a:r>
              <a:rPr sz="2800" spc="5" dirty="0">
                <a:solidFill>
                  <a:schemeClr val="bg1"/>
                </a:solidFill>
                <a:effectLst/>
                <a:cs typeface="Calibri"/>
              </a:rPr>
              <a:t>m</a:t>
            </a:r>
            <a:r>
              <a:rPr sz="2800" spc="-50" dirty="0">
                <a:solidFill>
                  <a:schemeClr val="bg1"/>
                </a:solidFill>
                <a:effectLst/>
                <a:cs typeface="Calibri"/>
              </a:rPr>
              <a:t>a</a:t>
            </a:r>
            <a:r>
              <a:rPr sz="2800" dirty="0">
                <a:solidFill>
                  <a:schemeClr val="bg1"/>
                </a:solidFill>
                <a:effectLst/>
                <a:cs typeface="Calibri"/>
              </a:rPr>
              <a:t>y </a:t>
            </a:r>
            <a:r>
              <a:rPr sz="2800" spc="-5" dirty="0">
                <a:solidFill>
                  <a:schemeClr val="bg1"/>
                </a:solidFill>
                <a:effectLst/>
                <a:cs typeface="Calibri"/>
              </a:rPr>
              <a:t>co</a:t>
            </a:r>
            <a:r>
              <a:rPr sz="2800" spc="-10" dirty="0">
                <a:solidFill>
                  <a:schemeClr val="bg1"/>
                </a:solidFill>
                <a:effectLst/>
                <a:cs typeface="Calibri"/>
              </a:rPr>
              <a:t>n</a:t>
            </a:r>
            <a:r>
              <a:rPr sz="2800" dirty="0">
                <a:solidFill>
                  <a:schemeClr val="bg1"/>
                </a:solidFill>
                <a:effectLst/>
                <a:cs typeface="Calibri"/>
              </a:rPr>
              <a:t>si</a:t>
            </a:r>
            <a:r>
              <a:rPr sz="2800" spc="-20" dirty="0">
                <a:solidFill>
                  <a:schemeClr val="bg1"/>
                </a:solidFill>
                <a:effectLst/>
                <a:cs typeface="Calibri"/>
              </a:rPr>
              <a:t>s</a:t>
            </a:r>
            <a:r>
              <a:rPr sz="2800" dirty="0">
                <a:solidFill>
                  <a:schemeClr val="bg1"/>
                </a:solidFill>
                <a:effectLst/>
                <a:cs typeface="Calibri"/>
              </a:rPr>
              <a:t>t</a:t>
            </a:r>
            <a:r>
              <a:rPr sz="2800" spc="-30" dirty="0">
                <a:solidFill>
                  <a:schemeClr val="bg1"/>
                </a:solidFill>
                <a:effectLst/>
                <a:cs typeface="Calibri"/>
              </a:rPr>
              <a:t> </a:t>
            </a:r>
            <a:r>
              <a:rPr sz="2800" dirty="0">
                <a:solidFill>
                  <a:schemeClr val="bg1"/>
                </a:solidFill>
                <a:effectLst/>
                <a:cs typeface="Calibri"/>
              </a:rPr>
              <a:t>of:</a:t>
            </a:r>
          </a:p>
          <a:p>
            <a:pPr marL="568959" indent="-457200">
              <a:spcBef>
                <a:spcPts val="395"/>
              </a:spcBef>
              <a:buFont typeface="Arial" panose="020B0604020202020204" pitchFamily="34" charset="0"/>
              <a:buChar char="•"/>
              <a:tabLst>
                <a:tab pos="461645" algn="l"/>
              </a:tabLst>
            </a:pPr>
            <a:r>
              <a:rPr sz="2800" dirty="0">
                <a:effectLst/>
                <a:cs typeface="Calibri"/>
              </a:rPr>
              <a:t>Amou</a:t>
            </a:r>
            <a:r>
              <a:rPr sz="2800" spc="-35" dirty="0">
                <a:effectLst/>
                <a:cs typeface="Calibri"/>
              </a:rPr>
              <a:t>n</a:t>
            </a:r>
            <a:r>
              <a:rPr sz="2800" dirty="0">
                <a:effectLst/>
                <a:cs typeface="Calibri"/>
              </a:rPr>
              <a:t>t</a:t>
            </a:r>
            <a:r>
              <a:rPr sz="2800" spc="10" dirty="0">
                <a:effectLst/>
                <a:cs typeface="Calibri"/>
              </a:rPr>
              <a:t> </a:t>
            </a:r>
            <a:r>
              <a:rPr sz="2800" spc="-5" dirty="0">
                <a:effectLst/>
                <a:cs typeface="Calibri"/>
              </a:rPr>
              <a:t>o</a:t>
            </a:r>
            <a:r>
              <a:rPr sz="2800" dirty="0">
                <a:effectLst/>
                <a:cs typeface="Calibri"/>
              </a:rPr>
              <a:t>f </a:t>
            </a:r>
            <a:r>
              <a:rPr sz="2800" spc="-5" dirty="0">
                <a:effectLst/>
                <a:cs typeface="Calibri"/>
              </a:rPr>
              <a:t>fund</a:t>
            </a:r>
            <a:r>
              <a:rPr sz="2800" dirty="0">
                <a:effectLst/>
                <a:cs typeface="Calibri"/>
              </a:rPr>
              <a:t>s</a:t>
            </a:r>
            <a:r>
              <a:rPr sz="2800" spc="10" dirty="0">
                <a:effectLst/>
                <a:cs typeface="Calibri"/>
              </a:rPr>
              <a:t> </a:t>
            </a:r>
            <a:r>
              <a:rPr sz="2800" spc="-5" dirty="0">
                <a:effectLst/>
                <a:cs typeface="Calibri"/>
              </a:rPr>
              <a:t>f</a:t>
            </a:r>
            <a:r>
              <a:rPr sz="2800" spc="-40" dirty="0">
                <a:effectLst/>
                <a:cs typeface="Calibri"/>
              </a:rPr>
              <a:t>r</a:t>
            </a:r>
            <a:r>
              <a:rPr sz="2800" spc="-5" dirty="0">
                <a:effectLst/>
                <a:cs typeface="Calibri"/>
              </a:rPr>
              <a:t>o</a:t>
            </a:r>
            <a:r>
              <a:rPr sz="2800" dirty="0">
                <a:effectLst/>
                <a:cs typeface="Calibri"/>
              </a:rPr>
              <a:t>m </a:t>
            </a:r>
            <a:r>
              <a:rPr sz="2800" spc="-5" dirty="0">
                <a:effectLst/>
                <a:cs typeface="Calibri"/>
              </a:rPr>
              <a:t>othe</a:t>
            </a:r>
            <a:r>
              <a:rPr sz="2800" dirty="0">
                <a:effectLst/>
                <a:cs typeface="Calibri"/>
              </a:rPr>
              <a:t>r</a:t>
            </a:r>
            <a:r>
              <a:rPr sz="2800" spc="10" dirty="0">
                <a:effectLst/>
                <a:cs typeface="Calibri"/>
              </a:rPr>
              <a:t> </a:t>
            </a:r>
            <a:r>
              <a:rPr sz="2800" spc="-5" dirty="0">
                <a:effectLst/>
                <a:cs typeface="Calibri"/>
              </a:rPr>
              <a:t>sou</a:t>
            </a:r>
            <a:r>
              <a:rPr sz="2800" spc="-40" dirty="0">
                <a:effectLst/>
                <a:cs typeface="Calibri"/>
              </a:rPr>
              <a:t>r</a:t>
            </a:r>
            <a:r>
              <a:rPr sz="2800" dirty="0">
                <a:effectLst/>
                <a:cs typeface="Calibri"/>
              </a:rPr>
              <a:t>ce</a:t>
            </a:r>
            <a:r>
              <a:rPr sz="2800" spc="5" dirty="0">
                <a:effectLst/>
                <a:cs typeface="Calibri"/>
              </a:rPr>
              <a:t>s</a:t>
            </a:r>
            <a:r>
              <a:rPr sz="2800" spc="-10" dirty="0">
                <a:effectLst/>
                <a:cs typeface="Calibri"/>
              </a:rPr>
              <a:t>;</a:t>
            </a:r>
            <a:endParaRPr sz="2800" dirty="0">
              <a:effectLst/>
              <a:cs typeface="Calibri"/>
            </a:endParaRPr>
          </a:p>
          <a:p>
            <a:pPr marL="568959" marR="95250" indent="-457200">
              <a:lnSpc>
                <a:spcPts val="2540"/>
              </a:lnSpc>
              <a:spcBef>
                <a:spcPts val="630"/>
              </a:spcBef>
              <a:buFont typeface="Arial" panose="020B0604020202020204" pitchFamily="34" charset="0"/>
              <a:buChar char="•"/>
              <a:tabLst>
                <a:tab pos="461645" algn="l"/>
              </a:tabLst>
            </a:pPr>
            <a:r>
              <a:rPr sz="2800" spc="-5" dirty="0">
                <a:effectLst/>
                <a:cs typeface="Calibri"/>
              </a:rPr>
              <a:t>Sala</a:t>
            </a:r>
            <a:r>
              <a:rPr sz="2800" spc="10" dirty="0">
                <a:effectLst/>
                <a:cs typeface="Calibri"/>
              </a:rPr>
              <a:t>r</a:t>
            </a:r>
            <a:r>
              <a:rPr sz="2800" dirty="0">
                <a:effectLst/>
                <a:cs typeface="Calibri"/>
              </a:rPr>
              <a:t>y </a:t>
            </a:r>
            <a:r>
              <a:rPr sz="2800" spc="-5" dirty="0">
                <a:effectLst/>
                <a:cs typeface="Calibri"/>
              </a:rPr>
              <a:t>pai</a:t>
            </a:r>
            <a:r>
              <a:rPr sz="2800" dirty="0">
                <a:effectLst/>
                <a:cs typeface="Calibri"/>
              </a:rPr>
              <a:t>d</a:t>
            </a:r>
            <a:r>
              <a:rPr sz="2800" spc="5" dirty="0">
                <a:effectLst/>
                <a:cs typeface="Calibri"/>
              </a:rPr>
              <a:t> </a:t>
            </a:r>
            <a:r>
              <a:rPr sz="2800" spc="-25" dirty="0">
                <a:effectLst/>
                <a:cs typeface="Calibri"/>
              </a:rPr>
              <a:t>t</a:t>
            </a:r>
            <a:r>
              <a:rPr sz="2800" dirty="0">
                <a:effectLst/>
                <a:cs typeface="Calibri"/>
              </a:rPr>
              <a:t>o</a:t>
            </a:r>
            <a:r>
              <a:rPr sz="2800" spc="-5" dirty="0">
                <a:effectLst/>
                <a:cs typeface="Calibri"/>
              </a:rPr>
              <a:t> </a:t>
            </a:r>
            <a:r>
              <a:rPr sz="2800" spc="-15" dirty="0">
                <a:effectLst/>
                <a:cs typeface="Calibri"/>
              </a:rPr>
              <a:t>s</a:t>
            </a:r>
            <a:r>
              <a:rPr sz="2800" spc="-20" dirty="0">
                <a:effectLst/>
                <a:cs typeface="Calibri"/>
              </a:rPr>
              <a:t>t</a:t>
            </a:r>
            <a:r>
              <a:rPr sz="2800" spc="-15" dirty="0">
                <a:effectLst/>
                <a:cs typeface="Calibri"/>
              </a:rPr>
              <a:t>a</a:t>
            </a:r>
            <a:r>
              <a:rPr sz="2800" spc="-25" dirty="0">
                <a:effectLst/>
                <a:cs typeface="Calibri"/>
              </a:rPr>
              <a:t>f</a:t>
            </a:r>
            <a:r>
              <a:rPr sz="2800" dirty="0">
                <a:effectLst/>
                <a:cs typeface="Calibri"/>
              </a:rPr>
              <a:t>f</a:t>
            </a:r>
            <a:r>
              <a:rPr sz="2800" spc="-30" dirty="0">
                <a:effectLst/>
                <a:cs typeface="Calibri"/>
              </a:rPr>
              <a:t> </a:t>
            </a:r>
            <a:r>
              <a:rPr sz="2800" spc="-5" dirty="0">
                <a:effectLst/>
                <a:cs typeface="Calibri"/>
              </a:rPr>
              <a:t>(no</a:t>
            </a:r>
            <a:r>
              <a:rPr sz="2800" dirty="0">
                <a:effectLst/>
                <a:cs typeface="Calibri"/>
              </a:rPr>
              <a:t>t</a:t>
            </a:r>
            <a:r>
              <a:rPr sz="2800" spc="15" dirty="0">
                <a:effectLst/>
                <a:cs typeface="Calibri"/>
              </a:rPr>
              <a:t> </a:t>
            </a:r>
            <a:r>
              <a:rPr sz="2800" dirty="0">
                <a:effectLst/>
                <a:cs typeface="Calibri"/>
              </a:rPr>
              <a:t>includ</a:t>
            </a:r>
            <a:r>
              <a:rPr sz="2800" spc="-5" dirty="0">
                <a:effectLst/>
                <a:cs typeface="Calibri"/>
              </a:rPr>
              <a:t>e</a:t>
            </a:r>
            <a:r>
              <a:rPr sz="2800" dirty="0">
                <a:effectLst/>
                <a:cs typeface="Calibri"/>
              </a:rPr>
              <a:t>d</a:t>
            </a:r>
            <a:r>
              <a:rPr sz="2800" spc="-5" dirty="0">
                <a:effectLst/>
                <a:cs typeface="Calibri"/>
              </a:rPr>
              <a:t> </a:t>
            </a:r>
            <a:r>
              <a:rPr sz="2800" dirty="0">
                <a:effectLst/>
                <a:cs typeface="Calibri"/>
              </a:rPr>
              <a:t>in</a:t>
            </a:r>
            <a:r>
              <a:rPr sz="2800" spc="-5" dirty="0">
                <a:effectLst/>
                <a:cs typeface="Calibri"/>
              </a:rPr>
              <a:t> </a:t>
            </a:r>
            <a:r>
              <a:rPr sz="2800" dirty="0">
                <a:effectLst/>
                <a:cs typeface="Calibri"/>
              </a:rPr>
              <a:t>the</a:t>
            </a:r>
            <a:r>
              <a:rPr sz="2800" spc="5" dirty="0">
                <a:effectLst/>
                <a:cs typeface="Calibri"/>
              </a:rPr>
              <a:t> </a:t>
            </a:r>
            <a:r>
              <a:rPr sz="2800" spc="-15" dirty="0">
                <a:effectLst/>
                <a:cs typeface="Calibri"/>
              </a:rPr>
              <a:t>a</a:t>
            </a:r>
            <a:r>
              <a:rPr sz="2800" spc="-30" dirty="0">
                <a:effectLst/>
                <a:cs typeface="Calibri"/>
              </a:rPr>
              <a:t>w</a:t>
            </a:r>
            <a:r>
              <a:rPr sz="2800" dirty="0">
                <a:effectLst/>
                <a:cs typeface="Calibri"/>
              </a:rPr>
              <a:t>a</a:t>
            </a:r>
            <a:r>
              <a:rPr sz="2800" spc="-40" dirty="0">
                <a:effectLst/>
                <a:cs typeface="Calibri"/>
              </a:rPr>
              <a:t>r</a:t>
            </a:r>
            <a:r>
              <a:rPr sz="2800" spc="-5" dirty="0">
                <a:effectLst/>
                <a:cs typeface="Calibri"/>
              </a:rPr>
              <a:t>d</a:t>
            </a:r>
            <a:r>
              <a:rPr sz="2800" dirty="0">
                <a:effectLst/>
                <a:cs typeface="Calibri"/>
              </a:rPr>
              <a:t>) </a:t>
            </a:r>
            <a:r>
              <a:rPr sz="2800" spc="-15" dirty="0">
                <a:effectLst/>
                <a:cs typeface="Calibri"/>
              </a:rPr>
              <a:t>t</a:t>
            </a:r>
            <a:r>
              <a:rPr sz="2800" dirty="0">
                <a:effectLst/>
                <a:cs typeface="Calibri"/>
              </a:rPr>
              <a:t>o</a:t>
            </a:r>
            <a:r>
              <a:rPr sz="2800" spc="-5" dirty="0">
                <a:effectLst/>
                <a:cs typeface="Calibri"/>
              </a:rPr>
              <a:t> </a:t>
            </a:r>
            <a:r>
              <a:rPr sz="2800" spc="-35" dirty="0">
                <a:effectLst/>
                <a:cs typeface="Calibri"/>
              </a:rPr>
              <a:t>c</a:t>
            </a:r>
            <a:r>
              <a:rPr sz="2800" dirty="0">
                <a:effectLst/>
                <a:cs typeface="Calibri"/>
              </a:rPr>
              <a:t>arry</a:t>
            </a:r>
            <a:r>
              <a:rPr sz="2800" spc="25" dirty="0">
                <a:effectLst/>
                <a:cs typeface="Calibri"/>
              </a:rPr>
              <a:t> </a:t>
            </a:r>
            <a:r>
              <a:rPr sz="2800" spc="-5" dirty="0">
                <a:effectLst/>
                <a:cs typeface="Calibri"/>
              </a:rPr>
              <a:t>ou</a:t>
            </a:r>
            <a:r>
              <a:rPr sz="2800" dirty="0">
                <a:effectLst/>
                <a:cs typeface="Calibri"/>
              </a:rPr>
              <a:t>t the </a:t>
            </a:r>
            <a:r>
              <a:rPr sz="2800" spc="-5" dirty="0">
                <a:effectLst/>
                <a:cs typeface="Calibri"/>
              </a:rPr>
              <a:t>p</a:t>
            </a:r>
            <a:r>
              <a:rPr sz="2800" spc="-40" dirty="0">
                <a:effectLst/>
                <a:cs typeface="Calibri"/>
              </a:rPr>
              <a:t>r</a:t>
            </a:r>
            <a:r>
              <a:rPr sz="2800" spc="-5" dirty="0">
                <a:effectLst/>
                <a:cs typeface="Calibri"/>
              </a:rPr>
              <a:t>ojec</a:t>
            </a:r>
            <a:r>
              <a:rPr sz="2800" dirty="0">
                <a:effectLst/>
                <a:cs typeface="Calibri"/>
              </a:rPr>
              <a:t>t</a:t>
            </a:r>
            <a:r>
              <a:rPr sz="2800" spc="10" dirty="0">
                <a:effectLst/>
                <a:cs typeface="Calibri"/>
              </a:rPr>
              <a:t> </a:t>
            </a:r>
            <a:r>
              <a:rPr sz="2800" spc="-5" dirty="0">
                <a:effectLst/>
                <a:cs typeface="Calibri"/>
              </a:rPr>
              <a:t>o</a:t>
            </a:r>
            <a:r>
              <a:rPr sz="2800" dirty="0">
                <a:effectLst/>
                <a:cs typeface="Calibri"/>
              </a:rPr>
              <a:t>f G</a:t>
            </a:r>
            <a:r>
              <a:rPr sz="2800" spc="-50" dirty="0">
                <a:effectLst/>
                <a:cs typeface="Calibri"/>
              </a:rPr>
              <a:t>r</a:t>
            </a:r>
            <a:r>
              <a:rPr sz="2800" dirty="0">
                <a:effectLst/>
                <a:cs typeface="Calibri"/>
              </a:rPr>
              <a:t>a</a:t>
            </a:r>
            <a:r>
              <a:rPr sz="2800" spc="-25" dirty="0">
                <a:effectLst/>
                <a:cs typeface="Calibri"/>
              </a:rPr>
              <a:t>n</a:t>
            </a:r>
            <a:r>
              <a:rPr sz="2800" spc="-20" dirty="0">
                <a:effectLst/>
                <a:cs typeface="Calibri"/>
              </a:rPr>
              <a:t>t</a:t>
            </a:r>
            <a:r>
              <a:rPr sz="2800" spc="-15" dirty="0">
                <a:effectLst/>
                <a:cs typeface="Calibri"/>
              </a:rPr>
              <a:t>e</a:t>
            </a:r>
            <a:r>
              <a:rPr sz="2800" spc="-10" dirty="0">
                <a:effectLst/>
                <a:cs typeface="Calibri"/>
              </a:rPr>
              <a:t>e;</a:t>
            </a:r>
            <a:endParaRPr sz="2800" dirty="0">
              <a:effectLst/>
              <a:cs typeface="Calibri"/>
            </a:endParaRPr>
          </a:p>
          <a:p>
            <a:pPr marL="568959" marR="5080" indent="-457200">
              <a:lnSpc>
                <a:spcPct val="90000"/>
              </a:lnSpc>
              <a:spcBef>
                <a:spcPts val="555"/>
              </a:spcBef>
              <a:buFont typeface="Arial" panose="020B0604020202020204" pitchFamily="34" charset="0"/>
              <a:buChar char="•"/>
              <a:tabLst>
                <a:tab pos="461645" algn="l"/>
              </a:tabLst>
            </a:pPr>
            <a:r>
              <a:rPr sz="2800" spc="-5" dirty="0">
                <a:effectLst/>
                <a:cs typeface="Calibri"/>
              </a:rPr>
              <a:t>T</a:t>
            </a:r>
            <a:r>
              <a:rPr sz="2800" dirty="0">
                <a:effectLst/>
                <a:cs typeface="Calibri"/>
              </a:rPr>
              <a:t>h</a:t>
            </a:r>
            <a:r>
              <a:rPr sz="2800" spc="-15" dirty="0">
                <a:effectLst/>
                <a:cs typeface="Calibri"/>
              </a:rPr>
              <a:t>e</a:t>
            </a:r>
            <a:r>
              <a:rPr sz="2800" spc="10" dirty="0">
                <a:effectLst/>
                <a:cs typeface="Calibri"/>
              </a:rPr>
              <a:t> </a:t>
            </a:r>
            <a:r>
              <a:rPr sz="2800" spc="-30" dirty="0">
                <a:effectLst/>
                <a:cs typeface="Calibri"/>
              </a:rPr>
              <a:t>v</a:t>
            </a:r>
            <a:r>
              <a:rPr sz="2800" dirty="0">
                <a:effectLst/>
                <a:cs typeface="Calibri"/>
              </a:rPr>
              <a:t>alue </a:t>
            </a:r>
            <a:r>
              <a:rPr sz="2800" spc="-5" dirty="0">
                <a:effectLst/>
                <a:cs typeface="Calibri"/>
              </a:rPr>
              <a:t>o</a:t>
            </a:r>
            <a:r>
              <a:rPr sz="2800" dirty="0">
                <a:effectLst/>
                <a:cs typeface="Calibri"/>
              </a:rPr>
              <a:t>f a</a:t>
            </a:r>
            <a:r>
              <a:rPr sz="2800" spc="-50" dirty="0">
                <a:effectLst/>
                <a:cs typeface="Calibri"/>
              </a:rPr>
              <a:t>n</a:t>
            </a:r>
            <a:r>
              <a:rPr sz="2800" dirty="0">
                <a:effectLst/>
                <a:cs typeface="Calibri"/>
              </a:rPr>
              <a:t>y</a:t>
            </a:r>
            <a:r>
              <a:rPr sz="2800" spc="10" dirty="0">
                <a:effectLst/>
                <a:cs typeface="Calibri"/>
              </a:rPr>
              <a:t> </a:t>
            </a:r>
            <a:r>
              <a:rPr sz="2800" spc="-5" dirty="0">
                <a:effectLst/>
                <a:cs typeface="Calibri"/>
              </a:rPr>
              <a:t>don</a:t>
            </a:r>
            <a:r>
              <a:rPr sz="2800" spc="-25" dirty="0">
                <a:effectLst/>
                <a:cs typeface="Calibri"/>
              </a:rPr>
              <a:t>a</a:t>
            </a:r>
            <a:r>
              <a:rPr sz="2800" spc="-20" dirty="0">
                <a:effectLst/>
                <a:cs typeface="Calibri"/>
              </a:rPr>
              <a:t>t</a:t>
            </a:r>
            <a:r>
              <a:rPr sz="2800" dirty="0">
                <a:effectLst/>
                <a:cs typeface="Calibri"/>
              </a:rPr>
              <a:t>ed</a:t>
            </a:r>
            <a:r>
              <a:rPr sz="2800" spc="-5" dirty="0">
                <a:effectLst/>
                <a:cs typeface="Calibri"/>
              </a:rPr>
              <a:t> </a:t>
            </a:r>
            <a:r>
              <a:rPr sz="2800" spc="5" dirty="0">
                <a:effectLst/>
                <a:cs typeface="Calibri"/>
              </a:rPr>
              <a:t>m</a:t>
            </a:r>
            <a:r>
              <a:rPr sz="2800" spc="-25" dirty="0">
                <a:effectLst/>
                <a:cs typeface="Calibri"/>
              </a:rPr>
              <a:t>a</a:t>
            </a:r>
            <a:r>
              <a:rPr sz="2800" spc="-20" dirty="0">
                <a:effectLst/>
                <a:cs typeface="Calibri"/>
              </a:rPr>
              <a:t>t</a:t>
            </a:r>
            <a:r>
              <a:rPr sz="2800" dirty="0">
                <a:effectLst/>
                <a:cs typeface="Calibri"/>
              </a:rPr>
              <a:t>erial</a:t>
            </a:r>
            <a:r>
              <a:rPr sz="2800" spc="-5" dirty="0">
                <a:effectLst/>
                <a:cs typeface="Calibri"/>
              </a:rPr>
              <a:t> </a:t>
            </a:r>
            <a:r>
              <a:rPr sz="2800" spc="-10" dirty="0">
                <a:effectLst/>
                <a:cs typeface="Calibri"/>
              </a:rPr>
              <a:t>or</a:t>
            </a:r>
            <a:r>
              <a:rPr sz="2800" dirty="0">
                <a:effectLst/>
                <a:cs typeface="Calibri"/>
              </a:rPr>
              <a:t> </a:t>
            </a:r>
            <a:r>
              <a:rPr sz="2800" spc="-5" dirty="0">
                <a:effectLst/>
                <a:cs typeface="Calibri"/>
              </a:rPr>
              <a:t>buildin</a:t>
            </a:r>
            <a:r>
              <a:rPr sz="2800" spc="30" dirty="0">
                <a:effectLst/>
                <a:cs typeface="Calibri"/>
              </a:rPr>
              <a:t>g</a:t>
            </a:r>
            <a:r>
              <a:rPr sz="2800" spc="-10" dirty="0">
                <a:effectLst/>
                <a:cs typeface="Calibri"/>
              </a:rPr>
              <a:t>,</a:t>
            </a:r>
            <a:r>
              <a:rPr sz="2800" spc="5" dirty="0">
                <a:effectLst/>
                <a:cs typeface="Calibri"/>
              </a:rPr>
              <a:t> </a:t>
            </a:r>
            <a:r>
              <a:rPr sz="2800" spc="-5" dirty="0">
                <a:effectLst/>
                <a:cs typeface="Calibri"/>
              </a:rPr>
              <a:t>o</a:t>
            </a:r>
            <a:r>
              <a:rPr sz="2800" dirty="0">
                <a:effectLst/>
                <a:cs typeface="Calibri"/>
              </a:rPr>
              <a:t>r</a:t>
            </a:r>
            <a:r>
              <a:rPr sz="2800" spc="10" dirty="0">
                <a:effectLst/>
                <a:cs typeface="Calibri"/>
              </a:rPr>
              <a:t> </a:t>
            </a:r>
            <a:r>
              <a:rPr sz="2800" spc="-5" dirty="0">
                <a:effectLst/>
                <a:cs typeface="Calibri"/>
              </a:rPr>
              <a:t>o</a:t>
            </a:r>
            <a:r>
              <a:rPr sz="2800" dirty="0">
                <a:effectLst/>
                <a:cs typeface="Calibri"/>
              </a:rPr>
              <a:t>f a</a:t>
            </a:r>
            <a:r>
              <a:rPr sz="2800" spc="-55" dirty="0">
                <a:effectLst/>
                <a:cs typeface="Calibri"/>
              </a:rPr>
              <a:t>n</a:t>
            </a:r>
            <a:r>
              <a:rPr sz="2800" dirty="0">
                <a:effectLst/>
                <a:cs typeface="Calibri"/>
              </a:rPr>
              <a:t>y lea</a:t>
            </a:r>
            <a:r>
              <a:rPr sz="2800" spc="5" dirty="0">
                <a:effectLst/>
                <a:cs typeface="Calibri"/>
              </a:rPr>
              <a:t>s</a:t>
            </a:r>
            <a:r>
              <a:rPr sz="2800" spc="-10" dirty="0">
                <a:effectLst/>
                <a:cs typeface="Calibri"/>
              </a:rPr>
              <a:t>e, </a:t>
            </a:r>
            <a:r>
              <a:rPr sz="2800" spc="-25" dirty="0">
                <a:effectLst/>
                <a:cs typeface="Calibri"/>
              </a:rPr>
              <a:t>c</a:t>
            </a:r>
            <a:r>
              <a:rPr sz="2800" dirty="0">
                <a:effectLst/>
                <a:cs typeface="Calibri"/>
              </a:rPr>
              <a:t>alcul</a:t>
            </a:r>
            <a:r>
              <a:rPr sz="2800" spc="-25" dirty="0">
                <a:effectLst/>
                <a:cs typeface="Calibri"/>
              </a:rPr>
              <a:t>at</a:t>
            </a:r>
            <a:r>
              <a:rPr sz="2800" dirty="0">
                <a:effectLst/>
                <a:cs typeface="Calibri"/>
              </a:rPr>
              <a:t>ed</a:t>
            </a:r>
            <a:r>
              <a:rPr sz="2800" spc="-15" dirty="0">
                <a:effectLst/>
                <a:cs typeface="Calibri"/>
              </a:rPr>
              <a:t> </a:t>
            </a:r>
            <a:r>
              <a:rPr sz="2800" spc="-5" dirty="0">
                <a:effectLst/>
                <a:cs typeface="Calibri"/>
              </a:rPr>
              <a:t>usin</a:t>
            </a:r>
            <a:r>
              <a:rPr sz="2800" dirty="0">
                <a:effectLst/>
                <a:cs typeface="Calibri"/>
              </a:rPr>
              <a:t>g a</a:t>
            </a:r>
            <a:r>
              <a:rPr sz="2800" spc="5" dirty="0">
                <a:effectLst/>
                <a:cs typeface="Calibri"/>
              </a:rPr>
              <a:t> </a:t>
            </a:r>
            <a:r>
              <a:rPr sz="2800" spc="-45" dirty="0">
                <a:effectLst/>
                <a:cs typeface="Calibri"/>
              </a:rPr>
              <a:t>r</a:t>
            </a:r>
            <a:r>
              <a:rPr sz="2800" dirty="0">
                <a:effectLst/>
                <a:cs typeface="Calibri"/>
              </a:rPr>
              <a:t>eas</a:t>
            </a:r>
            <a:r>
              <a:rPr sz="2800" spc="-5" dirty="0">
                <a:effectLst/>
                <a:cs typeface="Calibri"/>
              </a:rPr>
              <a:t>onabl</a:t>
            </a:r>
            <a:r>
              <a:rPr sz="2800" dirty="0">
                <a:effectLst/>
                <a:cs typeface="Calibri"/>
              </a:rPr>
              <a:t>e</a:t>
            </a:r>
            <a:r>
              <a:rPr sz="2800" spc="5" dirty="0">
                <a:effectLst/>
                <a:cs typeface="Calibri"/>
              </a:rPr>
              <a:t> m</a:t>
            </a:r>
            <a:r>
              <a:rPr sz="2800" spc="-10" dirty="0">
                <a:effectLst/>
                <a:cs typeface="Calibri"/>
              </a:rPr>
              <a:t>e</a:t>
            </a:r>
            <a:r>
              <a:rPr sz="2800" dirty="0">
                <a:effectLst/>
                <a:cs typeface="Calibri"/>
              </a:rPr>
              <a:t>thod</a:t>
            </a:r>
            <a:r>
              <a:rPr sz="2800" spc="-5" dirty="0">
                <a:effectLst/>
                <a:cs typeface="Calibri"/>
              </a:rPr>
              <a:t> </a:t>
            </a:r>
            <a:r>
              <a:rPr sz="2800" spc="-30" dirty="0">
                <a:effectLst/>
                <a:cs typeface="Calibri"/>
              </a:rPr>
              <a:t>t</a:t>
            </a:r>
            <a:r>
              <a:rPr sz="2800" dirty="0">
                <a:effectLst/>
                <a:cs typeface="Calibri"/>
              </a:rPr>
              <a:t>o e</a:t>
            </a:r>
            <a:r>
              <a:rPr sz="2800" spc="-15" dirty="0">
                <a:effectLst/>
                <a:cs typeface="Calibri"/>
              </a:rPr>
              <a:t>s</a:t>
            </a:r>
            <a:r>
              <a:rPr sz="2800" spc="-25" dirty="0">
                <a:effectLst/>
                <a:cs typeface="Calibri"/>
              </a:rPr>
              <a:t>t</a:t>
            </a:r>
            <a:r>
              <a:rPr sz="2800" dirty="0">
                <a:effectLst/>
                <a:cs typeface="Calibri"/>
              </a:rPr>
              <a:t>ablish</a:t>
            </a:r>
            <a:r>
              <a:rPr sz="2800" spc="-20" dirty="0">
                <a:effectLst/>
                <a:cs typeface="Calibri"/>
              </a:rPr>
              <a:t> </a:t>
            </a:r>
            <a:r>
              <a:rPr sz="2800" dirty="0">
                <a:effectLst/>
                <a:cs typeface="Calibri"/>
              </a:rPr>
              <a:t>a</a:t>
            </a:r>
            <a:r>
              <a:rPr sz="2800" spc="5" dirty="0">
                <a:effectLst/>
                <a:cs typeface="Calibri"/>
              </a:rPr>
              <a:t> </a:t>
            </a:r>
            <a:r>
              <a:rPr sz="2800" spc="-50" dirty="0">
                <a:effectLst/>
                <a:cs typeface="Calibri"/>
              </a:rPr>
              <a:t>f</a:t>
            </a:r>
            <a:r>
              <a:rPr sz="2800" dirty="0">
                <a:effectLst/>
                <a:cs typeface="Calibri"/>
              </a:rPr>
              <a:t>air mar</a:t>
            </a:r>
            <a:r>
              <a:rPr sz="2800" spc="-80" dirty="0">
                <a:effectLst/>
                <a:cs typeface="Calibri"/>
              </a:rPr>
              <a:t>k</a:t>
            </a:r>
            <a:r>
              <a:rPr sz="2800" spc="-10" dirty="0">
                <a:effectLst/>
                <a:cs typeface="Calibri"/>
              </a:rPr>
              <a:t>e</a:t>
            </a:r>
            <a:r>
              <a:rPr sz="2800" dirty="0">
                <a:effectLst/>
                <a:cs typeface="Calibri"/>
              </a:rPr>
              <a:t>t </a:t>
            </a:r>
            <a:r>
              <a:rPr sz="2800" spc="-30" dirty="0">
                <a:effectLst/>
                <a:cs typeface="Calibri"/>
              </a:rPr>
              <a:t>v</a:t>
            </a:r>
            <a:r>
              <a:rPr sz="2800" dirty="0">
                <a:effectLst/>
                <a:cs typeface="Calibri"/>
              </a:rPr>
              <a:t>alue;</a:t>
            </a:r>
          </a:p>
          <a:p>
            <a:pPr marL="568959" indent="-457200">
              <a:spcBef>
                <a:spcPts val="320"/>
              </a:spcBef>
              <a:buFont typeface="Arial" panose="020B0604020202020204" pitchFamily="34" charset="0"/>
              <a:buChar char="•"/>
              <a:tabLst>
                <a:tab pos="461645" algn="l"/>
              </a:tabLst>
            </a:pPr>
            <a:r>
              <a:rPr sz="2800" spc="-5" dirty="0">
                <a:effectLst/>
                <a:cs typeface="Calibri"/>
              </a:rPr>
              <a:t>Ti</a:t>
            </a:r>
            <a:r>
              <a:rPr sz="2800" spc="5" dirty="0">
                <a:effectLst/>
                <a:cs typeface="Calibri"/>
              </a:rPr>
              <a:t>m</a:t>
            </a:r>
            <a:r>
              <a:rPr sz="2800" spc="-15" dirty="0">
                <a:effectLst/>
                <a:cs typeface="Calibri"/>
              </a:rPr>
              <a:t>e</a:t>
            </a:r>
            <a:r>
              <a:rPr sz="2800" dirty="0">
                <a:effectLst/>
                <a:cs typeface="Calibri"/>
              </a:rPr>
              <a:t> </a:t>
            </a:r>
            <a:r>
              <a:rPr sz="2800" spc="-25" dirty="0">
                <a:effectLst/>
                <a:cs typeface="Calibri"/>
              </a:rPr>
              <a:t>c</a:t>
            </a:r>
            <a:r>
              <a:rPr sz="2800" spc="-5" dirty="0">
                <a:effectLst/>
                <a:cs typeface="Calibri"/>
              </a:rPr>
              <a:t>o</a:t>
            </a:r>
            <a:r>
              <a:rPr sz="2800" spc="-30" dirty="0">
                <a:effectLst/>
                <a:cs typeface="Calibri"/>
              </a:rPr>
              <a:t>n</a:t>
            </a:r>
            <a:r>
              <a:rPr sz="2800" dirty="0">
                <a:effectLst/>
                <a:cs typeface="Calibri"/>
              </a:rPr>
              <a:t>tribu</a:t>
            </a:r>
            <a:r>
              <a:rPr sz="2800" spc="-20" dirty="0">
                <a:effectLst/>
                <a:cs typeface="Calibri"/>
              </a:rPr>
              <a:t>t</a:t>
            </a:r>
            <a:r>
              <a:rPr sz="2800" dirty="0">
                <a:effectLst/>
                <a:cs typeface="Calibri"/>
              </a:rPr>
              <a:t>ed</a:t>
            </a:r>
            <a:r>
              <a:rPr sz="2800" spc="-5" dirty="0">
                <a:effectLst/>
                <a:cs typeface="Calibri"/>
              </a:rPr>
              <a:t> </a:t>
            </a:r>
            <a:r>
              <a:rPr sz="2800" spc="-15" dirty="0">
                <a:effectLst/>
                <a:cs typeface="Calibri"/>
              </a:rPr>
              <a:t>b</a:t>
            </a:r>
            <a:r>
              <a:rPr sz="2800" dirty="0">
                <a:effectLst/>
                <a:cs typeface="Calibri"/>
              </a:rPr>
              <a:t>y</a:t>
            </a:r>
            <a:r>
              <a:rPr sz="2800" spc="10" dirty="0">
                <a:effectLst/>
                <a:cs typeface="Calibri"/>
              </a:rPr>
              <a:t> </a:t>
            </a:r>
            <a:r>
              <a:rPr sz="2800" spc="-20" dirty="0">
                <a:effectLst/>
                <a:cs typeface="Calibri"/>
              </a:rPr>
              <a:t>v</a:t>
            </a:r>
            <a:r>
              <a:rPr sz="2800" spc="-5" dirty="0">
                <a:effectLst/>
                <a:cs typeface="Calibri"/>
              </a:rPr>
              <a:t>olu</a:t>
            </a:r>
            <a:r>
              <a:rPr sz="2800" spc="-25" dirty="0">
                <a:effectLst/>
                <a:cs typeface="Calibri"/>
              </a:rPr>
              <a:t>n</a:t>
            </a:r>
            <a:r>
              <a:rPr sz="2800" spc="-20" dirty="0">
                <a:effectLst/>
                <a:cs typeface="Calibri"/>
              </a:rPr>
              <a:t>t</a:t>
            </a:r>
            <a:r>
              <a:rPr sz="2800" spc="-15" dirty="0">
                <a:effectLst/>
                <a:cs typeface="Calibri"/>
              </a:rPr>
              <a:t>e</a:t>
            </a:r>
            <a:r>
              <a:rPr sz="2800" spc="-10" dirty="0">
                <a:effectLst/>
                <a:cs typeface="Calibri"/>
              </a:rPr>
              <a:t>e</a:t>
            </a:r>
            <a:r>
              <a:rPr sz="2800" spc="-50" dirty="0">
                <a:effectLst/>
                <a:cs typeface="Calibri"/>
              </a:rPr>
              <a:t>r</a:t>
            </a:r>
            <a:r>
              <a:rPr sz="2800" spc="-5" dirty="0">
                <a:effectLst/>
                <a:cs typeface="Calibri"/>
              </a:rPr>
              <a:t>s</a:t>
            </a:r>
            <a:r>
              <a:rPr sz="2800" dirty="0">
                <a:effectLst/>
                <a:cs typeface="Calibri"/>
              </a:rPr>
              <a:t>;</a:t>
            </a:r>
            <a:r>
              <a:rPr sz="2800" spc="15" dirty="0">
                <a:effectLst/>
                <a:cs typeface="Calibri"/>
              </a:rPr>
              <a:t> </a:t>
            </a:r>
            <a:r>
              <a:rPr sz="2800" u="heavy" dirty="0">
                <a:effectLst/>
                <a:cs typeface="Calibri"/>
              </a:rPr>
              <a:t>and</a:t>
            </a:r>
            <a:endParaRPr sz="2800" dirty="0">
              <a:effectLst/>
              <a:cs typeface="Calibri"/>
            </a:endParaRPr>
          </a:p>
          <a:p>
            <a:pPr marL="568959" indent="-457200">
              <a:lnSpc>
                <a:spcPts val="2680"/>
              </a:lnSpc>
              <a:spcBef>
                <a:spcPts val="310"/>
              </a:spcBef>
              <a:buFont typeface="Arial" panose="020B0604020202020204" pitchFamily="34" charset="0"/>
              <a:buChar char="•"/>
              <a:tabLst>
                <a:tab pos="461645" algn="l"/>
              </a:tabLst>
            </a:pPr>
            <a:r>
              <a:rPr lang="en-US" sz="2800" spc="-25" dirty="0">
                <a:cs typeface="Calibri"/>
              </a:rPr>
              <a:t>M</a:t>
            </a:r>
            <a:r>
              <a:rPr sz="2800" spc="-25" dirty="0">
                <a:effectLst/>
                <a:cs typeface="Calibri"/>
              </a:rPr>
              <a:t>a</a:t>
            </a:r>
            <a:r>
              <a:rPr sz="2800" spc="-20" dirty="0">
                <a:effectLst/>
                <a:cs typeface="Calibri"/>
              </a:rPr>
              <a:t>t</a:t>
            </a:r>
            <a:r>
              <a:rPr sz="2800" dirty="0">
                <a:effectLst/>
                <a:cs typeface="Calibri"/>
              </a:rPr>
              <a:t>ching</a:t>
            </a:r>
            <a:r>
              <a:rPr sz="2800" spc="-20" dirty="0">
                <a:effectLst/>
                <a:cs typeface="Calibri"/>
              </a:rPr>
              <a:t> </a:t>
            </a:r>
            <a:r>
              <a:rPr sz="2800" spc="-5" dirty="0">
                <a:effectLst/>
                <a:cs typeface="Calibri"/>
              </a:rPr>
              <a:t>fund</a:t>
            </a:r>
            <a:r>
              <a:rPr sz="2800" dirty="0">
                <a:effectLst/>
                <a:cs typeface="Calibri"/>
              </a:rPr>
              <a:t>s</a:t>
            </a:r>
            <a:r>
              <a:rPr sz="2800" spc="5" dirty="0">
                <a:effectLst/>
                <a:cs typeface="Calibri"/>
              </a:rPr>
              <a:t> </a:t>
            </a:r>
            <a:r>
              <a:rPr sz="2800" spc="-5" dirty="0">
                <a:effectLst/>
                <a:cs typeface="Calibri"/>
              </a:rPr>
              <a:t>o</a:t>
            </a:r>
            <a:r>
              <a:rPr sz="2800" dirty="0">
                <a:effectLst/>
                <a:cs typeface="Calibri"/>
              </a:rPr>
              <a:t>r</a:t>
            </a:r>
            <a:r>
              <a:rPr sz="2800" spc="5" dirty="0">
                <a:effectLst/>
                <a:cs typeface="Calibri"/>
              </a:rPr>
              <a:t> </a:t>
            </a:r>
            <a:r>
              <a:rPr sz="2800" spc="-20" dirty="0">
                <a:effectLst/>
                <a:cs typeface="Calibri"/>
              </a:rPr>
              <a:t>v</a:t>
            </a:r>
            <a:r>
              <a:rPr sz="2800" spc="-5" dirty="0">
                <a:effectLst/>
                <a:cs typeface="Calibri"/>
              </a:rPr>
              <a:t>olu</a:t>
            </a:r>
            <a:r>
              <a:rPr sz="2800" spc="-25" dirty="0">
                <a:effectLst/>
                <a:cs typeface="Calibri"/>
              </a:rPr>
              <a:t>n</a:t>
            </a:r>
            <a:r>
              <a:rPr sz="2800" spc="-20" dirty="0">
                <a:effectLst/>
                <a:cs typeface="Calibri"/>
              </a:rPr>
              <a:t>t</a:t>
            </a:r>
            <a:r>
              <a:rPr sz="2800" dirty="0">
                <a:effectLst/>
                <a:cs typeface="Calibri"/>
              </a:rPr>
              <a:t>a</a:t>
            </a:r>
            <a:r>
              <a:rPr sz="2800" spc="5" dirty="0">
                <a:effectLst/>
                <a:cs typeface="Calibri"/>
              </a:rPr>
              <a:t>r</a:t>
            </a:r>
            <a:r>
              <a:rPr sz="2800" dirty="0">
                <a:effectLst/>
                <a:cs typeface="Calibri"/>
              </a:rPr>
              <a:t>y </a:t>
            </a:r>
            <a:r>
              <a:rPr sz="2800" spc="-40" dirty="0">
                <a:effectLst/>
                <a:cs typeface="Calibri"/>
              </a:rPr>
              <a:t>e</a:t>
            </a:r>
            <a:r>
              <a:rPr sz="2800" spc="-25" dirty="0">
                <a:effectLst/>
                <a:cs typeface="Calibri"/>
              </a:rPr>
              <a:t>f</a:t>
            </a:r>
            <a:r>
              <a:rPr sz="2800" spc="-50" dirty="0">
                <a:effectLst/>
                <a:cs typeface="Calibri"/>
              </a:rPr>
              <a:t>f</a:t>
            </a:r>
            <a:r>
              <a:rPr sz="2800" spc="-5" dirty="0">
                <a:effectLst/>
                <a:cs typeface="Calibri"/>
              </a:rPr>
              <a:t>o</a:t>
            </a:r>
            <a:r>
              <a:rPr sz="2800" spc="-10" dirty="0">
                <a:effectLst/>
                <a:cs typeface="Calibri"/>
              </a:rPr>
              <a:t>r</a:t>
            </a:r>
            <a:r>
              <a:rPr sz="2800" dirty="0">
                <a:effectLst/>
                <a:cs typeface="Calibri"/>
              </a:rPr>
              <a:t>ts</a:t>
            </a:r>
            <a:r>
              <a:rPr sz="2800" spc="5" dirty="0">
                <a:effectLst/>
                <a:cs typeface="Calibri"/>
              </a:rPr>
              <a:t> </a:t>
            </a:r>
            <a:r>
              <a:rPr sz="2800" spc="-5" dirty="0">
                <a:effectLst/>
                <a:cs typeface="Calibri"/>
              </a:rPr>
              <a:t>p</a:t>
            </a:r>
            <a:r>
              <a:rPr sz="2800" spc="-45" dirty="0">
                <a:effectLst/>
                <a:cs typeface="Calibri"/>
              </a:rPr>
              <a:t>r</a:t>
            </a:r>
            <a:r>
              <a:rPr sz="2800" spc="-20" dirty="0">
                <a:effectLst/>
                <a:cs typeface="Calibri"/>
              </a:rPr>
              <a:t>o</a:t>
            </a:r>
            <a:r>
              <a:rPr sz="2800" dirty="0">
                <a:effectLst/>
                <a:cs typeface="Calibri"/>
              </a:rPr>
              <a:t>vid</a:t>
            </a:r>
            <a:r>
              <a:rPr sz="2800" spc="5" dirty="0">
                <a:effectLst/>
                <a:cs typeface="Calibri"/>
              </a:rPr>
              <a:t>e</a:t>
            </a:r>
            <a:r>
              <a:rPr sz="2800" dirty="0">
                <a:effectLst/>
                <a:cs typeface="Calibri"/>
              </a:rPr>
              <a:t>d</a:t>
            </a:r>
            <a:r>
              <a:rPr sz="2800" spc="15" dirty="0">
                <a:effectLst/>
                <a:cs typeface="Calibri"/>
              </a:rPr>
              <a:t> </a:t>
            </a:r>
            <a:r>
              <a:rPr sz="2800" spc="-15" dirty="0">
                <a:effectLst/>
                <a:cs typeface="Calibri"/>
              </a:rPr>
              <a:t>b</a:t>
            </a:r>
            <a:r>
              <a:rPr sz="2800" dirty="0">
                <a:effectLst/>
                <a:cs typeface="Calibri"/>
              </a:rPr>
              <a:t>y a</a:t>
            </a:r>
            <a:r>
              <a:rPr sz="2800" spc="-50" dirty="0">
                <a:effectLst/>
                <a:cs typeface="Calibri"/>
              </a:rPr>
              <a:t>n</a:t>
            </a:r>
            <a:r>
              <a:rPr sz="2800" dirty="0">
                <a:effectLst/>
                <a:cs typeface="Calibri"/>
              </a:rPr>
              <a:t>y</a:t>
            </a:r>
            <a:r>
              <a:rPr lang="en-US" sz="2800" dirty="0">
                <a:effectLst/>
                <a:cs typeface="Calibri"/>
              </a:rPr>
              <a:t> </a:t>
            </a:r>
            <a:r>
              <a:rPr sz="2800" spc="-45" dirty="0">
                <a:effectLst/>
                <a:cs typeface="Calibri"/>
              </a:rPr>
              <a:t>r</a:t>
            </a:r>
            <a:r>
              <a:rPr sz="2800" dirty="0">
                <a:effectLst/>
                <a:cs typeface="Calibri"/>
              </a:rPr>
              <a:t>ecipie</a:t>
            </a:r>
            <a:r>
              <a:rPr sz="2800" spc="-25" dirty="0">
                <a:effectLst/>
                <a:cs typeface="Calibri"/>
              </a:rPr>
              <a:t>n</a:t>
            </a:r>
            <a:r>
              <a:rPr sz="2800" dirty="0">
                <a:effectLst/>
                <a:cs typeface="Calibri"/>
              </a:rPr>
              <a:t>t</a:t>
            </a:r>
            <a:r>
              <a:rPr sz="2800" spc="10" dirty="0">
                <a:effectLst/>
                <a:cs typeface="Calibri"/>
              </a:rPr>
              <a:t> </a:t>
            </a:r>
            <a:r>
              <a:rPr sz="2800" spc="-5" dirty="0">
                <a:effectLst/>
                <a:cs typeface="Calibri"/>
              </a:rPr>
              <a:t>o</a:t>
            </a:r>
            <a:r>
              <a:rPr sz="2800" dirty="0">
                <a:effectLst/>
                <a:cs typeface="Calibri"/>
              </a:rPr>
              <a:t>r</a:t>
            </a:r>
            <a:r>
              <a:rPr sz="2800" spc="-5" dirty="0">
                <a:effectLst/>
                <a:cs typeface="Calibri"/>
              </a:rPr>
              <a:t> p</a:t>
            </a:r>
            <a:r>
              <a:rPr sz="2800" spc="-45" dirty="0">
                <a:effectLst/>
                <a:cs typeface="Calibri"/>
              </a:rPr>
              <a:t>r</a:t>
            </a:r>
            <a:r>
              <a:rPr sz="2800" spc="-5" dirty="0">
                <a:effectLst/>
                <a:cs typeface="Calibri"/>
              </a:rPr>
              <a:t>ojec</a:t>
            </a:r>
            <a:r>
              <a:rPr sz="2800" dirty="0">
                <a:effectLst/>
                <a:cs typeface="Calibri"/>
              </a:rPr>
              <a:t>t</a:t>
            </a:r>
            <a:r>
              <a:rPr sz="2800" spc="15" dirty="0">
                <a:effectLst/>
                <a:cs typeface="Calibri"/>
              </a:rPr>
              <a:t> </a:t>
            </a:r>
            <a:r>
              <a:rPr sz="2800" spc="-5" dirty="0">
                <a:effectLst/>
                <a:cs typeface="Calibri"/>
              </a:rPr>
              <a:t>sponso</a:t>
            </a:r>
            <a:r>
              <a:rPr sz="2800" spc="-250" dirty="0">
                <a:effectLst/>
                <a:cs typeface="Calibri"/>
              </a:rPr>
              <a:t>r</a:t>
            </a:r>
            <a:r>
              <a:rPr sz="2800" dirty="0">
                <a:effectLst/>
                <a:cs typeface="Calibri"/>
              </a:rPr>
              <a:t>.</a:t>
            </a:r>
            <a:endParaRPr lang="en-US" sz="2800" dirty="0">
              <a:effectLst/>
              <a:cs typeface="Calibri"/>
            </a:endParaRPr>
          </a:p>
          <a:p>
            <a:pPr marL="568959" indent="-457200">
              <a:lnSpc>
                <a:spcPts val="2680"/>
              </a:lnSpc>
              <a:spcBef>
                <a:spcPts val="310"/>
              </a:spcBef>
              <a:buFont typeface="Arial" panose="020B0604020202020204" pitchFamily="34" charset="0"/>
              <a:buChar char="•"/>
              <a:tabLst>
                <a:tab pos="461645" algn="l"/>
              </a:tabLst>
            </a:pPr>
            <a:endParaRPr lang="en-US" sz="2800" dirty="0">
              <a:cs typeface="Calibri"/>
            </a:endParaRPr>
          </a:p>
        </p:txBody>
      </p:sp>
      <p:sp>
        <p:nvSpPr>
          <p:cNvPr id="6" name="Slide Number Placeholder 5"/>
          <p:cNvSpPr>
            <a:spLocks noGrp="1"/>
          </p:cNvSpPr>
          <p:nvPr>
            <p:ph type="sldNum" sz="quarter" idx="12"/>
          </p:nvPr>
        </p:nvSpPr>
        <p:spPr/>
        <p:txBody>
          <a:bodyPr/>
          <a:lstStyle/>
          <a:p>
            <a:fld id="{500A7A85-B75E-4D15-8271-3E80641739A6}" type="slidenum">
              <a:rPr lang="en-US" smtClean="0"/>
              <a:t>31</a:t>
            </a:fld>
            <a:endParaRPr lang="en-US"/>
          </a:p>
        </p:txBody>
      </p:sp>
      <p:sp>
        <p:nvSpPr>
          <p:cNvPr id="2" name="Rectangle 1">
            <a:extLst>
              <a:ext uri="{FF2B5EF4-FFF2-40B4-BE49-F238E27FC236}">
                <a16:creationId xmlns:a16="http://schemas.microsoft.com/office/drawing/2014/main" id="{1D015505-E5B2-4E5C-80FD-2B1B55216CD6}"/>
              </a:ext>
            </a:extLst>
          </p:cNvPr>
          <p:cNvSpPr/>
          <p:nvPr/>
        </p:nvSpPr>
        <p:spPr>
          <a:xfrm>
            <a:off x="1827778" y="5682871"/>
            <a:ext cx="5150448" cy="460960"/>
          </a:xfrm>
          <a:prstGeom prst="rect">
            <a:avLst/>
          </a:prstGeom>
        </p:spPr>
        <p:txBody>
          <a:bodyPr wrap="none">
            <a:spAutoFit/>
          </a:bodyPr>
          <a:lstStyle/>
          <a:p>
            <a:pPr marL="1270" algn="ctr">
              <a:lnSpc>
                <a:spcPts val="3275"/>
              </a:lnSpc>
            </a:pPr>
            <a:r>
              <a:rPr lang="en-US" spc="-15" dirty="0">
                <a:cs typeface="Calibri"/>
              </a:rPr>
              <a:t>24</a:t>
            </a:r>
            <a:r>
              <a:rPr lang="en-US" spc="20" dirty="0">
                <a:cs typeface="Calibri"/>
              </a:rPr>
              <a:t> </a:t>
            </a:r>
            <a:r>
              <a:rPr lang="en-US" spc="-20" dirty="0">
                <a:cs typeface="Calibri"/>
              </a:rPr>
              <a:t>CFR</a:t>
            </a:r>
            <a:r>
              <a:rPr lang="en-US" spc="10" dirty="0">
                <a:cs typeface="Calibri"/>
              </a:rPr>
              <a:t> </a:t>
            </a:r>
            <a:r>
              <a:rPr lang="en-US" spc="-15" dirty="0">
                <a:cs typeface="Calibri"/>
              </a:rPr>
              <a:t>576.</a:t>
            </a:r>
            <a:r>
              <a:rPr lang="en-US" spc="-25" dirty="0">
                <a:cs typeface="Calibri"/>
              </a:rPr>
              <a:t>2</a:t>
            </a:r>
            <a:r>
              <a:rPr lang="en-US" spc="-15" dirty="0">
                <a:cs typeface="Calibri"/>
              </a:rPr>
              <a:t>01</a:t>
            </a:r>
            <a:r>
              <a:rPr lang="en-US" dirty="0">
                <a:cs typeface="Calibri"/>
              </a:rPr>
              <a:t>  </a:t>
            </a:r>
            <a:r>
              <a:rPr lang="en-US" spc="-20" dirty="0">
                <a:cs typeface="Calibri"/>
              </a:rPr>
              <a:t>c</a:t>
            </a:r>
            <a:r>
              <a:rPr lang="en-US" spc="-25" dirty="0">
                <a:cs typeface="Calibri"/>
              </a:rPr>
              <a:t>o</a:t>
            </a:r>
            <a:r>
              <a:rPr lang="en-US" spc="-45" dirty="0">
                <a:cs typeface="Calibri"/>
              </a:rPr>
              <a:t>n</a:t>
            </a:r>
            <a:r>
              <a:rPr lang="en-US" spc="-35" dirty="0">
                <a:cs typeface="Calibri"/>
              </a:rPr>
              <a:t>t</a:t>
            </a:r>
            <a:r>
              <a:rPr lang="en-US" spc="-15" dirty="0">
                <a:cs typeface="Calibri"/>
              </a:rPr>
              <a:t>ai</a:t>
            </a:r>
            <a:r>
              <a:rPr lang="en-US" spc="-25" dirty="0">
                <a:cs typeface="Calibri"/>
              </a:rPr>
              <a:t>n</a:t>
            </a:r>
            <a:r>
              <a:rPr lang="en-US" spc="-15" dirty="0">
                <a:cs typeface="Calibri"/>
              </a:rPr>
              <a:t>s</a:t>
            </a:r>
            <a:r>
              <a:rPr lang="en-US" spc="-5" dirty="0">
                <a:cs typeface="Calibri"/>
              </a:rPr>
              <a:t> </a:t>
            </a:r>
            <a:r>
              <a:rPr lang="en-US" spc="-30" dirty="0">
                <a:cs typeface="Calibri"/>
              </a:rPr>
              <a:t>m</a:t>
            </a:r>
            <a:r>
              <a:rPr lang="en-US" spc="-35" dirty="0">
                <a:cs typeface="Calibri"/>
              </a:rPr>
              <a:t>a</a:t>
            </a:r>
            <a:r>
              <a:rPr lang="en-US" spc="-50" dirty="0">
                <a:cs typeface="Calibri"/>
              </a:rPr>
              <a:t>t</a:t>
            </a:r>
            <a:r>
              <a:rPr lang="en-US" spc="-20" dirty="0">
                <a:cs typeface="Calibri"/>
              </a:rPr>
              <a:t>c</a:t>
            </a:r>
            <a:r>
              <a:rPr lang="en-US" spc="-15" dirty="0">
                <a:cs typeface="Calibri"/>
              </a:rPr>
              <a:t>h</a:t>
            </a:r>
            <a:r>
              <a:rPr lang="en-US" spc="15" dirty="0">
                <a:cs typeface="Calibri"/>
              </a:rPr>
              <a:t> </a:t>
            </a:r>
            <a:r>
              <a:rPr lang="en-US" spc="-35" dirty="0">
                <a:cs typeface="Calibri"/>
              </a:rPr>
              <a:t>r</a:t>
            </a:r>
            <a:r>
              <a:rPr lang="en-US" spc="-20" dirty="0">
                <a:cs typeface="Calibri"/>
              </a:rPr>
              <a:t>eq</a:t>
            </a:r>
            <a:r>
              <a:rPr lang="en-US" spc="-25" dirty="0">
                <a:cs typeface="Calibri"/>
              </a:rPr>
              <a:t>u</a:t>
            </a:r>
            <a:r>
              <a:rPr lang="en-US" spc="-10" dirty="0">
                <a:cs typeface="Calibri"/>
              </a:rPr>
              <a:t>i</a:t>
            </a:r>
            <a:r>
              <a:rPr lang="en-US" spc="-55" dirty="0">
                <a:cs typeface="Calibri"/>
              </a:rPr>
              <a:t>r</a:t>
            </a:r>
            <a:r>
              <a:rPr lang="en-US" spc="-25" dirty="0">
                <a:cs typeface="Calibri"/>
              </a:rPr>
              <a:t>eme</a:t>
            </a:r>
            <a:r>
              <a:rPr lang="en-US" spc="-45" dirty="0">
                <a:cs typeface="Calibri"/>
              </a:rPr>
              <a:t>n</a:t>
            </a:r>
            <a:r>
              <a:rPr lang="en-US" spc="-15" dirty="0">
                <a:cs typeface="Calibri"/>
              </a:rPr>
              <a:t>ts</a:t>
            </a:r>
          </a:p>
        </p:txBody>
      </p:sp>
    </p:spTree>
    <p:extLst>
      <p:ext uri="{BB962C8B-B14F-4D97-AF65-F5344CB8AC3E}">
        <p14:creationId xmlns:p14="http://schemas.microsoft.com/office/powerpoint/2010/main" val="807950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0A7A85-B75E-4D15-8271-3E80641739A6}" type="slidenum">
              <a:rPr lang="en-US" smtClean="0"/>
              <a:t>32</a:t>
            </a:fld>
            <a:endParaRPr lang="en-US" dirty="0"/>
          </a:p>
        </p:txBody>
      </p:sp>
      <p:graphicFrame>
        <p:nvGraphicFramePr>
          <p:cNvPr id="6" name="Diagram 5">
            <a:extLst>
              <a:ext uri="{FF2B5EF4-FFF2-40B4-BE49-F238E27FC236}">
                <a16:creationId xmlns:a16="http://schemas.microsoft.com/office/drawing/2014/main" id="{E0E1C30B-4832-442D-8632-6E67EC26503F}"/>
              </a:ext>
            </a:extLst>
          </p:cNvPr>
          <p:cNvGraphicFramePr/>
          <p:nvPr>
            <p:extLst/>
          </p:nvPr>
        </p:nvGraphicFramePr>
        <p:xfrm>
          <a:off x="1920240" y="484632"/>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388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660612" y="448444"/>
            <a:ext cx="5779985"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PROPOSALS</a:t>
            </a:r>
          </a:p>
        </p:txBody>
      </p:sp>
      <p:sp>
        <p:nvSpPr>
          <p:cNvPr id="4" name="TextBox 3"/>
          <p:cNvSpPr txBox="1"/>
          <p:nvPr/>
        </p:nvSpPr>
        <p:spPr>
          <a:xfrm>
            <a:off x="606287" y="1632127"/>
            <a:ext cx="11336821"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a:t>The 2024 CDBG and ESG proposal packets will be available on the City of Evansville, Community Development website by July 3, 2023 at the link below:</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www.evansville.in.gov/cdfederalprograms</a:t>
            </a:r>
            <a:endParaRPr lang="en-US" sz="3600"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3600" dirty="0">
              <a:solidFill>
                <a:schemeClr val="bg1"/>
              </a:solidFill>
              <a:effectLst>
                <a:outerShdw blurRad="38100" dist="38100" dir="2700000" algn="tl">
                  <a:srgbClr val="000000">
                    <a:alpha val="43137"/>
                  </a:srgbClr>
                </a:outerShdw>
              </a:effectLst>
            </a:endParaRPr>
          </a:p>
          <a:p>
            <a:endParaRPr lang="en-US" sz="3600" dirty="0">
              <a:solidFill>
                <a:schemeClr val="bg1"/>
              </a:solidFill>
            </a:endParaRPr>
          </a:p>
          <a:p>
            <a:pPr marL="285750" indent="-285750">
              <a:buFont typeface="Arial" panose="020B0604020202020204" pitchFamily="34" charset="0"/>
              <a:buChar char="•"/>
            </a:pPr>
            <a:endParaRPr lang="en-US" sz="3600" dirty="0"/>
          </a:p>
        </p:txBody>
      </p:sp>
      <p:sp>
        <p:nvSpPr>
          <p:cNvPr id="6" name="Slide Number Placeholder 5"/>
          <p:cNvSpPr>
            <a:spLocks noGrp="1"/>
          </p:cNvSpPr>
          <p:nvPr>
            <p:ph type="sldNum" sz="quarter" idx="12"/>
          </p:nvPr>
        </p:nvSpPr>
        <p:spPr/>
        <p:txBody>
          <a:bodyPr/>
          <a:lstStyle/>
          <a:p>
            <a:fld id="{500A7A85-B75E-4D15-8271-3E80641739A6}" type="slidenum">
              <a:rPr lang="en-US" smtClean="0"/>
              <a:t>33</a:t>
            </a:fld>
            <a:endParaRPr lang="en-US" dirty="0"/>
          </a:p>
        </p:txBody>
      </p:sp>
    </p:spTree>
    <p:extLst>
      <p:ext uri="{BB962C8B-B14F-4D97-AF65-F5344CB8AC3E}">
        <p14:creationId xmlns:p14="http://schemas.microsoft.com/office/powerpoint/2010/main" val="3900142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1DCB48-4AD3-462A-9A3A-9F0CBD8F834A}"/>
              </a:ext>
            </a:extLst>
          </p:cNvPr>
          <p:cNvSpPr>
            <a:spLocks noGrp="1"/>
          </p:cNvSpPr>
          <p:nvPr>
            <p:ph type="sldNum" sz="quarter" idx="12"/>
          </p:nvPr>
        </p:nvSpPr>
        <p:spPr/>
        <p:txBody>
          <a:bodyPr/>
          <a:lstStyle/>
          <a:p>
            <a:fld id="{500A7A85-B75E-4D15-8271-3E80641739A6}" type="slidenum">
              <a:rPr lang="en-US" smtClean="0"/>
              <a:t>34</a:t>
            </a:fld>
            <a:endParaRPr lang="en-US" dirty="0"/>
          </a:p>
        </p:txBody>
      </p:sp>
      <p:pic>
        <p:nvPicPr>
          <p:cNvPr id="3" name="Picture 2">
            <a:extLst>
              <a:ext uri="{FF2B5EF4-FFF2-40B4-BE49-F238E27FC236}">
                <a16:creationId xmlns:a16="http://schemas.microsoft.com/office/drawing/2014/main" id="{ED4A936F-DB33-4D6B-BAC9-5A0808DE9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55" y="289711"/>
            <a:ext cx="10957280" cy="5412632"/>
          </a:xfrm>
          <a:prstGeom prst="rect">
            <a:avLst/>
          </a:prstGeom>
        </p:spPr>
      </p:pic>
      <p:sp>
        <p:nvSpPr>
          <p:cNvPr id="13" name="Oval 12">
            <a:extLst>
              <a:ext uri="{FF2B5EF4-FFF2-40B4-BE49-F238E27FC236}">
                <a16:creationId xmlns:a16="http://schemas.microsoft.com/office/drawing/2014/main" id="{C614B12A-8DAF-48E4-882E-1CCD5DF41F30}"/>
              </a:ext>
            </a:extLst>
          </p:cNvPr>
          <p:cNvSpPr/>
          <p:nvPr/>
        </p:nvSpPr>
        <p:spPr>
          <a:xfrm>
            <a:off x="3999268" y="814142"/>
            <a:ext cx="4529096" cy="2164448"/>
          </a:xfrm>
          <a:prstGeom prst="ellipse">
            <a:avLst/>
          </a:prstGeom>
          <a:noFill/>
          <a:ln w="254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20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37" y="220132"/>
            <a:ext cx="8534400" cy="1507067"/>
          </a:xfrm>
        </p:spPr>
        <p:txBody>
          <a:bodyPr/>
          <a:lstStyle/>
          <a:p>
            <a:r>
              <a:rPr lang="en-US" sz="4800" b="1" dirty="0">
                <a:solidFill>
                  <a:schemeClr val="bg1"/>
                </a:solidFill>
                <a:effectLst>
                  <a:outerShdw blurRad="38100" dist="38100" dir="2700000" algn="tl">
                    <a:srgbClr val="000000">
                      <a:alpha val="43137"/>
                    </a:srgbClr>
                  </a:outerShdw>
                </a:effectLst>
              </a:rPr>
              <a:t>Summary of proposal:</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0887" y="1476375"/>
            <a:ext cx="10718870" cy="4954242"/>
          </a:xfrm>
        </p:spPr>
        <p:txBody>
          <a:bodyPr>
            <a:normAutofit/>
          </a:bodyPr>
          <a:lstStyle/>
          <a:p>
            <a:pPr marL="457200" lvl="1" indent="0">
              <a:buNone/>
            </a:pPr>
            <a:r>
              <a:rPr lang="en-US" sz="3200" dirty="0">
                <a:solidFill>
                  <a:schemeClr val="bg1"/>
                </a:solidFill>
              </a:rPr>
              <a:t>Both the CDBG and ESG Proposals are divided into (4)sections.  </a:t>
            </a:r>
          </a:p>
          <a:p>
            <a:pPr marL="457200" lvl="1" indent="0">
              <a:buNone/>
            </a:pPr>
            <a:r>
              <a:rPr lang="en-US" sz="3200" dirty="0">
                <a:solidFill>
                  <a:schemeClr val="tx1"/>
                </a:solidFill>
              </a:rPr>
              <a:t>	General Information</a:t>
            </a:r>
          </a:p>
          <a:p>
            <a:pPr marL="457200" lvl="1" indent="0">
              <a:buNone/>
            </a:pPr>
            <a:r>
              <a:rPr lang="en-US" sz="3200" dirty="0">
                <a:solidFill>
                  <a:schemeClr val="tx1"/>
                </a:solidFill>
              </a:rPr>
              <a:t>	Project information</a:t>
            </a:r>
          </a:p>
          <a:p>
            <a:pPr marL="457200" lvl="1" indent="0">
              <a:buNone/>
            </a:pPr>
            <a:r>
              <a:rPr lang="en-US" sz="3200" dirty="0">
                <a:solidFill>
                  <a:schemeClr val="tx1"/>
                </a:solidFill>
              </a:rPr>
              <a:t>	Financial</a:t>
            </a:r>
          </a:p>
          <a:p>
            <a:pPr marL="457200" lvl="1" indent="0">
              <a:buNone/>
            </a:pPr>
            <a:r>
              <a:rPr lang="en-US" sz="3200" dirty="0">
                <a:solidFill>
                  <a:schemeClr val="tx1"/>
                </a:solidFill>
              </a:rPr>
              <a:t>	Affiliations and Board of Directors Information</a:t>
            </a:r>
          </a:p>
          <a:p>
            <a:endParaRPr lang="en-US" dirty="0"/>
          </a:p>
        </p:txBody>
      </p:sp>
      <p:sp>
        <p:nvSpPr>
          <p:cNvPr id="6" name="Slide Number Placeholder 5"/>
          <p:cNvSpPr>
            <a:spLocks noGrp="1"/>
          </p:cNvSpPr>
          <p:nvPr>
            <p:ph type="sldNum" sz="quarter" idx="12"/>
          </p:nvPr>
        </p:nvSpPr>
        <p:spPr/>
        <p:txBody>
          <a:bodyPr/>
          <a:lstStyle/>
          <a:p>
            <a:fld id="{500A7A85-B75E-4D15-8271-3E80641739A6}" type="slidenum">
              <a:rPr lang="en-US" smtClean="0"/>
              <a:t>35</a:t>
            </a:fld>
            <a:endParaRPr lang="en-US" dirty="0"/>
          </a:p>
        </p:txBody>
      </p:sp>
    </p:spTree>
    <p:extLst>
      <p:ext uri="{BB962C8B-B14F-4D97-AF65-F5344CB8AC3E}">
        <p14:creationId xmlns:p14="http://schemas.microsoft.com/office/powerpoint/2010/main" val="3269284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6BA205-67C8-4F8C-8ACC-0BDF3DDB25AE}"/>
              </a:ext>
            </a:extLst>
          </p:cNvPr>
          <p:cNvSpPr>
            <a:spLocks noGrp="1"/>
          </p:cNvSpPr>
          <p:nvPr>
            <p:ph type="sldNum" sz="quarter" idx="12"/>
          </p:nvPr>
        </p:nvSpPr>
        <p:spPr/>
        <p:txBody>
          <a:bodyPr/>
          <a:lstStyle/>
          <a:p>
            <a:fld id="{500A7A85-B75E-4D15-8271-3E80641739A6}" type="slidenum">
              <a:rPr lang="en-US" smtClean="0"/>
              <a:t>36</a:t>
            </a:fld>
            <a:endParaRPr lang="en-US" dirty="0"/>
          </a:p>
        </p:txBody>
      </p:sp>
      <p:sp>
        <p:nvSpPr>
          <p:cNvPr id="7" name="TextBox 6">
            <a:extLst>
              <a:ext uri="{FF2B5EF4-FFF2-40B4-BE49-F238E27FC236}">
                <a16:creationId xmlns:a16="http://schemas.microsoft.com/office/drawing/2014/main" id="{4A4608C8-7E55-4CA3-9829-6DFEB0B385CD}"/>
              </a:ext>
            </a:extLst>
          </p:cNvPr>
          <p:cNvSpPr txBox="1"/>
          <p:nvPr/>
        </p:nvSpPr>
        <p:spPr>
          <a:xfrm>
            <a:off x="0" y="-63610"/>
            <a:ext cx="5229147" cy="707886"/>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PROPOSALS</a:t>
            </a:r>
          </a:p>
        </p:txBody>
      </p:sp>
      <p:pic>
        <p:nvPicPr>
          <p:cNvPr id="3" name="Picture 2">
            <a:extLst>
              <a:ext uri="{FF2B5EF4-FFF2-40B4-BE49-F238E27FC236}">
                <a16:creationId xmlns:a16="http://schemas.microsoft.com/office/drawing/2014/main" id="{ACA78A92-304A-41A2-948D-6B6EFC0A4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08" y="874241"/>
            <a:ext cx="4473932" cy="5789795"/>
          </a:xfrm>
          <a:prstGeom prst="rect">
            <a:avLst/>
          </a:prstGeom>
        </p:spPr>
      </p:pic>
      <p:pic>
        <p:nvPicPr>
          <p:cNvPr id="9" name="Picture 8">
            <a:extLst>
              <a:ext uri="{FF2B5EF4-FFF2-40B4-BE49-F238E27FC236}">
                <a16:creationId xmlns:a16="http://schemas.microsoft.com/office/drawing/2014/main" id="{63636002-CADF-4929-A8D1-E73EF6EDC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295" y="874243"/>
            <a:ext cx="4473933" cy="5789796"/>
          </a:xfrm>
          <a:prstGeom prst="rect">
            <a:avLst/>
          </a:prstGeom>
        </p:spPr>
      </p:pic>
    </p:spTree>
    <p:extLst>
      <p:ext uri="{BB962C8B-B14F-4D97-AF65-F5344CB8AC3E}">
        <p14:creationId xmlns:p14="http://schemas.microsoft.com/office/powerpoint/2010/main" val="2481076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8BAECB-BE7D-4E5A-A784-D51A922CBCDA}"/>
              </a:ext>
            </a:extLst>
          </p:cNvPr>
          <p:cNvSpPr>
            <a:spLocks noGrp="1"/>
          </p:cNvSpPr>
          <p:nvPr>
            <p:ph type="sldNum" sz="quarter" idx="12"/>
          </p:nvPr>
        </p:nvSpPr>
        <p:spPr/>
        <p:txBody>
          <a:bodyPr/>
          <a:lstStyle/>
          <a:p>
            <a:fld id="{500A7A85-B75E-4D15-8271-3E80641739A6}" type="slidenum">
              <a:rPr lang="en-US" smtClean="0"/>
              <a:t>37</a:t>
            </a:fld>
            <a:endParaRPr lang="en-US" dirty="0"/>
          </a:p>
        </p:txBody>
      </p:sp>
      <p:sp>
        <p:nvSpPr>
          <p:cNvPr id="6" name="TextBox 5">
            <a:extLst>
              <a:ext uri="{FF2B5EF4-FFF2-40B4-BE49-F238E27FC236}">
                <a16:creationId xmlns:a16="http://schemas.microsoft.com/office/drawing/2014/main" id="{9B50514D-ABCA-48E1-B670-136ECBB35A3C}"/>
              </a:ext>
            </a:extLst>
          </p:cNvPr>
          <p:cNvSpPr txBox="1"/>
          <p:nvPr/>
        </p:nvSpPr>
        <p:spPr>
          <a:xfrm>
            <a:off x="0" y="-63610"/>
            <a:ext cx="5229147" cy="707886"/>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PROPOSALS</a:t>
            </a:r>
          </a:p>
        </p:txBody>
      </p:sp>
      <p:pic>
        <p:nvPicPr>
          <p:cNvPr id="8" name="Picture 7">
            <a:extLst>
              <a:ext uri="{FF2B5EF4-FFF2-40B4-BE49-F238E27FC236}">
                <a16:creationId xmlns:a16="http://schemas.microsoft.com/office/drawing/2014/main" id="{8BBED081-3E4E-4CD6-9578-9BD86CD3F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512" y="1002082"/>
            <a:ext cx="4330521" cy="5604203"/>
          </a:xfrm>
          <a:prstGeom prst="rect">
            <a:avLst/>
          </a:prstGeom>
        </p:spPr>
      </p:pic>
      <p:sp>
        <p:nvSpPr>
          <p:cNvPr id="9" name="Oval 8">
            <a:extLst>
              <a:ext uri="{FF2B5EF4-FFF2-40B4-BE49-F238E27FC236}">
                <a16:creationId xmlns:a16="http://schemas.microsoft.com/office/drawing/2014/main" id="{63783D60-DC99-49AD-BD5F-919C66AB5AD9}"/>
              </a:ext>
            </a:extLst>
          </p:cNvPr>
          <p:cNvSpPr/>
          <p:nvPr/>
        </p:nvSpPr>
        <p:spPr>
          <a:xfrm>
            <a:off x="1243639" y="3168936"/>
            <a:ext cx="3861786" cy="1473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A870AA9-DB07-4C0B-9659-8D1A4637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664" y="1002082"/>
            <a:ext cx="4330521" cy="5604203"/>
          </a:xfrm>
          <a:prstGeom prst="rect">
            <a:avLst/>
          </a:prstGeom>
        </p:spPr>
      </p:pic>
      <p:sp>
        <p:nvSpPr>
          <p:cNvPr id="12" name="Oval 11">
            <a:extLst>
              <a:ext uri="{FF2B5EF4-FFF2-40B4-BE49-F238E27FC236}">
                <a16:creationId xmlns:a16="http://schemas.microsoft.com/office/drawing/2014/main" id="{D165A138-0BAF-4292-8BCF-588B5C759F53}"/>
              </a:ext>
            </a:extLst>
          </p:cNvPr>
          <p:cNvSpPr/>
          <p:nvPr/>
        </p:nvSpPr>
        <p:spPr>
          <a:xfrm>
            <a:off x="5810649" y="2692152"/>
            <a:ext cx="3861786" cy="1667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50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6858C7-6BA5-481C-95CE-EF6B686FA77C}"/>
              </a:ext>
            </a:extLst>
          </p:cNvPr>
          <p:cNvSpPr>
            <a:spLocks noGrp="1"/>
          </p:cNvSpPr>
          <p:nvPr>
            <p:ph type="sldNum" sz="quarter" idx="12"/>
          </p:nvPr>
        </p:nvSpPr>
        <p:spPr/>
        <p:txBody>
          <a:bodyPr/>
          <a:lstStyle/>
          <a:p>
            <a:fld id="{500A7A85-B75E-4D15-8271-3E80641739A6}" type="slidenum">
              <a:rPr lang="en-US" smtClean="0"/>
              <a:t>38</a:t>
            </a:fld>
            <a:endParaRPr lang="en-US" dirty="0"/>
          </a:p>
        </p:txBody>
      </p:sp>
      <p:sp>
        <p:nvSpPr>
          <p:cNvPr id="6" name="TextBox 5">
            <a:extLst>
              <a:ext uri="{FF2B5EF4-FFF2-40B4-BE49-F238E27FC236}">
                <a16:creationId xmlns:a16="http://schemas.microsoft.com/office/drawing/2014/main" id="{3BA6A1C5-F169-43C7-882D-5F4C912E71FC}"/>
              </a:ext>
            </a:extLst>
          </p:cNvPr>
          <p:cNvSpPr txBox="1"/>
          <p:nvPr/>
        </p:nvSpPr>
        <p:spPr>
          <a:xfrm>
            <a:off x="0" y="-63610"/>
            <a:ext cx="5229147" cy="707886"/>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PROPOSALS</a:t>
            </a:r>
          </a:p>
        </p:txBody>
      </p:sp>
      <p:pic>
        <p:nvPicPr>
          <p:cNvPr id="8" name="Picture 7">
            <a:extLst>
              <a:ext uri="{FF2B5EF4-FFF2-40B4-BE49-F238E27FC236}">
                <a16:creationId xmlns:a16="http://schemas.microsoft.com/office/drawing/2014/main" id="{3D451847-16AC-4F4E-884F-B2DFD7AB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772" y="930603"/>
            <a:ext cx="4330459" cy="5604124"/>
          </a:xfrm>
          <a:prstGeom prst="rect">
            <a:avLst/>
          </a:prstGeom>
        </p:spPr>
      </p:pic>
      <p:pic>
        <p:nvPicPr>
          <p:cNvPr id="10" name="Picture 9">
            <a:extLst>
              <a:ext uri="{FF2B5EF4-FFF2-40B4-BE49-F238E27FC236}">
                <a16:creationId xmlns:a16="http://schemas.microsoft.com/office/drawing/2014/main" id="{07D339DF-62B2-4DDA-9EC1-EF954002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742" y="930606"/>
            <a:ext cx="4330458" cy="5604121"/>
          </a:xfrm>
          <a:prstGeom prst="rect">
            <a:avLst/>
          </a:prstGeom>
        </p:spPr>
      </p:pic>
      <p:sp>
        <p:nvSpPr>
          <p:cNvPr id="11" name="Arrow: Curved Right 10">
            <a:extLst>
              <a:ext uri="{FF2B5EF4-FFF2-40B4-BE49-F238E27FC236}">
                <a16:creationId xmlns:a16="http://schemas.microsoft.com/office/drawing/2014/main" id="{1FF7A08D-994A-4521-A2AF-BCA0141330A0}"/>
              </a:ext>
            </a:extLst>
          </p:cNvPr>
          <p:cNvSpPr/>
          <p:nvPr/>
        </p:nvSpPr>
        <p:spPr>
          <a:xfrm rot="17155730">
            <a:off x="896261" y="4516581"/>
            <a:ext cx="332509" cy="130463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urved Right 11">
            <a:extLst>
              <a:ext uri="{FF2B5EF4-FFF2-40B4-BE49-F238E27FC236}">
                <a16:creationId xmlns:a16="http://schemas.microsoft.com/office/drawing/2014/main" id="{F3D1D629-6A6C-4530-A7C4-B9C28E871794}"/>
              </a:ext>
            </a:extLst>
          </p:cNvPr>
          <p:cNvSpPr/>
          <p:nvPr/>
        </p:nvSpPr>
        <p:spPr>
          <a:xfrm rot="6071125">
            <a:off x="9951278" y="2776681"/>
            <a:ext cx="332509" cy="130463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1863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E0D8F4-65A3-41D0-A284-D18BDF1C3375}"/>
              </a:ext>
            </a:extLst>
          </p:cNvPr>
          <p:cNvSpPr>
            <a:spLocks noGrp="1"/>
          </p:cNvSpPr>
          <p:nvPr>
            <p:ph type="sldNum" sz="quarter" idx="12"/>
          </p:nvPr>
        </p:nvSpPr>
        <p:spPr/>
        <p:txBody>
          <a:bodyPr/>
          <a:lstStyle/>
          <a:p>
            <a:fld id="{500A7A85-B75E-4D15-8271-3E80641739A6}" type="slidenum">
              <a:rPr lang="en-US" smtClean="0"/>
              <a:t>39</a:t>
            </a:fld>
            <a:endParaRPr lang="en-US" dirty="0"/>
          </a:p>
        </p:txBody>
      </p:sp>
      <p:sp>
        <p:nvSpPr>
          <p:cNvPr id="6" name="TextBox 5">
            <a:extLst>
              <a:ext uri="{FF2B5EF4-FFF2-40B4-BE49-F238E27FC236}">
                <a16:creationId xmlns:a16="http://schemas.microsoft.com/office/drawing/2014/main" id="{DE9FB04B-637B-4009-A628-E3267250C888}"/>
              </a:ext>
            </a:extLst>
          </p:cNvPr>
          <p:cNvSpPr txBox="1"/>
          <p:nvPr/>
        </p:nvSpPr>
        <p:spPr>
          <a:xfrm>
            <a:off x="0" y="-63610"/>
            <a:ext cx="5229147" cy="707886"/>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PROPOSALS</a:t>
            </a:r>
          </a:p>
        </p:txBody>
      </p:sp>
      <p:pic>
        <p:nvPicPr>
          <p:cNvPr id="8" name="Picture 7">
            <a:extLst>
              <a:ext uri="{FF2B5EF4-FFF2-40B4-BE49-F238E27FC236}">
                <a16:creationId xmlns:a16="http://schemas.microsoft.com/office/drawing/2014/main" id="{612A1E3E-E1F4-4B1C-BF8C-485CB91E6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77" y="488033"/>
            <a:ext cx="4672446" cy="6046694"/>
          </a:xfrm>
          <a:prstGeom prst="rect">
            <a:avLst/>
          </a:prstGeom>
        </p:spPr>
      </p:pic>
      <p:sp>
        <p:nvSpPr>
          <p:cNvPr id="9" name="Arrow: Curved Right 8">
            <a:extLst>
              <a:ext uri="{FF2B5EF4-FFF2-40B4-BE49-F238E27FC236}">
                <a16:creationId xmlns:a16="http://schemas.microsoft.com/office/drawing/2014/main" id="{EF791CD3-28FB-4190-AEAD-85792A2C7AA5}"/>
              </a:ext>
            </a:extLst>
          </p:cNvPr>
          <p:cNvSpPr/>
          <p:nvPr/>
        </p:nvSpPr>
        <p:spPr>
          <a:xfrm rot="18829797">
            <a:off x="4477176" y="1320798"/>
            <a:ext cx="332509" cy="130463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Arrow: Curved Right 9">
            <a:extLst>
              <a:ext uri="{FF2B5EF4-FFF2-40B4-BE49-F238E27FC236}">
                <a16:creationId xmlns:a16="http://schemas.microsoft.com/office/drawing/2014/main" id="{57228F8A-AC3D-476F-9C1A-958ED51594B2}"/>
              </a:ext>
            </a:extLst>
          </p:cNvPr>
          <p:cNvSpPr/>
          <p:nvPr/>
        </p:nvSpPr>
        <p:spPr>
          <a:xfrm rot="6071125">
            <a:off x="7593791" y="4208318"/>
            <a:ext cx="332509" cy="130463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855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351991" y="103541"/>
            <a:ext cx="5779985" cy="830997"/>
          </a:xfrm>
          <a:prstGeom prst="rect">
            <a:avLst/>
          </a:prstGeom>
          <a:noFill/>
          <a:ln w="15875">
            <a:noFill/>
          </a:ln>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JULY 2023</a:t>
            </a:r>
          </a:p>
        </p:txBody>
      </p:sp>
      <p:graphicFrame>
        <p:nvGraphicFramePr>
          <p:cNvPr id="2" name="Table 1"/>
          <p:cNvGraphicFramePr>
            <a:graphicFrameLocks noGrp="1"/>
          </p:cNvGraphicFramePr>
          <p:nvPr>
            <p:extLst>
              <p:ext uri="{D42A27DB-BD31-4B8C-83A1-F6EECF244321}">
                <p14:modId xmlns:p14="http://schemas.microsoft.com/office/powerpoint/2010/main" val="1652256965"/>
              </p:ext>
            </p:extLst>
          </p:nvPr>
        </p:nvGraphicFramePr>
        <p:xfrm>
          <a:off x="2938691" y="934538"/>
          <a:ext cx="6661977" cy="5432437"/>
        </p:xfrm>
        <a:graphic>
          <a:graphicData uri="http://schemas.openxmlformats.org/drawingml/2006/table">
            <a:tbl>
              <a:tblPr firstRow="1" bandRow="1">
                <a:tableStyleId>{5940675A-B579-460E-94D1-54222C63F5DA}</a:tableStyleId>
              </a:tblPr>
              <a:tblGrid>
                <a:gridCol w="951711">
                  <a:extLst>
                    <a:ext uri="{9D8B030D-6E8A-4147-A177-3AD203B41FA5}">
                      <a16:colId xmlns:a16="http://schemas.microsoft.com/office/drawing/2014/main" val="2584712974"/>
                    </a:ext>
                  </a:extLst>
                </a:gridCol>
                <a:gridCol w="951711">
                  <a:extLst>
                    <a:ext uri="{9D8B030D-6E8A-4147-A177-3AD203B41FA5}">
                      <a16:colId xmlns:a16="http://schemas.microsoft.com/office/drawing/2014/main" val="2359043866"/>
                    </a:ext>
                  </a:extLst>
                </a:gridCol>
                <a:gridCol w="951711">
                  <a:extLst>
                    <a:ext uri="{9D8B030D-6E8A-4147-A177-3AD203B41FA5}">
                      <a16:colId xmlns:a16="http://schemas.microsoft.com/office/drawing/2014/main" val="1563108895"/>
                    </a:ext>
                  </a:extLst>
                </a:gridCol>
                <a:gridCol w="951711">
                  <a:extLst>
                    <a:ext uri="{9D8B030D-6E8A-4147-A177-3AD203B41FA5}">
                      <a16:colId xmlns:a16="http://schemas.microsoft.com/office/drawing/2014/main" val="882468302"/>
                    </a:ext>
                  </a:extLst>
                </a:gridCol>
                <a:gridCol w="951711">
                  <a:extLst>
                    <a:ext uri="{9D8B030D-6E8A-4147-A177-3AD203B41FA5}">
                      <a16:colId xmlns:a16="http://schemas.microsoft.com/office/drawing/2014/main" val="4275860430"/>
                    </a:ext>
                  </a:extLst>
                </a:gridCol>
                <a:gridCol w="951711">
                  <a:extLst>
                    <a:ext uri="{9D8B030D-6E8A-4147-A177-3AD203B41FA5}">
                      <a16:colId xmlns:a16="http://schemas.microsoft.com/office/drawing/2014/main" val="183620112"/>
                    </a:ext>
                  </a:extLst>
                </a:gridCol>
                <a:gridCol w="951711">
                  <a:extLst>
                    <a:ext uri="{9D8B030D-6E8A-4147-A177-3AD203B41FA5}">
                      <a16:colId xmlns:a16="http://schemas.microsoft.com/office/drawing/2014/main" val="1477314880"/>
                    </a:ext>
                  </a:extLst>
                </a:gridCol>
              </a:tblGrid>
              <a:tr h="773899">
                <a:tc>
                  <a:txBody>
                    <a:bodyPr/>
                    <a:lstStyle/>
                    <a:p>
                      <a:r>
                        <a:rPr lang="en-US" dirty="0"/>
                        <a:t>Sun</a:t>
                      </a:r>
                    </a:p>
                  </a:txBody>
                  <a:tcPr/>
                </a:tc>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a:t>
                      </a:r>
                    </a:p>
                  </a:txBody>
                  <a:tcPr/>
                </a:tc>
                <a:tc>
                  <a:txBody>
                    <a:bodyPr/>
                    <a:lstStyle/>
                    <a:p>
                      <a:r>
                        <a:rPr lang="en-US" dirty="0"/>
                        <a:t>Sat</a:t>
                      </a:r>
                    </a:p>
                  </a:txBody>
                  <a:tcPr/>
                </a:tc>
                <a:extLst>
                  <a:ext uri="{0D108BD9-81ED-4DB2-BD59-A6C34878D82A}">
                    <a16:rowId xmlns:a16="http://schemas.microsoft.com/office/drawing/2014/main" val="4114371681"/>
                  </a:ext>
                </a:extLst>
              </a:tr>
              <a:tr h="78904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a:t>
                      </a:r>
                    </a:p>
                  </a:txBody>
                  <a:tcPr/>
                </a:tc>
                <a:extLst>
                  <a:ext uri="{0D108BD9-81ED-4DB2-BD59-A6C34878D82A}">
                    <a16:rowId xmlns:a16="http://schemas.microsoft.com/office/drawing/2014/main" val="1038161176"/>
                  </a:ext>
                </a:extLst>
              </a:tr>
              <a:tr h="773899">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8</a:t>
                      </a:r>
                    </a:p>
                  </a:txBody>
                  <a:tcPr/>
                </a:tc>
                <a:extLst>
                  <a:ext uri="{0D108BD9-81ED-4DB2-BD59-A6C34878D82A}">
                    <a16:rowId xmlns:a16="http://schemas.microsoft.com/office/drawing/2014/main" val="535638303"/>
                  </a:ext>
                </a:extLst>
              </a:tr>
              <a:tr h="773899">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2681346025"/>
                  </a:ext>
                </a:extLst>
              </a:tr>
              <a:tr h="773899">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t>22</a:t>
                      </a:r>
                    </a:p>
                  </a:txBody>
                  <a:tcPr/>
                </a:tc>
                <a:extLst>
                  <a:ext uri="{0D108BD9-81ED-4DB2-BD59-A6C34878D82A}">
                    <a16:rowId xmlns:a16="http://schemas.microsoft.com/office/drawing/2014/main" val="3912586598"/>
                  </a:ext>
                </a:extLst>
              </a:tr>
              <a:tr h="773899">
                <a:tc>
                  <a:txBody>
                    <a:bodyPr/>
                    <a:lstStyle/>
                    <a:p>
                      <a:r>
                        <a:rPr lang="en-US" dirty="0"/>
                        <a:t>23</a:t>
                      </a:r>
                    </a:p>
                  </a:txBody>
                  <a:tcPr/>
                </a:tc>
                <a:tc>
                  <a:txBody>
                    <a:bodyPr/>
                    <a:lstStyle/>
                    <a:p>
                      <a:r>
                        <a:rPr lang="en-US" dirty="0"/>
                        <a:t>24</a:t>
                      </a:r>
                    </a:p>
                  </a:txBody>
                  <a:tcPr/>
                </a:tc>
                <a:tc>
                  <a:txBody>
                    <a:bodyPr/>
                    <a:lstStyle/>
                    <a:p>
                      <a:r>
                        <a:rPr lang="en-US" dirty="0"/>
                        <a:t>25</a:t>
                      </a:r>
                    </a:p>
                  </a:txBody>
                  <a:tcPr/>
                </a:tc>
                <a:tc>
                  <a:txBody>
                    <a:bodyPr/>
                    <a:lstStyle/>
                    <a:p>
                      <a:r>
                        <a:rPr lang="en-US" dirty="0"/>
                        <a:t>26</a:t>
                      </a:r>
                    </a:p>
                  </a:txBody>
                  <a:tcPr/>
                </a:tc>
                <a:tc>
                  <a:txBody>
                    <a:bodyPr/>
                    <a:lstStyle/>
                    <a:p>
                      <a:r>
                        <a:rPr lang="en-US" dirty="0"/>
                        <a:t>27</a:t>
                      </a:r>
                    </a:p>
                  </a:txBody>
                  <a:tcPr/>
                </a:tc>
                <a:tc>
                  <a:txBody>
                    <a:bodyPr/>
                    <a:lstStyle/>
                    <a:p>
                      <a:r>
                        <a:rPr lang="en-US" dirty="0"/>
                        <a:t>28</a:t>
                      </a:r>
                    </a:p>
                  </a:txBody>
                  <a:tcPr/>
                </a:tc>
                <a:tc>
                  <a:txBody>
                    <a:bodyPr/>
                    <a:lstStyle/>
                    <a:p>
                      <a:r>
                        <a:rPr lang="en-US" dirty="0"/>
                        <a:t>29</a:t>
                      </a:r>
                    </a:p>
                  </a:txBody>
                  <a:tcPr/>
                </a:tc>
                <a:extLst>
                  <a:ext uri="{0D108BD9-81ED-4DB2-BD59-A6C34878D82A}">
                    <a16:rowId xmlns:a16="http://schemas.microsoft.com/office/drawing/2014/main" val="3666293488"/>
                  </a:ext>
                </a:extLst>
              </a:tr>
              <a:tr h="773899">
                <a:tc>
                  <a:txBody>
                    <a:bodyPr/>
                    <a:lstStyle/>
                    <a:p>
                      <a:r>
                        <a:rPr lang="en-US" dirty="0"/>
                        <a:t>30</a:t>
                      </a:r>
                    </a:p>
                  </a:txBody>
                  <a:tcPr/>
                </a:tc>
                <a:tc>
                  <a:txBody>
                    <a:bodyPr/>
                    <a:lstStyle/>
                    <a:p>
                      <a:r>
                        <a:rPr lang="en-US" dirty="0"/>
                        <a:t>31</a:t>
                      </a:r>
                    </a:p>
                  </a:txBody>
                  <a:tcPr/>
                </a:tc>
                <a:tc>
                  <a:txBody>
                    <a:bodyPr/>
                    <a:lstStyle/>
                    <a:p>
                      <a:r>
                        <a:rPr lang="en-US" dirty="0"/>
                        <a:t>Aug 1</a:t>
                      </a:r>
                    </a:p>
                  </a:txBody>
                  <a:tcPr/>
                </a:tc>
                <a:tc>
                  <a:txBody>
                    <a:bodyPr/>
                    <a:lstStyle/>
                    <a:p>
                      <a:r>
                        <a:rPr lang="en-US" dirty="0"/>
                        <a:t>Aug 2</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14563753"/>
                  </a:ext>
                </a:extLst>
              </a:tr>
            </a:tbl>
          </a:graphicData>
        </a:graphic>
      </p:graphicFrame>
      <p:sp>
        <p:nvSpPr>
          <p:cNvPr id="4" name="Flowchart: Connector 3"/>
          <p:cNvSpPr/>
          <p:nvPr/>
        </p:nvSpPr>
        <p:spPr>
          <a:xfrm>
            <a:off x="7625509" y="4741305"/>
            <a:ext cx="578068" cy="567559"/>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p:cNvSpPr/>
          <p:nvPr/>
        </p:nvSpPr>
        <p:spPr>
          <a:xfrm>
            <a:off x="5885011" y="5555364"/>
            <a:ext cx="711098" cy="567559"/>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Line Callout 1 22"/>
          <p:cNvSpPr/>
          <p:nvPr/>
        </p:nvSpPr>
        <p:spPr>
          <a:xfrm>
            <a:off x="9808013" y="345961"/>
            <a:ext cx="2252617" cy="2204831"/>
          </a:xfrm>
          <a:prstGeom prst="borderCallout1">
            <a:avLst>
              <a:gd name="adj1" fmla="val 47214"/>
              <a:gd name="adj2" fmla="val 496"/>
              <a:gd name="adj3" fmla="val 198654"/>
              <a:gd name="adj4" fmla="val -85186"/>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Final day to contact CD Staff for Proposal Review</a:t>
            </a:r>
          </a:p>
        </p:txBody>
      </p:sp>
      <p:sp>
        <p:nvSpPr>
          <p:cNvPr id="24" name="Line Callout 1 23"/>
          <p:cNvSpPr/>
          <p:nvPr/>
        </p:nvSpPr>
        <p:spPr>
          <a:xfrm>
            <a:off x="9528533" y="3675707"/>
            <a:ext cx="2663467" cy="2000999"/>
          </a:xfrm>
          <a:prstGeom prst="borderCallout1">
            <a:avLst>
              <a:gd name="adj1" fmla="val 53275"/>
              <a:gd name="adj2" fmla="val 73"/>
              <a:gd name="adj3" fmla="val 115585"/>
              <a:gd name="adj4" fmla="val -111471"/>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2024 Approved CDBG &amp; ESG Proposals due</a:t>
            </a:r>
          </a:p>
        </p:txBody>
      </p:sp>
      <p:sp>
        <p:nvSpPr>
          <p:cNvPr id="7" name="Slide Number Placeholder 6"/>
          <p:cNvSpPr>
            <a:spLocks noGrp="1"/>
          </p:cNvSpPr>
          <p:nvPr>
            <p:ph type="sldNum" sz="quarter" idx="12"/>
          </p:nvPr>
        </p:nvSpPr>
        <p:spPr/>
        <p:txBody>
          <a:bodyPr/>
          <a:lstStyle/>
          <a:p>
            <a:fld id="{500A7A85-B75E-4D15-8271-3E80641739A6}" type="slidenum">
              <a:rPr lang="en-US" smtClean="0"/>
              <a:t>4</a:t>
            </a:fld>
            <a:endParaRPr lang="en-US" dirty="0"/>
          </a:p>
        </p:txBody>
      </p:sp>
      <p:sp>
        <p:nvSpPr>
          <p:cNvPr id="10" name="Line Callout 1 8">
            <a:extLst>
              <a:ext uri="{FF2B5EF4-FFF2-40B4-BE49-F238E27FC236}">
                <a16:creationId xmlns:a16="http://schemas.microsoft.com/office/drawing/2014/main" id="{49BAB8A7-B1C9-4B1E-B389-5F50E47181E1}"/>
              </a:ext>
            </a:extLst>
          </p:cNvPr>
          <p:cNvSpPr/>
          <p:nvPr/>
        </p:nvSpPr>
        <p:spPr>
          <a:xfrm>
            <a:off x="-199702" y="360149"/>
            <a:ext cx="3138393" cy="1306410"/>
          </a:xfrm>
          <a:prstGeom prst="borderCallout1">
            <a:avLst>
              <a:gd name="adj1" fmla="val 44343"/>
              <a:gd name="adj2" fmla="val -313"/>
              <a:gd name="adj3" fmla="val 172722"/>
              <a:gd name="adj4" fmla="val 127470"/>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2024 CDBG/ESG PROPOSALS AVAILABLE</a:t>
            </a:r>
          </a:p>
        </p:txBody>
      </p:sp>
      <p:sp>
        <p:nvSpPr>
          <p:cNvPr id="11" name="Flowchart: Connector 10">
            <a:extLst>
              <a:ext uri="{FF2B5EF4-FFF2-40B4-BE49-F238E27FC236}">
                <a16:creationId xmlns:a16="http://schemas.microsoft.com/office/drawing/2014/main" id="{2BCCD14E-48DE-4308-94C9-2A7829278B50}"/>
              </a:ext>
            </a:extLst>
          </p:cNvPr>
          <p:cNvSpPr/>
          <p:nvPr/>
        </p:nvSpPr>
        <p:spPr>
          <a:xfrm>
            <a:off x="3718400" y="2532418"/>
            <a:ext cx="585264" cy="567559"/>
          </a:xfrm>
          <a:prstGeom prst="flowChartConnector">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4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20" y="427879"/>
            <a:ext cx="9720072" cy="963511"/>
          </a:xfrm>
        </p:spPr>
        <p:txBody>
          <a:bodyPr>
            <a:normAutofit/>
          </a:bodyPr>
          <a:lstStyle/>
          <a:p>
            <a:r>
              <a:rPr lang="en-US" sz="4800" b="1" dirty="0">
                <a:solidFill>
                  <a:schemeClr val="bg1"/>
                </a:solidFill>
                <a:effectLst>
                  <a:outerShdw blurRad="38100" dist="38100" dir="2700000" algn="tl">
                    <a:srgbClr val="000000">
                      <a:alpha val="43137"/>
                    </a:srgbClr>
                  </a:outerShdw>
                </a:effectLst>
              </a:rPr>
              <a:t>Proposals</a:t>
            </a:r>
          </a:p>
        </p:txBody>
      </p:sp>
      <p:sp>
        <p:nvSpPr>
          <p:cNvPr id="3" name="Content Placeholder 2"/>
          <p:cNvSpPr>
            <a:spLocks noGrp="1"/>
          </p:cNvSpPr>
          <p:nvPr>
            <p:ph idx="1"/>
          </p:nvPr>
        </p:nvSpPr>
        <p:spPr>
          <a:xfrm>
            <a:off x="0" y="772573"/>
            <a:ext cx="11867322" cy="5993904"/>
          </a:xfrm>
          <a:noFill/>
          <a:effectLst>
            <a:glow rad="139700">
              <a:srgbClr val="FFFF00">
                <a:alpha val="40000"/>
              </a:srgbClr>
            </a:glow>
          </a:effectLst>
        </p:spPr>
        <p:txBody>
          <a:bodyPr>
            <a:noAutofit/>
          </a:bodyPr>
          <a:lstStyle/>
          <a:p>
            <a:pPr marL="0" indent="0">
              <a:buNone/>
            </a:pPr>
            <a:endParaRPr lang="en-US" sz="2800" dirty="0"/>
          </a:p>
          <a:p>
            <a:pPr lvl="1"/>
            <a:r>
              <a:rPr lang="en-US" sz="2400" dirty="0">
                <a:solidFill>
                  <a:schemeClr val="tx1"/>
                </a:solidFill>
              </a:rPr>
              <a:t>There are several additional documents included with grant proposals</a:t>
            </a:r>
          </a:p>
          <a:p>
            <a:pPr lvl="2"/>
            <a:r>
              <a:rPr lang="en-US" sz="2400" dirty="0">
                <a:solidFill>
                  <a:schemeClr val="tx1"/>
                </a:solidFill>
              </a:rPr>
              <a:t>Verification Page – Original signature required</a:t>
            </a:r>
          </a:p>
          <a:p>
            <a:pPr lvl="2"/>
            <a:r>
              <a:rPr lang="en-US" sz="2400" dirty="0">
                <a:solidFill>
                  <a:schemeClr val="tx1"/>
                </a:solidFill>
              </a:rPr>
              <a:t>Conflict of Interest Questionnaire – complete one for each program submitted</a:t>
            </a:r>
          </a:p>
          <a:p>
            <a:pPr marL="914400" lvl="2" indent="0">
              <a:buNone/>
            </a:pPr>
            <a:endParaRPr lang="en-US" sz="2400" b="1" i="1" u="sng" dirty="0">
              <a:solidFill>
                <a:schemeClr val="tx1"/>
              </a:solidFill>
            </a:endParaRPr>
          </a:p>
          <a:p>
            <a:pPr marL="914400" lvl="2" indent="0">
              <a:buNone/>
            </a:pPr>
            <a:r>
              <a:rPr lang="en-US" b="1" i="1" u="sng" dirty="0">
                <a:solidFill>
                  <a:schemeClr val="bg1"/>
                </a:solidFill>
              </a:rPr>
              <a:t>ALL DOCUMENTS LISTED ABOVE WILL BE AVAILABLE ON THE CITY WEBSITE AS OF JULY 3, 2023</a:t>
            </a:r>
          </a:p>
          <a:p>
            <a:pPr marL="0" indent="0">
              <a:buNone/>
            </a:pPr>
            <a:endParaRPr lang="en-US" sz="2800" dirty="0"/>
          </a:p>
        </p:txBody>
      </p:sp>
      <p:sp>
        <p:nvSpPr>
          <p:cNvPr id="6" name="Slide Number Placeholder 5"/>
          <p:cNvSpPr>
            <a:spLocks noGrp="1"/>
          </p:cNvSpPr>
          <p:nvPr>
            <p:ph type="sldNum" sz="quarter" idx="12"/>
          </p:nvPr>
        </p:nvSpPr>
        <p:spPr/>
        <p:txBody>
          <a:bodyPr/>
          <a:lstStyle/>
          <a:p>
            <a:fld id="{500A7A85-B75E-4D15-8271-3E80641739A6}" type="slidenum">
              <a:rPr lang="en-US" smtClean="0"/>
              <a:t>40</a:t>
            </a:fld>
            <a:endParaRPr lang="en-US" dirty="0"/>
          </a:p>
        </p:txBody>
      </p:sp>
    </p:spTree>
    <p:extLst>
      <p:ext uri="{BB962C8B-B14F-4D97-AF65-F5344CB8AC3E}">
        <p14:creationId xmlns:p14="http://schemas.microsoft.com/office/powerpoint/2010/main" val="272903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B66CDA-61D1-43E4-94CD-928C3DAF53EB}"/>
              </a:ext>
            </a:extLst>
          </p:cNvPr>
          <p:cNvSpPr>
            <a:spLocks noGrp="1"/>
          </p:cNvSpPr>
          <p:nvPr>
            <p:ph type="sldNum" sz="quarter" idx="12"/>
          </p:nvPr>
        </p:nvSpPr>
        <p:spPr/>
        <p:txBody>
          <a:bodyPr/>
          <a:lstStyle/>
          <a:p>
            <a:fld id="{500A7A85-B75E-4D15-8271-3E80641739A6}" type="slidenum">
              <a:rPr lang="en-US" smtClean="0"/>
              <a:t>41</a:t>
            </a:fld>
            <a:endParaRPr lang="en-US" dirty="0"/>
          </a:p>
        </p:txBody>
      </p:sp>
      <p:sp>
        <p:nvSpPr>
          <p:cNvPr id="4" name="TextBox 3">
            <a:extLst>
              <a:ext uri="{FF2B5EF4-FFF2-40B4-BE49-F238E27FC236}">
                <a16:creationId xmlns:a16="http://schemas.microsoft.com/office/drawing/2014/main" id="{C449B90B-7808-48DC-9CF4-363E5C8DA68A}"/>
              </a:ext>
            </a:extLst>
          </p:cNvPr>
          <p:cNvSpPr txBox="1"/>
          <p:nvPr/>
        </p:nvSpPr>
        <p:spPr>
          <a:xfrm>
            <a:off x="-36945" y="164352"/>
            <a:ext cx="5779985"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PROPOSALS</a:t>
            </a:r>
          </a:p>
        </p:txBody>
      </p:sp>
      <p:pic>
        <p:nvPicPr>
          <p:cNvPr id="3" name="Picture 2">
            <a:extLst>
              <a:ext uri="{FF2B5EF4-FFF2-40B4-BE49-F238E27FC236}">
                <a16:creationId xmlns:a16="http://schemas.microsoft.com/office/drawing/2014/main" id="{8C912AA5-F304-481C-9538-CA3CCE7C5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51040" y="1761818"/>
            <a:ext cx="5564116" cy="4299544"/>
          </a:xfrm>
          <a:prstGeom prst="rect">
            <a:avLst/>
          </a:prstGeom>
        </p:spPr>
      </p:pic>
    </p:spTree>
    <p:extLst>
      <p:ext uri="{BB962C8B-B14F-4D97-AF65-F5344CB8AC3E}">
        <p14:creationId xmlns:p14="http://schemas.microsoft.com/office/powerpoint/2010/main" val="3385945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418D36-8654-4EE1-8131-8C5792B51879}"/>
              </a:ext>
            </a:extLst>
          </p:cNvPr>
          <p:cNvSpPr>
            <a:spLocks noGrp="1"/>
          </p:cNvSpPr>
          <p:nvPr>
            <p:ph type="sldNum" sz="quarter" idx="12"/>
          </p:nvPr>
        </p:nvSpPr>
        <p:spPr/>
        <p:txBody>
          <a:bodyPr/>
          <a:lstStyle/>
          <a:p>
            <a:fld id="{500A7A85-B75E-4D15-8271-3E80641739A6}" type="slidenum">
              <a:rPr lang="en-US" smtClean="0"/>
              <a:t>42</a:t>
            </a:fld>
            <a:endParaRPr lang="en-US" dirty="0"/>
          </a:p>
        </p:txBody>
      </p:sp>
      <p:sp>
        <p:nvSpPr>
          <p:cNvPr id="4" name="TextBox 3">
            <a:extLst>
              <a:ext uri="{FF2B5EF4-FFF2-40B4-BE49-F238E27FC236}">
                <a16:creationId xmlns:a16="http://schemas.microsoft.com/office/drawing/2014/main" id="{FE132669-80A3-472E-AF52-D95D4B03D6A8}"/>
              </a:ext>
            </a:extLst>
          </p:cNvPr>
          <p:cNvSpPr txBox="1"/>
          <p:nvPr/>
        </p:nvSpPr>
        <p:spPr>
          <a:xfrm>
            <a:off x="-36945" y="164352"/>
            <a:ext cx="5779985"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PROPOSALS</a:t>
            </a:r>
          </a:p>
        </p:txBody>
      </p:sp>
      <p:pic>
        <p:nvPicPr>
          <p:cNvPr id="3" name="Picture 2">
            <a:extLst>
              <a:ext uri="{FF2B5EF4-FFF2-40B4-BE49-F238E27FC236}">
                <a16:creationId xmlns:a16="http://schemas.microsoft.com/office/drawing/2014/main" id="{44836732-46C9-4158-A625-CDB30F565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27875" y="1690242"/>
            <a:ext cx="5577585" cy="4309951"/>
          </a:xfrm>
          <a:prstGeom prst="rect">
            <a:avLst/>
          </a:prstGeom>
        </p:spPr>
      </p:pic>
    </p:spTree>
    <p:extLst>
      <p:ext uri="{BB962C8B-B14F-4D97-AF65-F5344CB8AC3E}">
        <p14:creationId xmlns:p14="http://schemas.microsoft.com/office/powerpoint/2010/main" val="2983269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33" y="318029"/>
            <a:ext cx="10419665" cy="963511"/>
          </a:xfrm>
        </p:spPr>
        <p:txBody>
          <a:bodyPr>
            <a:normAutofit fontScale="90000"/>
          </a:bodyPr>
          <a:lstStyle/>
          <a:p>
            <a:r>
              <a:rPr lang="en-US" sz="4800" b="1" dirty="0">
                <a:solidFill>
                  <a:schemeClr val="bg1"/>
                </a:solidFill>
                <a:effectLst>
                  <a:outerShdw blurRad="38100" dist="38100" dir="2700000" algn="tl">
                    <a:srgbClr val="000000">
                      <a:alpha val="43137"/>
                    </a:srgbClr>
                  </a:outerShdw>
                </a:effectLst>
              </a:rPr>
              <a:t>Summary of REQUIRED ATTACHMENTS</a:t>
            </a:r>
          </a:p>
        </p:txBody>
      </p:sp>
      <p:sp>
        <p:nvSpPr>
          <p:cNvPr id="3" name="Content Placeholder 2"/>
          <p:cNvSpPr>
            <a:spLocks noGrp="1"/>
          </p:cNvSpPr>
          <p:nvPr>
            <p:ph idx="1"/>
          </p:nvPr>
        </p:nvSpPr>
        <p:spPr>
          <a:xfrm>
            <a:off x="545021" y="1092696"/>
            <a:ext cx="10956378" cy="5141167"/>
          </a:xfrm>
        </p:spPr>
        <p:txBody>
          <a:bodyPr>
            <a:normAutofit fontScale="92500" lnSpcReduction="20000"/>
          </a:bodyPr>
          <a:lstStyle/>
          <a:p>
            <a:pPr marL="0" indent="0">
              <a:buNone/>
            </a:pPr>
            <a:endParaRPr lang="en-US" sz="1400" dirty="0"/>
          </a:p>
          <a:p>
            <a:pPr lvl="1"/>
            <a:r>
              <a:rPr lang="en-US" sz="3200" dirty="0">
                <a:solidFill>
                  <a:schemeClr val="tx1"/>
                </a:solidFill>
              </a:rPr>
              <a:t>Current 501 C (3) or 501 C (4) Documents</a:t>
            </a:r>
          </a:p>
          <a:p>
            <a:pPr lvl="1"/>
            <a:r>
              <a:rPr lang="en-US" sz="3200" dirty="0">
                <a:solidFill>
                  <a:schemeClr val="tx1"/>
                </a:solidFill>
              </a:rPr>
              <a:t>CBDO Certification letter (if applicable)</a:t>
            </a:r>
          </a:p>
          <a:p>
            <a:pPr lvl="1"/>
            <a:r>
              <a:rPr lang="en-US" sz="3200" dirty="0">
                <a:solidFill>
                  <a:schemeClr val="tx1"/>
                </a:solidFill>
              </a:rPr>
              <a:t>Most recent Audit report</a:t>
            </a:r>
          </a:p>
          <a:p>
            <a:pPr lvl="1"/>
            <a:r>
              <a:rPr lang="en-US" sz="3200" dirty="0">
                <a:solidFill>
                  <a:schemeClr val="tx1"/>
                </a:solidFill>
              </a:rPr>
              <a:t>Resumes, etc….</a:t>
            </a:r>
          </a:p>
          <a:p>
            <a:pPr lvl="1"/>
            <a:r>
              <a:rPr lang="en-US" sz="3200" dirty="0">
                <a:solidFill>
                  <a:schemeClr val="tx1"/>
                </a:solidFill>
              </a:rPr>
              <a:t>Current MOU’s (if applicable)</a:t>
            </a:r>
          </a:p>
          <a:p>
            <a:pPr lvl="1"/>
            <a:r>
              <a:rPr lang="en-US" sz="3200" dirty="0">
                <a:solidFill>
                  <a:schemeClr val="tx1"/>
                </a:solidFill>
              </a:rPr>
              <a:t>Complete List of Board Members</a:t>
            </a:r>
          </a:p>
          <a:p>
            <a:pPr lvl="1"/>
            <a:r>
              <a:rPr lang="en-US" sz="3200" dirty="0">
                <a:solidFill>
                  <a:schemeClr val="tx1"/>
                </a:solidFill>
              </a:rPr>
              <a:t>Policy and Procedures for Board Member participation</a:t>
            </a:r>
          </a:p>
          <a:p>
            <a:pPr lvl="1"/>
            <a:r>
              <a:rPr lang="en-US" sz="3200" dirty="0">
                <a:solidFill>
                  <a:schemeClr val="tx1"/>
                </a:solidFill>
              </a:rPr>
              <a:t>Conflict of Interest Statement</a:t>
            </a:r>
          </a:p>
          <a:p>
            <a:endParaRPr lang="en-US" dirty="0"/>
          </a:p>
        </p:txBody>
      </p:sp>
      <p:sp>
        <p:nvSpPr>
          <p:cNvPr id="6" name="Slide Number Placeholder 5"/>
          <p:cNvSpPr>
            <a:spLocks noGrp="1"/>
          </p:cNvSpPr>
          <p:nvPr>
            <p:ph type="sldNum" sz="quarter" idx="12"/>
          </p:nvPr>
        </p:nvSpPr>
        <p:spPr/>
        <p:txBody>
          <a:bodyPr/>
          <a:lstStyle/>
          <a:p>
            <a:fld id="{500A7A85-B75E-4D15-8271-3E80641739A6}" type="slidenum">
              <a:rPr lang="en-US" smtClean="0"/>
              <a:t>43</a:t>
            </a:fld>
            <a:endParaRPr lang="en-US" dirty="0"/>
          </a:p>
        </p:txBody>
      </p:sp>
    </p:spTree>
    <p:extLst>
      <p:ext uri="{BB962C8B-B14F-4D97-AF65-F5344CB8AC3E}">
        <p14:creationId xmlns:p14="http://schemas.microsoft.com/office/powerpoint/2010/main" val="3325479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041" y="-334816"/>
            <a:ext cx="11041063" cy="1507067"/>
          </a:xfrm>
        </p:spPr>
        <p:txBody>
          <a:bodyPr>
            <a:normAutofit/>
          </a:bodyPr>
          <a:lstStyle/>
          <a:p>
            <a:r>
              <a:rPr lang="en-US" sz="4800" b="1" dirty="0">
                <a:solidFill>
                  <a:schemeClr val="bg1"/>
                </a:solidFill>
                <a:effectLst>
                  <a:outerShdw blurRad="38100" dist="38100" dir="2700000" algn="tl">
                    <a:srgbClr val="000000">
                      <a:alpha val="43137"/>
                    </a:srgbClr>
                  </a:outerShdw>
                </a:effectLst>
              </a:rPr>
              <a:t>Proposal submittal process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8487" y="1257300"/>
            <a:ext cx="11298238" cy="4796368"/>
          </a:xfrm>
        </p:spPr>
        <p:txBody>
          <a:bodyPr>
            <a:normAutofit fontScale="77500" lnSpcReduction="20000"/>
          </a:bodyPr>
          <a:lstStyle/>
          <a:p>
            <a:pPr lvl="1">
              <a:buClr>
                <a:prstClr val="white"/>
              </a:buClr>
            </a:pPr>
            <a:r>
              <a:rPr lang="en-US" sz="2700" dirty="0">
                <a:solidFill>
                  <a:prstClr val="white"/>
                </a:solidFill>
              </a:rPr>
              <a:t>Attendance at proposal training session is mandatory</a:t>
            </a:r>
          </a:p>
          <a:p>
            <a:pPr lvl="1">
              <a:buClr>
                <a:prstClr val="white"/>
              </a:buClr>
            </a:pPr>
            <a:r>
              <a:rPr lang="en-US" sz="2700" dirty="0">
                <a:solidFill>
                  <a:prstClr val="white"/>
                </a:solidFill>
              </a:rPr>
              <a:t>Proposals available on City website by July 3</a:t>
            </a:r>
            <a:r>
              <a:rPr lang="en-US" sz="2700" baseline="30000" dirty="0">
                <a:solidFill>
                  <a:prstClr val="white"/>
                </a:solidFill>
              </a:rPr>
              <a:t>rd</a:t>
            </a:r>
          </a:p>
          <a:p>
            <a:pPr lvl="2">
              <a:buClr>
                <a:prstClr val="white"/>
              </a:buClr>
            </a:pPr>
            <a:r>
              <a:rPr lang="en-US" sz="2800" b="1" dirty="0">
                <a:solidFill>
                  <a:schemeClr val="bg1"/>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www.evansville.in.gov/cdfederalprograms</a:t>
            </a:r>
            <a:endParaRPr lang="en-US" sz="2500" b="1" dirty="0">
              <a:solidFill>
                <a:schemeClr val="bg1"/>
              </a:solidFill>
            </a:endParaRPr>
          </a:p>
          <a:p>
            <a:pPr lvl="1">
              <a:buClr>
                <a:prstClr val="white"/>
              </a:buClr>
            </a:pPr>
            <a:r>
              <a:rPr lang="en-US" sz="2700" dirty="0">
                <a:solidFill>
                  <a:prstClr val="white"/>
                </a:solidFill>
              </a:rPr>
              <a:t>Complete proposal and schedule review appointment with assigned CD Specialist </a:t>
            </a:r>
          </a:p>
          <a:p>
            <a:pPr lvl="1">
              <a:buClr>
                <a:prstClr val="white"/>
              </a:buClr>
            </a:pPr>
            <a:r>
              <a:rPr lang="en-US" sz="2700" dirty="0">
                <a:solidFill>
                  <a:prstClr val="white"/>
                </a:solidFill>
              </a:rPr>
              <a:t>After review appointment with CD Specialist, make edits as needed and </a:t>
            </a:r>
            <a:r>
              <a:rPr lang="en-US" sz="2700" dirty="0">
                <a:solidFill>
                  <a:schemeClr val="bg1"/>
                </a:solidFill>
              </a:rPr>
              <a:t>s</a:t>
            </a:r>
            <a:r>
              <a:rPr lang="en-US" sz="2700" b="1" dirty="0">
                <a:solidFill>
                  <a:schemeClr val="bg1"/>
                </a:solidFill>
              </a:rPr>
              <a:t>ubmit </a:t>
            </a:r>
            <a:r>
              <a:rPr lang="en-US" sz="2700" b="1" u="sng" dirty="0">
                <a:solidFill>
                  <a:schemeClr val="bg1"/>
                </a:solidFill>
              </a:rPr>
              <a:t>Word format ONLY </a:t>
            </a:r>
            <a:r>
              <a:rPr lang="en-US" sz="2700" b="1" dirty="0">
                <a:solidFill>
                  <a:schemeClr val="bg1"/>
                </a:solidFill>
              </a:rPr>
              <a:t>copy of proposal via email to Specialist</a:t>
            </a:r>
            <a:r>
              <a:rPr lang="en-US" sz="2700" dirty="0">
                <a:solidFill>
                  <a:prstClr val="white"/>
                </a:solidFill>
              </a:rPr>
              <a:t>. Include all supporting documentation as required with final proposal.</a:t>
            </a:r>
          </a:p>
          <a:p>
            <a:pPr lvl="1">
              <a:buClr>
                <a:prstClr val="white"/>
              </a:buClr>
            </a:pPr>
            <a:r>
              <a:rPr lang="en-US" sz="2700" b="1" dirty="0">
                <a:solidFill>
                  <a:schemeClr val="bg1"/>
                </a:solidFill>
              </a:rPr>
              <a:t>Deliver final, signed copy of proposal </a:t>
            </a:r>
            <a:r>
              <a:rPr lang="en-US" sz="2700" dirty="0">
                <a:solidFill>
                  <a:prstClr val="white"/>
                </a:solidFill>
              </a:rPr>
              <a:t>with </a:t>
            </a:r>
            <a:r>
              <a:rPr lang="en-US" sz="2700" b="1" dirty="0">
                <a:solidFill>
                  <a:schemeClr val="bg1"/>
                </a:solidFill>
              </a:rPr>
              <a:t>$20.00 fee (checks required, no cash or personal checks) </a:t>
            </a:r>
            <a:r>
              <a:rPr lang="en-US" sz="2700" dirty="0">
                <a:solidFill>
                  <a:prstClr val="white"/>
                </a:solidFill>
              </a:rPr>
              <a:t>for </a:t>
            </a:r>
            <a:r>
              <a:rPr lang="en-US" sz="2700" b="1" u="sng" dirty="0">
                <a:solidFill>
                  <a:schemeClr val="bg1"/>
                </a:solidFill>
              </a:rPr>
              <a:t>each</a:t>
            </a:r>
            <a:r>
              <a:rPr lang="en-US" sz="2700" dirty="0">
                <a:solidFill>
                  <a:schemeClr val="bg1"/>
                </a:solidFill>
              </a:rPr>
              <a:t> </a:t>
            </a:r>
            <a:r>
              <a:rPr lang="en-US" sz="2700" dirty="0">
                <a:solidFill>
                  <a:prstClr val="white"/>
                </a:solidFill>
              </a:rPr>
              <a:t>proposal submitted to DMD, Room 306 Civic Center Complex by 4:00 pm on August 2</a:t>
            </a:r>
            <a:r>
              <a:rPr lang="en-US" sz="2700" baseline="30000" dirty="0">
                <a:solidFill>
                  <a:prstClr val="white"/>
                </a:solidFill>
              </a:rPr>
              <a:t>nd</a:t>
            </a:r>
            <a:r>
              <a:rPr lang="en-US" sz="2700" dirty="0">
                <a:solidFill>
                  <a:prstClr val="white"/>
                </a:solidFill>
              </a:rPr>
              <a:t> . </a:t>
            </a:r>
          </a:p>
          <a:p>
            <a:pPr lvl="1">
              <a:buClr>
                <a:prstClr val="white"/>
              </a:buClr>
            </a:pPr>
            <a:r>
              <a:rPr lang="en-US" sz="2700" dirty="0">
                <a:solidFill>
                  <a:prstClr val="white"/>
                </a:solidFill>
              </a:rPr>
              <a:t>Checks to be made out to the Department of Metropolitan Development (include description in memo line)</a:t>
            </a:r>
          </a:p>
          <a:p>
            <a:pPr lvl="1">
              <a:buClr>
                <a:prstClr val="white"/>
              </a:buClr>
            </a:pPr>
            <a:r>
              <a:rPr lang="en-US" sz="2700" b="1" dirty="0">
                <a:solidFill>
                  <a:prstClr val="white"/>
                </a:solidFill>
              </a:rPr>
              <a:t>Application fee is NOT reimbursable</a:t>
            </a:r>
            <a:r>
              <a:rPr lang="en-US" sz="2700" dirty="0">
                <a:solidFill>
                  <a:prstClr val="white"/>
                </a:solidFill>
              </a:rPr>
              <a:t> </a:t>
            </a:r>
          </a:p>
          <a:p>
            <a:endParaRPr lang="en-US" dirty="0"/>
          </a:p>
        </p:txBody>
      </p:sp>
      <p:sp>
        <p:nvSpPr>
          <p:cNvPr id="6" name="Slide Number Placeholder 5"/>
          <p:cNvSpPr>
            <a:spLocks noGrp="1"/>
          </p:cNvSpPr>
          <p:nvPr>
            <p:ph type="sldNum" sz="quarter" idx="12"/>
          </p:nvPr>
        </p:nvSpPr>
        <p:spPr/>
        <p:txBody>
          <a:bodyPr/>
          <a:lstStyle/>
          <a:p>
            <a:fld id="{500A7A85-B75E-4D15-8271-3E80641739A6}" type="slidenum">
              <a:rPr lang="en-US" smtClean="0"/>
              <a:t>44</a:t>
            </a:fld>
            <a:endParaRPr lang="en-US" dirty="0"/>
          </a:p>
        </p:txBody>
      </p:sp>
    </p:spTree>
    <p:extLst>
      <p:ext uri="{BB962C8B-B14F-4D97-AF65-F5344CB8AC3E}">
        <p14:creationId xmlns:p14="http://schemas.microsoft.com/office/powerpoint/2010/main" val="2708380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8000">
              <a:schemeClr val="bg2">
                <a:tint val="97000"/>
                <a:hueMod val="92000"/>
                <a:satMod val="169000"/>
                <a:alpha val="89000"/>
                <a:lumMod val="37000"/>
                <a:lumOff val="63000"/>
              </a:schemeClr>
            </a:gs>
            <a:gs pos="98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extBox 2"/>
          <p:cNvSpPr txBox="1"/>
          <p:nvPr/>
        </p:nvSpPr>
        <p:spPr>
          <a:xfrm>
            <a:off x="229791" y="1418017"/>
            <a:ext cx="10874953" cy="5960606"/>
          </a:xfrm>
          <a:prstGeom prst="rect">
            <a:avLst/>
          </a:prstGeom>
          <a:noFill/>
        </p:spPr>
        <p:txBody>
          <a:bodyPr wrap="square" rtlCol="0">
            <a:spAutoFit/>
          </a:bodyPr>
          <a:lstStyle/>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Agency </a:t>
            </a:r>
            <a:r>
              <a:rPr lang="en-US" sz="2800" b="1" i="1" u="sng" dirty="0">
                <a:solidFill>
                  <a:srgbClr val="FF0000"/>
                </a:solidFill>
                <a:effectLst>
                  <a:outerShdw blurRad="38100" dist="38100" dir="2700000" algn="tl">
                    <a:srgbClr val="000000">
                      <a:alpha val="43137"/>
                    </a:srgbClr>
                  </a:outerShdw>
                </a:effectLst>
              </a:rPr>
              <a:t>Mandatory</a:t>
            </a:r>
            <a:r>
              <a:rPr lang="en-US" sz="2800" dirty="0">
                <a:effectLst>
                  <a:outerShdw blurRad="38100" dist="38100" dir="2700000" algn="tl">
                    <a:srgbClr val="000000">
                      <a:alpha val="43137"/>
                    </a:srgbClr>
                  </a:outerShdw>
                </a:effectLst>
              </a:rPr>
              <a:t> Appointment with CD staff for Proposal review: </a:t>
            </a:r>
            <a:r>
              <a:rPr lang="en-US" sz="2800" dirty="0">
                <a:solidFill>
                  <a:srgbClr val="FF0000"/>
                </a:solidFill>
                <a:effectLst>
                  <a:outerShdw blurRad="38100" dist="38100" dir="2700000" algn="tl">
                    <a:srgbClr val="000000">
                      <a:alpha val="43137"/>
                    </a:srgbClr>
                  </a:outerShdw>
                </a:effectLst>
              </a:rPr>
              <a:t>July 3</a:t>
            </a:r>
            <a:r>
              <a:rPr lang="en-US" sz="2800" baseline="30000" dirty="0">
                <a:solidFill>
                  <a:srgbClr val="FF0000"/>
                </a:solidFill>
                <a:effectLst>
                  <a:outerShdw blurRad="38100" dist="38100" dir="2700000" algn="tl">
                    <a:srgbClr val="000000">
                      <a:alpha val="43137"/>
                    </a:srgbClr>
                  </a:outerShdw>
                </a:effectLst>
              </a:rPr>
              <a:t>rd</a:t>
            </a:r>
            <a:r>
              <a:rPr lang="en-US" sz="2800" dirty="0">
                <a:solidFill>
                  <a:srgbClr val="FF0000"/>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to </a:t>
            </a:r>
            <a:r>
              <a:rPr lang="en-US" sz="2800" dirty="0">
                <a:solidFill>
                  <a:srgbClr val="FF0000"/>
                </a:solidFill>
                <a:effectLst>
                  <a:outerShdw blurRad="38100" dist="38100" dir="2700000" algn="tl">
                    <a:srgbClr val="000000">
                      <a:alpha val="43137"/>
                    </a:srgbClr>
                  </a:outerShdw>
                </a:effectLst>
              </a:rPr>
              <a:t>July 28</a:t>
            </a:r>
            <a:r>
              <a:rPr lang="en-US" sz="2800" baseline="30000" dirty="0">
                <a:solidFill>
                  <a:srgbClr val="FF0000"/>
                </a:solidFill>
                <a:effectLst>
                  <a:outerShdw blurRad="38100" dist="38100" dir="2700000" algn="tl">
                    <a:srgbClr val="000000">
                      <a:alpha val="43137"/>
                    </a:srgbClr>
                  </a:outerShdw>
                </a:effectLst>
              </a:rPr>
              <a:t>th</a:t>
            </a:r>
            <a:endParaRPr lang="en-US" sz="2800" dirty="0">
              <a:solidFill>
                <a:srgbClr val="FF0000"/>
              </a:solidFill>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lvl="8"/>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lvl="8"/>
            <a:endParaRPr lang="en-US" sz="2800" baseline="30000" dirty="0">
              <a:effectLst>
                <a:outerShdw blurRad="38100" dist="38100" dir="2700000" algn="tl">
                  <a:srgbClr val="000000">
                    <a:alpha val="43137"/>
                  </a:srgbClr>
                </a:outerShdw>
              </a:effectLst>
            </a:endParaRPr>
          </a:p>
          <a:p>
            <a:pPr lvl="8"/>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lvl="8"/>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baseline="30000" dirty="0">
              <a:effectLst>
                <a:outerShdw blurRad="38100" dist="38100" dir="2700000" algn="tl">
                  <a:srgbClr val="000000">
                    <a:alpha val="43137"/>
                  </a:srgbClr>
                </a:outerShdw>
              </a:effectLst>
            </a:endParaRPr>
          </a:p>
          <a:p>
            <a:pPr marL="3943350" lvl="8" indent="-285750">
              <a:buFont typeface="Arial" panose="020B0604020202020204" pitchFamily="34" charset="0"/>
              <a:buChar char="•"/>
            </a:pPr>
            <a:endParaRPr lang="en-US"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2024 Approved Proposals due: </a:t>
            </a:r>
            <a:r>
              <a:rPr lang="en-US" sz="2800" b="1" dirty="0">
                <a:solidFill>
                  <a:schemeClr val="bg1"/>
                </a:solidFill>
                <a:effectLst>
                  <a:outerShdw blurRad="38100" dist="38100" dir="2700000" algn="tl">
                    <a:srgbClr val="000000">
                      <a:alpha val="43137"/>
                    </a:srgbClr>
                  </a:outerShdw>
                </a:effectLst>
                <a:highlight>
                  <a:srgbClr val="008000"/>
                </a:highlight>
              </a:rPr>
              <a:t>August 2</a:t>
            </a:r>
            <a:r>
              <a:rPr lang="en-US" sz="2800" b="1" baseline="30000" dirty="0">
                <a:solidFill>
                  <a:schemeClr val="bg1"/>
                </a:solidFill>
                <a:effectLst>
                  <a:outerShdw blurRad="38100" dist="38100" dir="2700000" algn="tl">
                    <a:srgbClr val="000000">
                      <a:alpha val="43137"/>
                    </a:srgbClr>
                  </a:outerShdw>
                </a:effectLst>
                <a:highlight>
                  <a:srgbClr val="008000"/>
                </a:highlight>
              </a:rPr>
              <a:t>nd</a:t>
            </a:r>
            <a:r>
              <a:rPr lang="en-US" sz="2800" b="1" dirty="0">
                <a:solidFill>
                  <a:schemeClr val="bg1"/>
                </a:solidFill>
                <a:effectLst>
                  <a:outerShdw blurRad="38100" dist="38100" dir="2700000" algn="tl">
                    <a:srgbClr val="000000">
                      <a:alpha val="43137"/>
                    </a:srgbClr>
                  </a:outerShdw>
                </a:effectLst>
                <a:highlight>
                  <a:srgbClr val="008000"/>
                </a:highlight>
              </a:rPr>
              <a:t> </a:t>
            </a:r>
          </a:p>
          <a:p>
            <a:pPr marL="285750" indent="-285750">
              <a:buFont typeface="Arial" panose="020B0604020202020204" pitchFamily="34" charset="0"/>
              <a:buChar char="•"/>
            </a:pPr>
            <a:endParaRPr lang="en-US" sz="3600" dirty="0"/>
          </a:p>
        </p:txBody>
      </p:sp>
      <p:sp>
        <p:nvSpPr>
          <p:cNvPr id="4" name="TextBox 3"/>
          <p:cNvSpPr txBox="1"/>
          <p:nvPr/>
        </p:nvSpPr>
        <p:spPr>
          <a:xfrm>
            <a:off x="764597" y="324505"/>
            <a:ext cx="7865053"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PROPOSAL TIMELINE</a:t>
            </a:r>
          </a:p>
        </p:txBody>
      </p:sp>
      <p:sp>
        <p:nvSpPr>
          <p:cNvPr id="7" name="Rectangle 6"/>
          <p:cNvSpPr/>
          <p:nvPr/>
        </p:nvSpPr>
        <p:spPr>
          <a:xfrm>
            <a:off x="452307" y="2521144"/>
            <a:ext cx="1269899"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rPr>
              <a:t>JULY 2023</a:t>
            </a:r>
          </a:p>
        </p:txBody>
      </p:sp>
      <p:sp>
        <p:nvSpPr>
          <p:cNvPr id="8" name="Rectangle 7"/>
          <p:cNvSpPr/>
          <p:nvPr/>
        </p:nvSpPr>
        <p:spPr>
          <a:xfrm>
            <a:off x="5608310" y="2521144"/>
            <a:ext cx="1645002"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rPr>
              <a:t>AUGUST 2023</a:t>
            </a:r>
          </a:p>
        </p:txBody>
      </p:sp>
      <p:sp>
        <p:nvSpPr>
          <p:cNvPr id="9" name="Oval 8"/>
          <p:cNvSpPr/>
          <p:nvPr/>
        </p:nvSpPr>
        <p:spPr>
          <a:xfrm flipV="1">
            <a:off x="961415" y="3650511"/>
            <a:ext cx="676275" cy="5669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cxnSpLocks/>
          </p:cNvCxnSpPr>
          <p:nvPr/>
        </p:nvCxnSpPr>
        <p:spPr>
          <a:xfrm flipH="1">
            <a:off x="1365899" y="2227152"/>
            <a:ext cx="1354699" cy="1423359"/>
          </a:xfrm>
          <a:prstGeom prst="straightConnector1">
            <a:avLst/>
          </a:prstGeom>
          <a:ln w="254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137504" y="3429000"/>
            <a:ext cx="676275" cy="600075"/>
          </a:xfrm>
          <a:prstGeom prst="ellipse">
            <a:avLst/>
          </a:prstGeom>
          <a:solidFill>
            <a:srgbClr val="00B050">
              <a:alpha val="5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p:cNvSpPr>
            <a:spLocks noGrp="1"/>
          </p:cNvSpPr>
          <p:nvPr>
            <p:ph type="sldNum" sz="quarter" idx="12"/>
          </p:nvPr>
        </p:nvSpPr>
        <p:spPr/>
        <p:txBody>
          <a:bodyPr/>
          <a:lstStyle/>
          <a:p>
            <a:fld id="{500A7A85-B75E-4D15-8271-3E80641739A6}" type="slidenum">
              <a:rPr lang="en-US" smtClean="0"/>
              <a:t>45</a:t>
            </a:fld>
            <a:endParaRPr lang="en-US" dirty="0"/>
          </a:p>
        </p:txBody>
      </p:sp>
      <p:graphicFrame>
        <p:nvGraphicFramePr>
          <p:cNvPr id="19" name="Table 18">
            <a:extLst>
              <a:ext uri="{FF2B5EF4-FFF2-40B4-BE49-F238E27FC236}">
                <a16:creationId xmlns:a16="http://schemas.microsoft.com/office/drawing/2014/main" id="{A53F3167-8A21-4574-8F33-496C585C8648}"/>
              </a:ext>
            </a:extLst>
          </p:cNvPr>
          <p:cNvGraphicFramePr>
            <a:graphicFrameLocks noGrp="1"/>
          </p:cNvGraphicFramePr>
          <p:nvPr>
            <p:extLst>
              <p:ext uri="{D42A27DB-BD31-4B8C-83A1-F6EECF244321}">
                <p14:modId xmlns:p14="http://schemas.microsoft.com/office/powerpoint/2010/main" val="440820316"/>
              </p:ext>
            </p:extLst>
          </p:nvPr>
        </p:nvGraphicFramePr>
        <p:xfrm>
          <a:off x="354597" y="2884844"/>
          <a:ext cx="4227535" cy="3391870"/>
        </p:xfrm>
        <a:graphic>
          <a:graphicData uri="http://schemas.openxmlformats.org/drawingml/2006/table">
            <a:tbl>
              <a:tblPr firstRow="1" bandRow="1">
                <a:tableStyleId>{5940675A-B579-460E-94D1-54222C63F5DA}</a:tableStyleId>
              </a:tblPr>
              <a:tblGrid>
                <a:gridCol w="656100">
                  <a:extLst>
                    <a:ext uri="{9D8B030D-6E8A-4147-A177-3AD203B41FA5}">
                      <a16:colId xmlns:a16="http://schemas.microsoft.com/office/drawing/2014/main" val="2584712974"/>
                    </a:ext>
                  </a:extLst>
                </a:gridCol>
                <a:gridCol w="500380">
                  <a:extLst>
                    <a:ext uri="{9D8B030D-6E8A-4147-A177-3AD203B41FA5}">
                      <a16:colId xmlns:a16="http://schemas.microsoft.com/office/drawing/2014/main" val="2359043866"/>
                    </a:ext>
                  </a:extLst>
                </a:gridCol>
                <a:gridCol w="614211">
                  <a:extLst>
                    <a:ext uri="{9D8B030D-6E8A-4147-A177-3AD203B41FA5}">
                      <a16:colId xmlns:a16="http://schemas.microsoft.com/office/drawing/2014/main" val="1563108895"/>
                    </a:ext>
                  </a:extLst>
                </a:gridCol>
                <a:gridCol w="614211">
                  <a:extLst>
                    <a:ext uri="{9D8B030D-6E8A-4147-A177-3AD203B41FA5}">
                      <a16:colId xmlns:a16="http://schemas.microsoft.com/office/drawing/2014/main" val="882468302"/>
                    </a:ext>
                  </a:extLst>
                </a:gridCol>
                <a:gridCol w="614211">
                  <a:extLst>
                    <a:ext uri="{9D8B030D-6E8A-4147-A177-3AD203B41FA5}">
                      <a16:colId xmlns:a16="http://schemas.microsoft.com/office/drawing/2014/main" val="4275860430"/>
                    </a:ext>
                  </a:extLst>
                </a:gridCol>
                <a:gridCol w="614211">
                  <a:extLst>
                    <a:ext uri="{9D8B030D-6E8A-4147-A177-3AD203B41FA5}">
                      <a16:colId xmlns:a16="http://schemas.microsoft.com/office/drawing/2014/main" val="183620112"/>
                    </a:ext>
                  </a:extLst>
                </a:gridCol>
                <a:gridCol w="614211">
                  <a:extLst>
                    <a:ext uri="{9D8B030D-6E8A-4147-A177-3AD203B41FA5}">
                      <a16:colId xmlns:a16="http://schemas.microsoft.com/office/drawing/2014/main" val="1477314880"/>
                    </a:ext>
                  </a:extLst>
                </a:gridCol>
              </a:tblGrid>
              <a:tr h="454115">
                <a:tc>
                  <a:txBody>
                    <a:bodyPr/>
                    <a:lstStyle/>
                    <a:p>
                      <a:r>
                        <a:rPr lang="en-US" dirty="0"/>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4371681"/>
                  </a:ext>
                </a:extLst>
              </a:tr>
              <a:tr h="45411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161176"/>
                  </a:ext>
                </a:extLst>
              </a:tr>
              <a:tr h="454115">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638303"/>
                  </a:ext>
                </a:extLst>
              </a:tr>
              <a:tr h="454115">
                <a:tc>
                  <a:txBody>
                    <a:bodyPr/>
                    <a:lstStyle/>
                    <a:p>
                      <a:r>
                        <a:rPr lang="en-US"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346025"/>
                  </a:ext>
                </a:extLst>
              </a:tr>
              <a:tr h="667180">
                <a:tc>
                  <a:txBody>
                    <a:bodyPr/>
                    <a:lstStyle/>
                    <a:p>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22</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86598"/>
                  </a:ext>
                </a:extLst>
              </a:tr>
              <a:tr h="454115">
                <a:tc>
                  <a:txBody>
                    <a:bodyPr/>
                    <a:lstStyle/>
                    <a:p>
                      <a:r>
                        <a:rPr lang="en-US"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297785"/>
                  </a:ext>
                </a:extLst>
              </a:tr>
              <a:tr h="454115">
                <a:tc>
                  <a:txBody>
                    <a:bodyPr/>
                    <a:lstStyle/>
                    <a:p>
                      <a:r>
                        <a:rPr lang="en-US"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5195268"/>
                  </a:ext>
                </a:extLst>
              </a:tr>
            </a:tbl>
          </a:graphicData>
        </a:graphic>
      </p:graphicFrame>
      <p:graphicFrame>
        <p:nvGraphicFramePr>
          <p:cNvPr id="20" name="Table 19">
            <a:extLst>
              <a:ext uri="{FF2B5EF4-FFF2-40B4-BE49-F238E27FC236}">
                <a16:creationId xmlns:a16="http://schemas.microsoft.com/office/drawing/2014/main" id="{E462E995-B127-463E-A640-25440203499E}"/>
              </a:ext>
            </a:extLst>
          </p:cNvPr>
          <p:cNvGraphicFramePr>
            <a:graphicFrameLocks noGrp="1"/>
          </p:cNvGraphicFramePr>
          <p:nvPr>
            <p:extLst>
              <p:ext uri="{D42A27DB-BD31-4B8C-83A1-F6EECF244321}">
                <p14:modId xmlns:p14="http://schemas.microsoft.com/office/powerpoint/2010/main" val="1817487902"/>
              </p:ext>
            </p:extLst>
          </p:nvPr>
        </p:nvGraphicFramePr>
        <p:xfrm>
          <a:off x="5376891" y="2884428"/>
          <a:ext cx="4239200" cy="3392286"/>
        </p:xfrm>
        <a:graphic>
          <a:graphicData uri="http://schemas.openxmlformats.org/drawingml/2006/table">
            <a:tbl>
              <a:tblPr firstRow="1" bandRow="1">
                <a:tableStyleId>{5940675A-B579-460E-94D1-54222C63F5DA}</a:tableStyleId>
              </a:tblPr>
              <a:tblGrid>
                <a:gridCol w="605600">
                  <a:extLst>
                    <a:ext uri="{9D8B030D-6E8A-4147-A177-3AD203B41FA5}">
                      <a16:colId xmlns:a16="http://schemas.microsoft.com/office/drawing/2014/main" val="2584712974"/>
                    </a:ext>
                  </a:extLst>
                </a:gridCol>
                <a:gridCol w="605600">
                  <a:extLst>
                    <a:ext uri="{9D8B030D-6E8A-4147-A177-3AD203B41FA5}">
                      <a16:colId xmlns:a16="http://schemas.microsoft.com/office/drawing/2014/main" val="2359043866"/>
                    </a:ext>
                  </a:extLst>
                </a:gridCol>
                <a:gridCol w="605600">
                  <a:extLst>
                    <a:ext uri="{9D8B030D-6E8A-4147-A177-3AD203B41FA5}">
                      <a16:colId xmlns:a16="http://schemas.microsoft.com/office/drawing/2014/main" val="1563108895"/>
                    </a:ext>
                  </a:extLst>
                </a:gridCol>
                <a:gridCol w="605600">
                  <a:extLst>
                    <a:ext uri="{9D8B030D-6E8A-4147-A177-3AD203B41FA5}">
                      <a16:colId xmlns:a16="http://schemas.microsoft.com/office/drawing/2014/main" val="882468302"/>
                    </a:ext>
                  </a:extLst>
                </a:gridCol>
                <a:gridCol w="605600">
                  <a:extLst>
                    <a:ext uri="{9D8B030D-6E8A-4147-A177-3AD203B41FA5}">
                      <a16:colId xmlns:a16="http://schemas.microsoft.com/office/drawing/2014/main" val="4275860430"/>
                    </a:ext>
                  </a:extLst>
                </a:gridCol>
                <a:gridCol w="605600">
                  <a:extLst>
                    <a:ext uri="{9D8B030D-6E8A-4147-A177-3AD203B41FA5}">
                      <a16:colId xmlns:a16="http://schemas.microsoft.com/office/drawing/2014/main" val="183620112"/>
                    </a:ext>
                  </a:extLst>
                </a:gridCol>
                <a:gridCol w="605600">
                  <a:extLst>
                    <a:ext uri="{9D8B030D-6E8A-4147-A177-3AD203B41FA5}">
                      <a16:colId xmlns:a16="http://schemas.microsoft.com/office/drawing/2014/main" val="1477314880"/>
                    </a:ext>
                  </a:extLst>
                </a:gridCol>
              </a:tblGrid>
              <a:tr h="563543">
                <a:tc>
                  <a:txBody>
                    <a:bodyPr/>
                    <a:lstStyle/>
                    <a:p>
                      <a:r>
                        <a:rPr lang="en-US" dirty="0"/>
                        <a:t>Sun</a:t>
                      </a:r>
                    </a:p>
                  </a:txBody>
                  <a:tcPr/>
                </a:tc>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a:t>
                      </a:r>
                    </a:p>
                  </a:txBody>
                  <a:tcPr/>
                </a:tc>
                <a:tc>
                  <a:txBody>
                    <a:bodyPr/>
                    <a:lstStyle/>
                    <a:p>
                      <a:r>
                        <a:rPr lang="en-US" dirty="0"/>
                        <a:t>Sat</a:t>
                      </a:r>
                    </a:p>
                  </a:txBody>
                  <a:tcPr/>
                </a:tc>
                <a:extLst>
                  <a:ext uri="{0D108BD9-81ED-4DB2-BD59-A6C34878D82A}">
                    <a16:rowId xmlns:a16="http://schemas.microsoft.com/office/drawing/2014/main" val="4114371681"/>
                  </a:ext>
                </a:extLst>
              </a:tr>
              <a:tr h="574571">
                <a:tc>
                  <a:txBody>
                    <a:bodyPr/>
                    <a:lstStyle/>
                    <a:p>
                      <a:endParaRPr lang="en-US" dirty="0"/>
                    </a:p>
                  </a:txBody>
                  <a:tcPr/>
                </a:tc>
                <a:tc>
                  <a:txBody>
                    <a:bodyPr/>
                    <a:lstStyle/>
                    <a:p>
                      <a:endParaRPr lang="en-US" dirty="0"/>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extLst>
                  <a:ext uri="{0D108BD9-81ED-4DB2-BD59-A6C34878D82A}">
                    <a16:rowId xmlns:a16="http://schemas.microsoft.com/office/drawing/2014/main" val="1038161176"/>
                  </a:ext>
                </a:extLst>
              </a:tr>
              <a:tr h="563543">
                <a:tc>
                  <a:txBody>
                    <a:bodyPr/>
                    <a:lstStyle/>
                    <a:p>
                      <a:r>
                        <a:rPr lang="en-US" dirty="0"/>
                        <a:t>6</a:t>
                      </a:r>
                    </a:p>
                  </a:txBody>
                  <a:tcPr/>
                </a:tc>
                <a:tc>
                  <a:txBody>
                    <a:bodyPr/>
                    <a:lstStyle/>
                    <a:p>
                      <a:r>
                        <a:rPr lang="en-US" dirty="0"/>
                        <a:t>7</a:t>
                      </a:r>
                    </a:p>
                  </a:txBody>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t>12</a:t>
                      </a:r>
                    </a:p>
                  </a:txBody>
                  <a:tcPr/>
                </a:tc>
                <a:extLst>
                  <a:ext uri="{0D108BD9-81ED-4DB2-BD59-A6C34878D82A}">
                    <a16:rowId xmlns:a16="http://schemas.microsoft.com/office/drawing/2014/main" val="535638303"/>
                  </a:ext>
                </a:extLst>
              </a:tr>
              <a:tr h="563543">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extLst>
                  <a:ext uri="{0D108BD9-81ED-4DB2-BD59-A6C34878D82A}">
                    <a16:rowId xmlns:a16="http://schemas.microsoft.com/office/drawing/2014/main" val="2681346025"/>
                  </a:ext>
                </a:extLst>
              </a:tr>
              <a:tr h="563543">
                <a:tc>
                  <a:txBody>
                    <a:bodyPr/>
                    <a:lstStyle/>
                    <a:p>
                      <a:r>
                        <a:rPr lang="en-US" dirty="0"/>
                        <a:t>20</a:t>
                      </a:r>
                    </a:p>
                  </a:txBody>
                  <a:tcPr/>
                </a:tc>
                <a:tc>
                  <a:txBody>
                    <a:bodyPr/>
                    <a:lstStyle/>
                    <a:p>
                      <a:r>
                        <a:rPr lang="en-US" dirty="0"/>
                        <a:t>21</a:t>
                      </a:r>
                    </a:p>
                  </a:txBody>
                  <a:tcPr/>
                </a:tc>
                <a:tc>
                  <a:txBody>
                    <a:bodyPr/>
                    <a:lstStyle/>
                    <a:p>
                      <a:r>
                        <a:rPr lang="en-US" dirty="0"/>
                        <a:t>22</a:t>
                      </a:r>
                    </a:p>
                  </a:txBody>
                  <a:tcPr/>
                </a:tc>
                <a:tc>
                  <a:txBody>
                    <a:bodyPr/>
                    <a:lstStyle/>
                    <a:p>
                      <a:r>
                        <a:rPr lang="en-US" dirty="0"/>
                        <a:t>23</a:t>
                      </a:r>
                    </a:p>
                  </a:txBody>
                  <a:tcPr/>
                </a:tc>
                <a:tc>
                  <a:txBody>
                    <a:bodyPr/>
                    <a:lstStyle/>
                    <a:p>
                      <a:r>
                        <a:rPr lang="en-US" dirty="0"/>
                        <a:t>24</a:t>
                      </a:r>
                    </a:p>
                  </a:txBody>
                  <a:tcPr/>
                </a:tc>
                <a:tc>
                  <a:txBody>
                    <a:bodyPr/>
                    <a:lstStyle/>
                    <a:p>
                      <a:r>
                        <a:rPr lang="en-US" dirty="0"/>
                        <a:t>25</a:t>
                      </a:r>
                    </a:p>
                  </a:txBody>
                  <a:tcPr/>
                </a:tc>
                <a:tc>
                  <a:txBody>
                    <a:bodyPr/>
                    <a:lstStyle/>
                    <a:p>
                      <a:r>
                        <a:rPr lang="en-US" dirty="0"/>
                        <a:t>26</a:t>
                      </a:r>
                    </a:p>
                  </a:txBody>
                  <a:tcPr/>
                </a:tc>
                <a:extLst>
                  <a:ext uri="{0D108BD9-81ED-4DB2-BD59-A6C34878D82A}">
                    <a16:rowId xmlns:a16="http://schemas.microsoft.com/office/drawing/2014/main" val="3912586598"/>
                  </a:ext>
                </a:extLst>
              </a:tr>
              <a:tr h="563543">
                <a:tc>
                  <a:txBody>
                    <a:bodyPr/>
                    <a:lstStyle/>
                    <a:p>
                      <a:r>
                        <a:rPr lang="en-US" dirty="0"/>
                        <a:t>27</a:t>
                      </a:r>
                    </a:p>
                  </a:txBody>
                  <a:tcPr/>
                </a:tc>
                <a:tc>
                  <a:txBody>
                    <a:bodyPr/>
                    <a:lstStyle/>
                    <a:p>
                      <a:r>
                        <a:rPr lang="en-US" dirty="0"/>
                        <a:t>28</a:t>
                      </a:r>
                    </a:p>
                  </a:txBody>
                  <a:tcPr/>
                </a:tc>
                <a:tc>
                  <a:txBody>
                    <a:bodyPr/>
                    <a:lstStyle/>
                    <a:p>
                      <a:r>
                        <a:rPr lang="en-US" dirty="0"/>
                        <a:t>29</a:t>
                      </a:r>
                    </a:p>
                  </a:txBody>
                  <a:tcPr/>
                </a:tc>
                <a:tc>
                  <a:txBody>
                    <a:bodyPr/>
                    <a:lstStyle/>
                    <a:p>
                      <a:r>
                        <a:rPr lang="en-US" dirty="0"/>
                        <a:t>30</a:t>
                      </a:r>
                    </a:p>
                  </a:txBody>
                  <a:tcPr/>
                </a:tc>
                <a:tc>
                  <a:txBody>
                    <a:bodyPr/>
                    <a:lstStyle/>
                    <a:p>
                      <a:r>
                        <a:rPr lang="en-US" dirty="0"/>
                        <a:t>31</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85882962"/>
                  </a:ext>
                </a:extLst>
              </a:tr>
            </a:tbl>
          </a:graphicData>
        </a:graphic>
      </p:graphicFrame>
      <p:sp>
        <p:nvSpPr>
          <p:cNvPr id="17" name="Oval 16">
            <a:extLst>
              <a:ext uri="{FF2B5EF4-FFF2-40B4-BE49-F238E27FC236}">
                <a16:creationId xmlns:a16="http://schemas.microsoft.com/office/drawing/2014/main" id="{788F495F-3903-49FD-9BBE-E516AAC5A3CC}"/>
              </a:ext>
            </a:extLst>
          </p:cNvPr>
          <p:cNvSpPr/>
          <p:nvPr/>
        </p:nvSpPr>
        <p:spPr>
          <a:xfrm flipV="1">
            <a:off x="3397544" y="5294996"/>
            <a:ext cx="676275" cy="5669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3B9201B5-8D49-4FE3-9C5A-C6D876E79FDB}"/>
              </a:ext>
            </a:extLst>
          </p:cNvPr>
          <p:cNvCxnSpPr>
            <a:cxnSpLocks/>
            <a:endCxn id="17" idx="4"/>
          </p:cNvCxnSpPr>
          <p:nvPr/>
        </p:nvCxnSpPr>
        <p:spPr>
          <a:xfrm flipH="1">
            <a:off x="3735682" y="2227152"/>
            <a:ext cx="905766" cy="3067844"/>
          </a:xfrm>
          <a:prstGeom prst="straightConnector1">
            <a:avLst/>
          </a:prstGeom>
          <a:ln w="254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696D0DA-CE61-4DB0-8A7D-17C7654DFD53}"/>
              </a:ext>
            </a:extLst>
          </p:cNvPr>
          <p:cNvCxnSpPr>
            <a:cxnSpLocks/>
          </p:cNvCxnSpPr>
          <p:nvPr/>
        </p:nvCxnSpPr>
        <p:spPr>
          <a:xfrm flipV="1">
            <a:off x="6822040" y="3933990"/>
            <a:ext cx="431272" cy="2342724"/>
          </a:xfrm>
          <a:prstGeom prst="straightConnector1">
            <a:avLst/>
          </a:prstGeom>
          <a:ln w="19050">
            <a:solidFill>
              <a:srgbClr val="92D05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792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D41CB3-B2EA-4E59-9205-103CF0B393D5}"/>
              </a:ext>
            </a:extLst>
          </p:cNvPr>
          <p:cNvSpPr>
            <a:spLocks noGrp="1"/>
          </p:cNvSpPr>
          <p:nvPr>
            <p:ph type="sldNum" sz="quarter" idx="12"/>
          </p:nvPr>
        </p:nvSpPr>
        <p:spPr/>
        <p:txBody>
          <a:bodyPr/>
          <a:lstStyle/>
          <a:p>
            <a:fld id="{500A7A85-B75E-4D15-8271-3E80641739A6}" type="slidenum">
              <a:rPr lang="en-US" smtClean="0"/>
              <a:t>46</a:t>
            </a:fld>
            <a:endParaRPr lang="en-US" dirty="0"/>
          </a:p>
        </p:txBody>
      </p:sp>
      <p:sp>
        <p:nvSpPr>
          <p:cNvPr id="6" name="TextBox 5">
            <a:extLst>
              <a:ext uri="{FF2B5EF4-FFF2-40B4-BE49-F238E27FC236}">
                <a16:creationId xmlns:a16="http://schemas.microsoft.com/office/drawing/2014/main" id="{2350B495-71F9-45F5-A090-2E023E1396FF}"/>
              </a:ext>
            </a:extLst>
          </p:cNvPr>
          <p:cNvSpPr txBox="1"/>
          <p:nvPr/>
        </p:nvSpPr>
        <p:spPr>
          <a:xfrm>
            <a:off x="737964" y="324505"/>
            <a:ext cx="7865053" cy="707886"/>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Agency Packets</a:t>
            </a:r>
            <a:endParaRPr lang="en-US" sz="4800" b="1" dirty="0">
              <a:solidFill>
                <a:schemeClr val="bg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2B739473-9F54-4E6F-9C36-F982D2BDAD4B}"/>
              </a:ext>
            </a:extLst>
          </p:cNvPr>
          <p:cNvSpPr/>
          <p:nvPr/>
        </p:nvSpPr>
        <p:spPr>
          <a:xfrm>
            <a:off x="198877" y="1413756"/>
            <a:ext cx="9155070" cy="1938992"/>
          </a:xfrm>
          <a:prstGeom prst="rect">
            <a:avLst/>
          </a:prstGeom>
        </p:spPr>
        <p:txBody>
          <a:bodyPr wrap="none">
            <a:spAutoFit/>
          </a:bodyPr>
          <a:lstStyle/>
          <a:p>
            <a:pPr lvl="1">
              <a:buClr>
                <a:srgbClr val="FF0000"/>
              </a:buClr>
              <a:buFont typeface="Wingdings" panose="05000000000000000000" pitchFamily="2" charset="2"/>
              <a:buChar char="ü"/>
            </a:pPr>
            <a:r>
              <a:rPr lang="en-US" sz="2400" dirty="0"/>
              <a:t> Welcome Letter</a:t>
            </a:r>
          </a:p>
          <a:p>
            <a:pPr lvl="1">
              <a:buClr>
                <a:srgbClr val="FF0000"/>
              </a:buClr>
              <a:buFont typeface="Wingdings" panose="05000000000000000000" pitchFamily="2" charset="2"/>
              <a:buChar char="ü"/>
            </a:pPr>
            <a:r>
              <a:rPr lang="en-US" sz="2400" dirty="0"/>
              <a:t> Playing by the Rules Handbook for CDBG Subrecipients</a:t>
            </a:r>
          </a:p>
          <a:p>
            <a:pPr lvl="1">
              <a:buClr>
                <a:srgbClr val="FF0000"/>
              </a:buClr>
              <a:buFont typeface="Wingdings" panose="05000000000000000000" pitchFamily="2" charset="2"/>
              <a:buChar char="ü"/>
            </a:pPr>
            <a:r>
              <a:rPr lang="en-US" sz="2400" dirty="0"/>
              <a:t> SAM Information</a:t>
            </a:r>
          </a:p>
          <a:p>
            <a:pPr lvl="1">
              <a:buClr>
                <a:srgbClr val="FF0000"/>
              </a:buClr>
              <a:buFont typeface="Wingdings" panose="05000000000000000000" pitchFamily="2" charset="2"/>
              <a:buChar char="ü"/>
            </a:pPr>
            <a:r>
              <a:rPr lang="en-US" sz="2400" dirty="0"/>
              <a:t>Vendor Registration Information</a:t>
            </a:r>
          </a:p>
          <a:p>
            <a:pPr lvl="1">
              <a:buClr>
                <a:srgbClr val="FF0000"/>
              </a:buClr>
              <a:buFont typeface="Wingdings" panose="05000000000000000000" pitchFamily="2" charset="2"/>
              <a:buChar char="ü"/>
            </a:pPr>
            <a:r>
              <a:rPr lang="en-US" sz="2400" dirty="0"/>
              <a:t>Claim Reimbursement Information  </a:t>
            </a:r>
          </a:p>
        </p:txBody>
      </p:sp>
    </p:spTree>
    <p:extLst>
      <p:ext uri="{BB962C8B-B14F-4D97-AF65-F5344CB8AC3E}">
        <p14:creationId xmlns:p14="http://schemas.microsoft.com/office/powerpoint/2010/main" val="1276934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0A7A85-B75E-4D15-8271-3E80641739A6}" type="slidenum">
              <a:rPr lang="en-US" smtClean="0"/>
              <a:t>47</a:t>
            </a:fld>
            <a:endParaRPr lang="en-US" dirty="0"/>
          </a:p>
        </p:txBody>
      </p:sp>
      <p:graphicFrame>
        <p:nvGraphicFramePr>
          <p:cNvPr id="6" name="Diagram 5">
            <a:extLst>
              <a:ext uri="{FF2B5EF4-FFF2-40B4-BE49-F238E27FC236}">
                <a16:creationId xmlns:a16="http://schemas.microsoft.com/office/drawing/2014/main" id="{D44E4CFC-5359-4A5E-A7C8-9D7CDC3A08E4}"/>
              </a:ext>
            </a:extLst>
          </p:cNvPr>
          <p:cNvGraphicFramePr/>
          <p:nvPr>
            <p:extLst/>
          </p:nvPr>
        </p:nvGraphicFramePr>
        <p:xfrm>
          <a:off x="1622066" y="494986"/>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6881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5756" y="1289046"/>
            <a:ext cx="6802016" cy="5433906"/>
          </a:xfrm>
          <a:effectLst/>
        </p:spPr>
        <p:txBody>
          <a:bodyPr>
            <a:normAutofit fontScale="62500" lnSpcReduction="20000"/>
          </a:bodyPr>
          <a:lstStyle/>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Introduction</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Overview</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Vendor Self-Service</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SAM Registration </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Claims Process</a:t>
            </a:r>
          </a:p>
          <a:p>
            <a:pPr lvl="1">
              <a:buClrTx/>
              <a:buFont typeface="Arial" panose="020B0604020202020204" pitchFamily="34" charset="0"/>
              <a:buChar char="•"/>
            </a:pPr>
            <a:r>
              <a:rPr lang="en-US" sz="3800" b="1" dirty="0">
                <a:solidFill>
                  <a:schemeClr val="tx1"/>
                </a:solidFill>
                <a:effectLst>
                  <a:outerShdw blurRad="38100" dist="38100" dir="2700000" algn="tl">
                    <a:srgbClr val="000000">
                      <a:alpha val="43137"/>
                    </a:srgbClr>
                  </a:outerShdw>
                </a:effectLst>
              </a:rPr>
              <a:t>Example of Claim Packet</a:t>
            </a:r>
          </a:p>
          <a:p>
            <a:pPr lvl="1">
              <a:buClrTx/>
              <a:buFont typeface="Arial" panose="020B0604020202020204" pitchFamily="34" charset="0"/>
              <a:buChar char="•"/>
            </a:pPr>
            <a:r>
              <a:rPr lang="en-US" sz="3800" b="1" dirty="0">
                <a:solidFill>
                  <a:schemeClr val="tx1"/>
                </a:solidFill>
                <a:effectLst>
                  <a:outerShdw blurRad="38100" dist="38100" dir="2700000" algn="tl">
                    <a:srgbClr val="000000">
                      <a:alpha val="43137"/>
                    </a:srgbClr>
                  </a:outerShdw>
                </a:effectLst>
              </a:rPr>
              <a:t>Common issues with Claim Submissions</a:t>
            </a:r>
          </a:p>
          <a:p>
            <a:pPr>
              <a:buClrTx/>
              <a:buFont typeface="Wingdings" panose="05000000000000000000" pitchFamily="2" charset="2"/>
              <a:buChar char="v"/>
            </a:pPr>
            <a:r>
              <a:rPr lang="en-US" sz="4000" b="1" dirty="0">
                <a:solidFill>
                  <a:schemeClr val="tx1"/>
                </a:solidFill>
                <a:effectLst>
                  <a:outerShdw blurRad="38100" dist="38100" dir="2700000" algn="tl">
                    <a:srgbClr val="000000">
                      <a:alpha val="43137"/>
                    </a:srgbClr>
                  </a:outerShdw>
                </a:effectLst>
              </a:rPr>
              <a:t>Monthly Monitoring Reports</a:t>
            </a:r>
          </a:p>
          <a:p>
            <a:pPr>
              <a:buClrTx/>
              <a:buFont typeface="Wingdings" panose="05000000000000000000" pitchFamily="2" charset="2"/>
              <a:buChar char="v"/>
            </a:pPr>
            <a:r>
              <a:rPr lang="en-US" sz="4000" b="1" dirty="0">
                <a:solidFill>
                  <a:schemeClr val="tx1"/>
                </a:solidFill>
                <a:effectLst>
                  <a:outerShdw blurRad="38100" dist="38100" dir="2700000" algn="tl">
                    <a:srgbClr val="000000">
                      <a:alpha val="43137"/>
                    </a:srgbClr>
                  </a:outerShdw>
                </a:effectLst>
              </a:rPr>
              <a:t>Timeliness</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Reconciliation Responsibilities</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Audits</a:t>
            </a:r>
          </a:p>
          <a:p>
            <a:pPr>
              <a:buClrTx/>
              <a:buFont typeface="Wingdings" panose="05000000000000000000" pitchFamily="2" charset="2"/>
              <a:buChar char="v"/>
            </a:pPr>
            <a:r>
              <a:rPr lang="en-US" sz="3800" b="1" dirty="0">
                <a:solidFill>
                  <a:schemeClr val="tx1"/>
                </a:solidFill>
                <a:effectLst>
                  <a:outerShdw blurRad="38100" dist="38100" dir="2700000" algn="tl">
                    <a:srgbClr val="000000">
                      <a:alpha val="43137"/>
                    </a:srgbClr>
                  </a:outerShdw>
                </a:effectLst>
              </a:rPr>
              <a:t>Wrap-up</a:t>
            </a:r>
          </a:p>
          <a:p>
            <a:endParaRPr lang="en-US" dirty="0"/>
          </a:p>
        </p:txBody>
      </p:sp>
      <p:sp>
        <p:nvSpPr>
          <p:cNvPr id="2" name="Title 1"/>
          <p:cNvSpPr>
            <a:spLocks noGrp="1"/>
          </p:cNvSpPr>
          <p:nvPr>
            <p:ph type="title"/>
          </p:nvPr>
        </p:nvSpPr>
        <p:spPr>
          <a:xfrm>
            <a:off x="981523" y="135048"/>
            <a:ext cx="10228953" cy="1153998"/>
          </a:xfrm>
        </p:spPr>
        <p:txBody>
          <a:bodyPr>
            <a:noAutofit/>
          </a:bodyPr>
          <a:lstStyle/>
          <a:p>
            <a:pPr algn="ctr"/>
            <a:r>
              <a:rPr lang="en-US" sz="4800" b="1" dirty="0">
                <a:effectLst>
                  <a:outerShdw blurRad="38100" dist="38100" dir="2700000" algn="tl">
                    <a:srgbClr val="000000">
                      <a:alpha val="43137"/>
                    </a:srgbClr>
                  </a:outerShdw>
                </a:effectLst>
              </a:rPr>
              <a:t>Financial Responsibility</a:t>
            </a:r>
            <a:endParaRPr lang="en-US" sz="4800" dirty="0"/>
          </a:p>
        </p:txBody>
      </p:sp>
      <p:sp>
        <p:nvSpPr>
          <p:cNvPr id="4" name="Slide Number Placeholder 3"/>
          <p:cNvSpPr>
            <a:spLocks noGrp="1"/>
          </p:cNvSpPr>
          <p:nvPr>
            <p:ph type="sldNum" sz="quarter" idx="12"/>
          </p:nvPr>
        </p:nvSpPr>
        <p:spPr>
          <a:xfrm>
            <a:off x="11314760" y="5684837"/>
            <a:ext cx="477190"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A7A85-B75E-4D15-8271-3E80641739A6}" type="slidenum">
              <a:rPr kumimoji="0" lang="en-US" sz="2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2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617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1692C5-52A9-47DB-B7CC-03B92D43C0FB}"/>
              </a:ext>
            </a:extLst>
          </p:cNvPr>
          <p:cNvSpPr>
            <a:spLocks noGrp="1"/>
          </p:cNvSpPr>
          <p:nvPr>
            <p:ph sz="half" idx="1"/>
          </p:nvPr>
        </p:nvSpPr>
        <p:spPr>
          <a:xfrm>
            <a:off x="2631233" y="2298397"/>
            <a:ext cx="7184571" cy="3615267"/>
          </a:xfrm>
        </p:spPr>
        <p:txBody>
          <a:bodyPr/>
          <a:lstStyle/>
          <a:p>
            <a:pPr algn="ctr">
              <a:buFont typeface="Wingdings" panose="05000000000000000000" pitchFamily="2" charset="2"/>
              <a:buChar char="v"/>
            </a:pPr>
            <a:r>
              <a:rPr lang="en-US" sz="3600" dirty="0">
                <a:solidFill>
                  <a:schemeClr val="tx1"/>
                </a:solidFill>
                <a:effectLst>
                  <a:outerShdw blurRad="38100" dist="38100" dir="2700000" algn="tl">
                    <a:srgbClr val="000000">
                      <a:alpha val="43137"/>
                    </a:srgbClr>
                  </a:outerShdw>
                </a:effectLst>
              </a:rPr>
              <a:t>Lisa C. Smith, Finance Officer</a:t>
            </a:r>
          </a:p>
          <a:p>
            <a:pPr marL="0" indent="0" algn="ctr">
              <a:buNone/>
            </a:pPr>
            <a:r>
              <a:rPr lang="en-US" sz="3600" dirty="0">
                <a:solidFill>
                  <a:schemeClr val="tx1"/>
                </a:solidFill>
                <a:effectLst>
                  <a:outerShdw blurRad="38100" dist="38100" dir="2700000" algn="tl">
                    <a:srgbClr val="000000">
                      <a:alpha val="43137"/>
                    </a:srgbClr>
                  </a:outerShdw>
                </a:effectLst>
              </a:rPr>
              <a:t>Department of Metropolitan Development</a:t>
            </a:r>
          </a:p>
          <a:p>
            <a:pPr marL="0" indent="0" algn="ctr">
              <a:buNone/>
            </a:pPr>
            <a:r>
              <a:rPr lang="en-US" sz="3600" dirty="0">
                <a:solidFill>
                  <a:schemeClr val="tx1"/>
                </a:solidFill>
                <a:effectLst>
                  <a:outerShdw blurRad="38100" dist="38100" dir="2700000" algn="tl">
                    <a:srgbClr val="000000">
                      <a:alpha val="43137"/>
                    </a:srgbClr>
                  </a:outerShdw>
                </a:effectLst>
              </a:rPr>
              <a:t>	812-436-7807</a:t>
            </a:r>
          </a:p>
          <a:p>
            <a:pPr marL="0" indent="0" algn="ctr">
              <a:buNone/>
            </a:pPr>
            <a:r>
              <a:rPr lang="en-US" sz="3600" dirty="0">
                <a:solidFill>
                  <a:schemeClr val="tx1"/>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lismith@evansville.in.gov</a:t>
            </a:r>
            <a:endParaRPr lang="en-US" sz="3600" dirty="0">
              <a:solidFill>
                <a:schemeClr val="tx1"/>
              </a:solidFill>
              <a:effectLst>
                <a:outerShdw blurRad="38100" dist="38100" dir="2700000" algn="tl">
                  <a:srgbClr val="000000">
                    <a:alpha val="43137"/>
                  </a:srgbClr>
                </a:outerShdw>
              </a:effectLst>
            </a:endParaRPr>
          </a:p>
          <a:p>
            <a:endParaRPr lang="en-US" dirty="0"/>
          </a:p>
        </p:txBody>
      </p:sp>
      <p:sp>
        <p:nvSpPr>
          <p:cNvPr id="6" name="Slide Number Placeholder 5">
            <a:extLst>
              <a:ext uri="{FF2B5EF4-FFF2-40B4-BE49-F238E27FC236}">
                <a16:creationId xmlns:a16="http://schemas.microsoft.com/office/drawing/2014/main" id="{C9C7C256-901B-499C-A390-F9E040410192}"/>
              </a:ext>
            </a:extLst>
          </p:cNvPr>
          <p:cNvSpPr>
            <a:spLocks noGrp="1"/>
          </p:cNvSpPr>
          <p:nvPr>
            <p:ph type="sldNum" sz="quarter" idx="12"/>
          </p:nvPr>
        </p:nvSpPr>
        <p:spPr/>
        <p:txBody>
          <a:bodyPr/>
          <a:lstStyle/>
          <a:p>
            <a:fld id="{500A7A85-B75E-4D15-8271-3E80641739A6}" type="slidenum">
              <a:rPr lang="en-US" smtClean="0"/>
              <a:pPr/>
              <a:t>49</a:t>
            </a:fld>
            <a:endParaRPr lang="en-US" dirty="0"/>
          </a:p>
        </p:txBody>
      </p:sp>
      <p:sp>
        <p:nvSpPr>
          <p:cNvPr id="2" name="Rectangle 1">
            <a:extLst>
              <a:ext uri="{FF2B5EF4-FFF2-40B4-BE49-F238E27FC236}">
                <a16:creationId xmlns:a16="http://schemas.microsoft.com/office/drawing/2014/main" id="{3D3754C8-96CA-41A0-A072-48B5D8193690}"/>
              </a:ext>
            </a:extLst>
          </p:cNvPr>
          <p:cNvSpPr/>
          <p:nvPr/>
        </p:nvSpPr>
        <p:spPr>
          <a:xfrm>
            <a:off x="631132" y="482473"/>
            <a:ext cx="10882844" cy="646331"/>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INTRODUCTION</a:t>
            </a:r>
            <a:endParaRPr lang="en-US" sz="3600" b="1" dirty="0"/>
          </a:p>
        </p:txBody>
      </p:sp>
    </p:spTree>
    <p:extLst>
      <p:ext uri="{BB962C8B-B14F-4D97-AF65-F5344CB8AC3E}">
        <p14:creationId xmlns:p14="http://schemas.microsoft.com/office/powerpoint/2010/main" val="389402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68291" y="447854"/>
            <a:ext cx="10661457"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2024 PROPOSAL SCHEDULE </a:t>
            </a:r>
            <a:r>
              <a:rPr lang="en-US" sz="3000" b="1" dirty="0">
                <a:solidFill>
                  <a:schemeClr val="bg1"/>
                </a:solidFill>
                <a:effectLst>
                  <a:outerShdw blurRad="38100" dist="38100" dir="2700000" algn="tl">
                    <a:srgbClr val="000000">
                      <a:alpha val="43137"/>
                    </a:srgbClr>
                  </a:outerShdw>
                </a:effectLst>
              </a:rPr>
              <a:t>CONTINUED</a:t>
            </a:r>
            <a:r>
              <a:rPr lang="en-US" sz="4800" b="1" dirty="0">
                <a:solidFill>
                  <a:schemeClr val="bg1"/>
                </a:solidFill>
                <a:effectLst>
                  <a:outerShdw blurRad="38100" dist="38100" dir="2700000" algn="tl">
                    <a:srgbClr val="000000">
                      <a:alpha val="43137"/>
                    </a:srgbClr>
                  </a:outerShdw>
                </a:effectLst>
              </a:rPr>
              <a:t> </a:t>
            </a:r>
          </a:p>
        </p:txBody>
      </p:sp>
      <p:graphicFrame>
        <p:nvGraphicFramePr>
          <p:cNvPr id="2" name="Table 1"/>
          <p:cNvGraphicFramePr>
            <a:graphicFrameLocks noGrp="1"/>
          </p:cNvGraphicFramePr>
          <p:nvPr>
            <p:extLst>
              <p:ext uri="{D42A27DB-BD31-4B8C-83A1-F6EECF244321}">
                <p14:modId xmlns:p14="http://schemas.microsoft.com/office/powerpoint/2010/main" val="491798248"/>
              </p:ext>
            </p:extLst>
          </p:nvPr>
        </p:nvGraphicFramePr>
        <p:xfrm>
          <a:off x="1331350" y="2365823"/>
          <a:ext cx="3983937" cy="3478925"/>
        </p:xfrm>
        <a:graphic>
          <a:graphicData uri="http://schemas.openxmlformats.org/drawingml/2006/table">
            <a:tbl>
              <a:tblPr firstRow="1" bandRow="1">
                <a:tableStyleId>{5940675A-B579-460E-94D1-54222C63F5DA}</a:tableStyleId>
              </a:tblPr>
              <a:tblGrid>
                <a:gridCol w="578742">
                  <a:extLst>
                    <a:ext uri="{9D8B030D-6E8A-4147-A177-3AD203B41FA5}">
                      <a16:colId xmlns:a16="http://schemas.microsoft.com/office/drawing/2014/main" val="2584712974"/>
                    </a:ext>
                  </a:extLst>
                </a:gridCol>
                <a:gridCol w="500380">
                  <a:extLst>
                    <a:ext uri="{9D8B030D-6E8A-4147-A177-3AD203B41FA5}">
                      <a16:colId xmlns:a16="http://schemas.microsoft.com/office/drawing/2014/main" val="2359043866"/>
                    </a:ext>
                  </a:extLst>
                </a:gridCol>
                <a:gridCol w="573466">
                  <a:extLst>
                    <a:ext uri="{9D8B030D-6E8A-4147-A177-3AD203B41FA5}">
                      <a16:colId xmlns:a16="http://schemas.microsoft.com/office/drawing/2014/main" val="1563108895"/>
                    </a:ext>
                  </a:extLst>
                </a:gridCol>
                <a:gridCol w="595123">
                  <a:extLst>
                    <a:ext uri="{9D8B030D-6E8A-4147-A177-3AD203B41FA5}">
                      <a16:colId xmlns:a16="http://schemas.microsoft.com/office/drawing/2014/main" val="882468302"/>
                    </a:ext>
                  </a:extLst>
                </a:gridCol>
                <a:gridCol w="578742">
                  <a:extLst>
                    <a:ext uri="{9D8B030D-6E8A-4147-A177-3AD203B41FA5}">
                      <a16:colId xmlns:a16="http://schemas.microsoft.com/office/drawing/2014/main" val="4275860430"/>
                    </a:ext>
                  </a:extLst>
                </a:gridCol>
                <a:gridCol w="578742">
                  <a:extLst>
                    <a:ext uri="{9D8B030D-6E8A-4147-A177-3AD203B41FA5}">
                      <a16:colId xmlns:a16="http://schemas.microsoft.com/office/drawing/2014/main" val="183620112"/>
                    </a:ext>
                  </a:extLst>
                </a:gridCol>
                <a:gridCol w="578742">
                  <a:extLst>
                    <a:ext uri="{9D8B030D-6E8A-4147-A177-3AD203B41FA5}">
                      <a16:colId xmlns:a16="http://schemas.microsoft.com/office/drawing/2014/main" val="1477314880"/>
                    </a:ext>
                  </a:extLst>
                </a:gridCol>
              </a:tblGrid>
              <a:tr h="695785">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4114371681"/>
                  </a:ext>
                </a:extLst>
              </a:tr>
              <a:tr h="695785">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t>11</a:t>
                      </a:r>
                    </a:p>
                  </a:txBody>
                  <a:tcPr/>
                </a:tc>
                <a:extLst>
                  <a:ext uri="{0D108BD9-81ED-4DB2-BD59-A6C34878D82A}">
                    <a16:rowId xmlns:a16="http://schemas.microsoft.com/office/drawing/2014/main" val="1038161176"/>
                  </a:ext>
                </a:extLst>
              </a:tr>
              <a:tr h="695785">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tc>
                  <a:txBody>
                    <a:bodyPr/>
                    <a:lstStyle/>
                    <a:p>
                      <a:r>
                        <a:rPr lang="en-US" dirty="0"/>
                        <a:t>16</a:t>
                      </a:r>
                    </a:p>
                  </a:txBody>
                  <a:tcPr/>
                </a:tc>
                <a:tc>
                  <a:txBody>
                    <a:bodyPr/>
                    <a:lstStyle/>
                    <a:p>
                      <a:r>
                        <a:rPr lang="en-US" dirty="0"/>
                        <a:t>17</a:t>
                      </a:r>
                    </a:p>
                  </a:txBody>
                  <a:tcPr/>
                </a:tc>
                <a:tc>
                  <a:txBody>
                    <a:bodyPr/>
                    <a:lstStyle/>
                    <a:p>
                      <a:r>
                        <a:rPr lang="en-US" dirty="0"/>
                        <a:t>18</a:t>
                      </a:r>
                    </a:p>
                  </a:txBody>
                  <a:tcPr/>
                </a:tc>
                <a:extLst>
                  <a:ext uri="{0D108BD9-81ED-4DB2-BD59-A6C34878D82A}">
                    <a16:rowId xmlns:a16="http://schemas.microsoft.com/office/drawing/2014/main" val="535638303"/>
                  </a:ext>
                </a:extLst>
              </a:tr>
              <a:tr h="695785">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t>22</a:t>
                      </a:r>
                    </a:p>
                  </a:txBody>
                  <a:tcPr/>
                </a:tc>
                <a:tc>
                  <a:txBody>
                    <a:bodyPr/>
                    <a:lstStyle/>
                    <a:p>
                      <a:r>
                        <a:rPr lang="en-US" dirty="0"/>
                        <a:t>23</a:t>
                      </a:r>
                    </a:p>
                  </a:txBody>
                  <a:tcPr/>
                </a:tc>
                <a:tc>
                  <a:txBody>
                    <a:bodyPr/>
                    <a:lstStyle/>
                    <a:p>
                      <a:r>
                        <a:rPr lang="en-US" dirty="0"/>
                        <a:t>24</a:t>
                      </a:r>
                    </a:p>
                  </a:txBody>
                  <a:tcPr/>
                </a:tc>
                <a:tc>
                  <a:txBody>
                    <a:bodyPr/>
                    <a:lstStyle/>
                    <a:p>
                      <a:r>
                        <a:rPr lang="en-US" dirty="0"/>
                        <a:t>25</a:t>
                      </a:r>
                    </a:p>
                  </a:txBody>
                  <a:tcPr/>
                </a:tc>
                <a:extLst>
                  <a:ext uri="{0D108BD9-81ED-4DB2-BD59-A6C34878D82A}">
                    <a16:rowId xmlns:a16="http://schemas.microsoft.com/office/drawing/2014/main" val="2681346025"/>
                  </a:ext>
                </a:extLst>
              </a:tr>
              <a:tr h="695785">
                <a:tc>
                  <a:txBody>
                    <a:bodyPr/>
                    <a:lstStyle/>
                    <a:p>
                      <a:r>
                        <a:rPr lang="en-US" dirty="0"/>
                        <a:t>26</a:t>
                      </a:r>
                    </a:p>
                  </a:txBody>
                  <a:tcPr/>
                </a:tc>
                <a:tc>
                  <a:txBody>
                    <a:bodyPr/>
                    <a:lstStyle/>
                    <a:p>
                      <a:r>
                        <a:rPr lang="en-US" dirty="0"/>
                        <a:t>27</a:t>
                      </a:r>
                    </a:p>
                  </a:txBody>
                  <a:tcPr/>
                </a:tc>
                <a:tc>
                  <a:txBody>
                    <a:bodyPr/>
                    <a:lstStyle/>
                    <a:p>
                      <a:r>
                        <a:rPr lang="en-US" dirty="0"/>
                        <a:t>28</a:t>
                      </a:r>
                    </a:p>
                  </a:txBody>
                  <a:tcPr/>
                </a:tc>
                <a:tc>
                  <a:txBody>
                    <a:bodyPr/>
                    <a:lstStyle/>
                    <a:p>
                      <a:r>
                        <a:rPr lang="en-US" dirty="0"/>
                        <a:t>29</a:t>
                      </a:r>
                    </a:p>
                  </a:txBody>
                  <a:tcPr/>
                </a:tc>
                <a:tc>
                  <a:txBody>
                    <a:bodyPr/>
                    <a:lstStyle/>
                    <a:p>
                      <a:r>
                        <a:rPr lang="en-US" dirty="0"/>
                        <a:t>30</a:t>
                      </a:r>
                    </a:p>
                  </a:txBody>
                  <a:tcPr/>
                </a:tc>
                <a:tc>
                  <a:txBody>
                    <a:bodyPr/>
                    <a:lstStyle/>
                    <a:p>
                      <a:r>
                        <a:rPr lang="en-US" dirty="0"/>
                        <a:t>31</a:t>
                      </a:r>
                    </a:p>
                  </a:txBody>
                  <a:tcPr/>
                </a:tc>
                <a:tc>
                  <a:txBody>
                    <a:bodyPr/>
                    <a:lstStyle/>
                    <a:p>
                      <a:endParaRPr lang="en-US" dirty="0"/>
                    </a:p>
                  </a:txBody>
                  <a:tcPr/>
                </a:tc>
                <a:extLst>
                  <a:ext uri="{0D108BD9-81ED-4DB2-BD59-A6C34878D82A}">
                    <a16:rowId xmlns:a16="http://schemas.microsoft.com/office/drawing/2014/main" val="3912586598"/>
                  </a:ext>
                </a:extLst>
              </a:tr>
            </a:tbl>
          </a:graphicData>
        </a:graphic>
      </p:graphicFrame>
      <p:sp>
        <p:nvSpPr>
          <p:cNvPr id="28" name="TextBox 27"/>
          <p:cNvSpPr txBox="1"/>
          <p:nvPr/>
        </p:nvSpPr>
        <p:spPr>
          <a:xfrm>
            <a:off x="1130132" y="1468394"/>
            <a:ext cx="3537927"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January 2024</a:t>
            </a:r>
          </a:p>
        </p:txBody>
      </p:sp>
      <p:graphicFrame>
        <p:nvGraphicFramePr>
          <p:cNvPr id="10" name="Table 9"/>
          <p:cNvGraphicFramePr>
            <a:graphicFrameLocks noGrp="1"/>
          </p:cNvGraphicFramePr>
          <p:nvPr>
            <p:extLst>
              <p:ext uri="{D42A27DB-BD31-4B8C-83A1-F6EECF244321}">
                <p14:modId xmlns:p14="http://schemas.microsoft.com/office/powerpoint/2010/main" val="507600467"/>
              </p:ext>
            </p:extLst>
          </p:nvPr>
        </p:nvGraphicFramePr>
        <p:xfrm>
          <a:off x="6865007" y="2476294"/>
          <a:ext cx="4388727" cy="3493584"/>
        </p:xfrm>
        <a:graphic>
          <a:graphicData uri="http://schemas.openxmlformats.org/drawingml/2006/table">
            <a:tbl>
              <a:tblPr firstRow="1" bandRow="1">
                <a:tableStyleId>{5940675A-B579-460E-94D1-54222C63F5DA}</a:tableStyleId>
              </a:tblPr>
              <a:tblGrid>
                <a:gridCol w="626961">
                  <a:extLst>
                    <a:ext uri="{9D8B030D-6E8A-4147-A177-3AD203B41FA5}">
                      <a16:colId xmlns:a16="http://schemas.microsoft.com/office/drawing/2014/main" val="2584712974"/>
                    </a:ext>
                  </a:extLst>
                </a:gridCol>
                <a:gridCol w="626961">
                  <a:extLst>
                    <a:ext uri="{9D8B030D-6E8A-4147-A177-3AD203B41FA5}">
                      <a16:colId xmlns:a16="http://schemas.microsoft.com/office/drawing/2014/main" val="2359043866"/>
                    </a:ext>
                  </a:extLst>
                </a:gridCol>
                <a:gridCol w="626961">
                  <a:extLst>
                    <a:ext uri="{9D8B030D-6E8A-4147-A177-3AD203B41FA5}">
                      <a16:colId xmlns:a16="http://schemas.microsoft.com/office/drawing/2014/main" val="1563108895"/>
                    </a:ext>
                  </a:extLst>
                </a:gridCol>
                <a:gridCol w="626961">
                  <a:extLst>
                    <a:ext uri="{9D8B030D-6E8A-4147-A177-3AD203B41FA5}">
                      <a16:colId xmlns:a16="http://schemas.microsoft.com/office/drawing/2014/main" val="882468302"/>
                    </a:ext>
                  </a:extLst>
                </a:gridCol>
                <a:gridCol w="626961">
                  <a:extLst>
                    <a:ext uri="{9D8B030D-6E8A-4147-A177-3AD203B41FA5}">
                      <a16:colId xmlns:a16="http://schemas.microsoft.com/office/drawing/2014/main" val="4275860430"/>
                    </a:ext>
                  </a:extLst>
                </a:gridCol>
                <a:gridCol w="626961">
                  <a:extLst>
                    <a:ext uri="{9D8B030D-6E8A-4147-A177-3AD203B41FA5}">
                      <a16:colId xmlns:a16="http://schemas.microsoft.com/office/drawing/2014/main" val="183620112"/>
                    </a:ext>
                  </a:extLst>
                </a:gridCol>
                <a:gridCol w="626961">
                  <a:extLst>
                    <a:ext uri="{9D8B030D-6E8A-4147-A177-3AD203B41FA5}">
                      <a16:colId xmlns:a16="http://schemas.microsoft.com/office/drawing/2014/main" val="1477314880"/>
                    </a:ext>
                  </a:extLst>
                </a:gridCol>
              </a:tblGrid>
              <a:tr h="58226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a:t>
                      </a:r>
                    </a:p>
                  </a:txBody>
                  <a:tcPr/>
                </a:tc>
                <a:extLst>
                  <a:ext uri="{0D108BD9-81ED-4DB2-BD59-A6C34878D82A}">
                    <a16:rowId xmlns:a16="http://schemas.microsoft.com/office/drawing/2014/main" val="4114371681"/>
                  </a:ext>
                </a:extLst>
              </a:tr>
              <a:tr h="582264">
                <a:tc>
                  <a:txBody>
                    <a:bodyPr/>
                    <a:lstStyle/>
                    <a:p>
                      <a:r>
                        <a:rPr lang="en-US" dirty="0"/>
                        <a:t>2</a:t>
                      </a:r>
                    </a:p>
                  </a:txBody>
                  <a:tcPr/>
                </a:tc>
                <a:tc>
                  <a:txBody>
                    <a:bodyPr/>
                    <a:lstStyle/>
                    <a:p>
                      <a:r>
                        <a:rPr lang="en-US" dirty="0"/>
                        <a:t>3</a:t>
                      </a:r>
                    </a:p>
                  </a:txBody>
                  <a:tcPr/>
                </a:tc>
                <a:tc>
                  <a:txBody>
                    <a:bodyPr/>
                    <a:lstStyle/>
                    <a:p>
                      <a:r>
                        <a:rPr lang="en-US" dirty="0"/>
                        <a:t>4</a:t>
                      </a:r>
                    </a:p>
                  </a:txBody>
                  <a:tcPr/>
                </a:tc>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8</a:t>
                      </a:r>
                    </a:p>
                  </a:txBody>
                  <a:tcPr/>
                </a:tc>
                <a:extLst>
                  <a:ext uri="{0D108BD9-81ED-4DB2-BD59-A6C34878D82A}">
                    <a16:rowId xmlns:a16="http://schemas.microsoft.com/office/drawing/2014/main" val="1038161176"/>
                  </a:ext>
                </a:extLst>
              </a:tr>
              <a:tr h="582264">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t>12</a:t>
                      </a:r>
                    </a:p>
                  </a:txBody>
                  <a:tcPr/>
                </a:tc>
                <a:tc>
                  <a:txBody>
                    <a:bodyPr/>
                    <a:lstStyle/>
                    <a:p>
                      <a:r>
                        <a:rPr lang="en-US" dirty="0"/>
                        <a:t>13</a:t>
                      </a:r>
                    </a:p>
                  </a:txBody>
                  <a:tcPr/>
                </a:tc>
                <a:tc>
                  <a:txBody>
                    <a:bodyPr/>
                    <a:lstStyle/>
                    <a:p>
                      <a:r>
                        <a:rPr lang="en-US" dirty="0"/>
                        <a:t>14</a:t>
                      </a:r>
                    </a:p>
                  </a:txBody>
                  <a:tcPr/>
                </a:tc>
                <a:tc>
                  <a:txBody>
                    <a:bodyPr/>
                    <a:lstStyle/>
                    <a:p>
                      <a:r>
                        <a:rPr lang="en-US" dirty="0"/>
                        <a:t>15</a:t>
                      </a:r>
                    </a:p>
                  </a:txBody>
                  <a:tcPr/>
                </a:tc>
                <a:extLst>
                  <a:ext uri="{0D108BD9-81ED-4DB2-BD59-A6C34878D82A}">
                    <a16:rowId xmlns:a16="http://schemas.microsoft.com/office/drawing/2014/main" val="535638303"/>
                  </a:ext>
                </a:extLst>
              </a:tr>
              <a:tr h="582264">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t>22</a:t>
                      </a:r>
                    </a:p>
                  </a:txBody>
                  <a:tcPr/>
                </a:tc>
                <a:extLst>
                  <a:ext uri="{0D108BD9-81ED-4DB2-BD59-A6C34878D82A}">
                    <a16:rowId xmlns:a16="http://schemas.microsoft.com/office/drawing/2014/main" val="2681346025"/>
                  </a:ext>
                </a:extLst>
              </a:tr>
              <a:tr h="582264">
                <a:tc>
                  <a:txBody>
                    <a:bodyPr/>
                    <a:lstStyle/>
                    <a:p>
                      <a:r>
                        <a:rPr lang="en-US" dirty="0"/>
                        <a:t>23</a:t>
                      </a:r>
                    </a:p>
                  </a:txBody>
                  <a:tcPr/>
                </a:tc>
                <a:tc>
                  <a:txBody>
                    <a:bodyPr/>
                    <a:lstStyle/>
                    <a:p>
                      <a:r>
                        <a:rPr lang="en-US" dirty="0"/>
                        <a:t>24</a:t>
                      </a:r>
                    </a:p>
                  </a:txBody>
                  <a:tcPr/>
                </a:tc>
                <a:tc>
                  <a:txBody>
                    <a:bodyPr/>
                    <a:lstStyle/>
                    <a:p>
                      <a:r>
                        <a:rPr lang="en-US" dirty="0"/>
                        <a:t>25</a:t>
                      </a:r>
                    </a:p>
                  </a:txBody>
                  <a:tcPr/>
                </a:tc>
                <a:tc>
                  <a:txBody>
                    <a:bodyPr/>
                    <a:lstStyle/>
                    <a:p>
                      <a:r>
                        <a:rPr lang="en-US" dirty="0"/>
                        <a:t>26</a:t>
                      </a:r>
                    </a:p>
                  </a:txBody>
                  <a:tcPr/>
                </a:tc>
                <a:tc>
                  <a:txBody>
                    <a:bodyPr/>
                    <a:lstStyle/>
                    <a:p>
                      <a:r>
                        <a:rPr lang="en-US" dirty="0"/>
                        <a:t>27</a:t>
                      </a:r>
                    </a:p>
                  </a:txBody>
                  <a:tcPr/>
                </a:tc>
                <a:tc>
                  <a:txBody>
                    <a:bodyPr/>
                    <a:lstStyle/>
                    <a:p>
                      <a:r>
                        <a:rPr lang="en-US" dirty="0"/>
                        <a:t>28</a:t>
                      </a:r>
                    </a:p>
                  </a:txBody>
                  <a:tcPr/>
                </a:tc>
                <a:tc>
                  <a:txBody>
                    <a:bodyPr/>
                    <a:lstStyle/>
                    <a:p>
                      <a:r>
                        <a:rPr lang="en-US" dirty="0"/>
                        <a:t>29</a:t>
                      </a:r>
                    </a:p>
                  </a:txBody>
                  <a:tcPr/>
                </a:tc>
                <a:extLst>
                  <a:ext uri="{0D108BD9-81ED-4DB2-BD59-A6C34878D82A}">
                    <a16:rowId xmlns:a16="http://schemas.microsoft.com/office/drawing/2014/main" val="3912586598"/>
                  </a:ext>
                </a:extLst>
              </a:tr>
              <a:tr h="582264">
                <a:tc>
                  <a:txBody>
                    <a:bodyPr/>
                    <a:lstStyle/>
                    <a:p>
                      <a:r>
                        <a:rPr lang="en-US" dirty="0"/>
                        <a:t>30</a:t>
                      </a:r>
                    </a:p>
                  </a:txBody>
                  <a:tcPr/>
                </a:tc>
                <a:tc>
                  <a:txBody>
                    <a:bodyPr/>
                    <a:lstStyle/>
                    <a:p>
                      <a:r>
                        <a:rPr lang="en-US" dirty="0"/>
                        <a:t>31</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48961514"/>
                  </a:ext>
                </a:extLst>
              </a:tr>
            </a:tbl>
          </a:graphicData>
        </a:graphic>
      </p:graphicFrame>
      <p:sp>
        <p:nvSpPr>
          <p:cNvPr id="11" name="TextBox 10"/>
          <p:cNvSpPr txBox="1"/>
          <p:nvPr/>
        </p:nvSpPr>
        <p:spPr>
          <a:xfrm>
            <a:off x="6943540" y="1523629"/>
            <a:ext cx="341966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March 2024</a:t>
            </a:r>
          </a:p>
        </p:txBody>
      </p:sp>
      <p:sp>
        <p:nvSpPr>
          <p:cNvPr id="13" name="Line Callout 1 12"/>
          <p:cNvSpPr/>
          <p:nvPr/>
        </p:nvSpPr>
        <p:spPr>
          <a:xfrm>
            <a:off x="368861" y="5124788"/>
            <a:ext cx="2736640" cy="1439919"/>
          </a:xfrm>
          <a:prstGeom prst="borderCallout1">
            <a:avLst>
              <a:gd name="adj1" fmla="val 47214"/>
              <a:gd name="adj2" fmla="val 496"/>
              <a:gd name="adj3" fmla="val -214791"/>
              <a:gd name="adj4" fmla="val 29771"/>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Tentative date for CAC Presentations</a:t>
            </a:r>
          </a:p>
        </p:txBody>
      </p:sp>
      <p:sp>
        <p:nvSpPr>
          <p:cNvPr id="14" name="Line Callout 1 13"/>
          <p:cNvSpPr/>
          <p:nvPr/>
        </p:nvSpPr>
        <p:spPr>
          <a:xfrm>
            <a:off x="9190501" y="4847513"/>
            <a:ext cx="2853230" cy="1717194"/>
          </a:xfrm>
          <a:prstGeom prst="borderCallout1">
            <a:avLst>
              <a:gd name="adj1" fmla="val -160687"/>
              <a:gd name="adj2" fmla="val -73327"/>
              <a:gd name="adj3" fmla="val 254"/>
              <a:gd name="adj4" fmla="val 7175"/>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Tentative date for City Council Presentations</a:t>
            </a:r>
          </a:p>
        </p:txBody>
      </p:sp>
      <p:sp>
        <p:nvSpPr>
          <p:cNvPr id="6" name="Slide Number Placeholder 5"/>
          <p:cNvSpPr>
            <a:spLocks noGrp="1"/>
          </p:cNvSpPr>
          <p:nvPr>
            <p:ph type="sldNum" sz="quarter" idx="12"/>
          </p:nvPr>
        </p:nvSpPr>
        <p:spPr/>
        <p:txBody>
          <a:bodyPr/>
          <a:lstStyle/>
          <a:p>
            <a:fld id="{500A7A85-B75E-4D15-8271-3E80641739A6}" type="slidenum">
              <a:rPr lang="en-US" smtClean="0"/>
              <a:t>5</a:t>
            </a:fld>
            <a:endParaRPr lang="en-US" dirty="0"/>
          </a:p>
        </p:txBody>
      </p:sp>
    </p:spTree>
    <p:extLst>
      <p:ext uri="{BB962C8B-B14F-4D97-AF65-F5344CB8AC3E}">
        <p14:creationId xmlns:p14="http://schemas.microsoft.com/office/powerpoint/2010/main" val="210072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1"/>
          </p:nvPr>
        </p:nvSpPr>
        <p:spPr>
          <a:xfrm>
            <a:off x="152399" y="1295055"/>
            <a:ext cx="11202955" cy="5339010"/>
          </a:xfrm>
        </p:spPr>
        <p:txBody>
          <a:bodyPr>
            <a:normAutofit fontScale="92500" lnSpcReduction="20000"/>
          </a:bodyPr>
          <a:lstStyle/>
          <a:p>
            <a:pPr marL="457200" lvl="1" indent="0">
              <a:buNone/>
            </a:pPr>
            <a:r>
              <a:rPr lang="en-US" sz="2400" dirty="0">
                <a:solidFill>
                  <a:schemeClr val="tx1"/>
                </a:solidFill>
                <a:effectLst>
                  <a:outerShdw blurRad="38100" dist="38100" dir="2700000" algn="tl">
                    <a:srgbClr val="000000">
                      <a:alpha val="43137"/>
                    </a:srgbClr>
                  </a:outerShdw>
                </a:effectLst>
              </a:rPr>
              <a:t>The City of Evansville (COE), the Department of Metropolitan Development (DMD)…. </a:t>
            </a:r>
          </a:p>
          <a:p>
            <a:pPr lvl="2" algn="just">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rPr>
              <a:t>…follow Indiana State Board of Accounts guidelines for accounts payable processing.</a:t>
            </a:r>
          </a:p>
          <a:p>
            <a:pPr lvl="2" algn="just">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rPr>
              <a:t>…its agencies and subrecipients, must comply with the Office of Management and Budget Guidance (Code of Federal Regulations)        </a:t>
            </a:r>
            <a:r>
              <a:rPr lang="en-US" sz="2400" u="sng" dirty="0">
                <a:solidFill>
                  <a:schemeClr val="tx1"/>
                </a:solidFill>
                <a:effectLst>
                  <a:outerShdw blurRad="38100" dist="38100" dir="2700000" algn="tl">
                    <a:srgbClr val="000000">
                      <a:alpha val="43137"/>
                    </a:srgbClr>
                  </a:outerShdw>
                </a:effectLst>
              </a:rPr>
              <a:t>2 CFR Part 200</a:t>
            </a:r>
            <a:r>
              <a:rPr lang="en-US" sz="2400" dirty="0">
                <a:solidFill>
                  <a:schemeClr val="tx1"/>
                </a:solidFill>
                <a:effectLst>
                  <a:outerShdw blurRad="38100" dist="38100" dir="2700000" algn="tl">
                    <a:srgbClr val="000000">
                      <a:alpha val="43137"/>
                    </a:srgbClr>
                  </a:outerShdw>
                </a:effectLst>
              </a:rPr>
              <a:t>, the ”Uniform Administrative Requirements, Cost Principals, and Audit Requirements for Federal Awards.”</a:t>
            </a:r>
          </a:p>
          <a:p>
            <a:pPr lvl="2" algn="just">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rPr>
              <a:t>…and HUD expect that subrecipients will comply with all applicable Federal requirements, document your performance, and follow effective accounting and management practices.</a:t>
            </a:r>
          </a:p>
          <a:p>
            <a:pPr marL="914400" lvl="2" indent="0" algn="just">
              <a:buNone/>
            </a:pPr>
            <a:endParaRPr lang="en-US" sz="2000" dirty="0">
              <a:solidFill>
                <a:schemeClr val="tx1"/>
              </a:solidFill>
              <a:effectLst>
                <a:outerShdw blurRad="38100" dist="38100" dir="2700000" algn="tl">
                  <a:srgbClr val="000000">
                    <a:alpha val="43137"/>
                  </a:srgbClr>
                </a:outerShdw>
              </a:effectLst>
            </a:endParaRPr>
          </a:p>
          <a:p>
            <a:pPr marL="457200" lvl="1" indent="0" algn="just">
              <a:buNone/>
            </a:pPr>
            <a:r>
              <a:rPr lang="en-US" sz="2800" b="1" i="1" u="sng" dirty="0">
                <a:solidFill>
                  <a:schemeClr val="tx1"/>
                </a:solidFill>
                <a:effectLst>
                  <a:outerShdw blurRad="38100" dist="38100" dir="2700000" algn="tl">
                    <a:srgbClr val="000000">
                      <a:alpha val="43137"/>
                    </a:srgbClr>
                  </a:outerShdw>
                </a:effectLst>
              </a:rPr>
              <a:t>Simply stated</a:t>
            </a:r>
            <a:r>
              <a:rPr lang="en-US" sz="2800" b="1" i="1" dirty="0">
                <a:solidFill>
                  <a:schemeClr val="tx1"/>
                </a:solidFill>
                <a:effectLst>
                  <a:outerShdw blurRad="38100" dist="38100" dir="2700000" algn="tl">
                    <a:srgbClr val="000000">
                      <a:alpha val="43137"/>
                    </a:srgbClr>
                  </a:outerShdw>
                </a:effectLst>
              </a:rPr>
              <a:t>, Federal and State requirements specify how DMD can disburse these funds. DMD and </a:t>
            </a:r>
            <a:r>
              <a:rPr lang="en-US" sz="2800" b="1" i="1" u="sng" dirty="0">
                <a:solidFill>
                  <a:schemeClr val="tx1"/>
                </a:solidFill>
                <a:effectLst>
                  <a:outerShdw blurRad="38100" dist="38100" dir="2700000" algn="tl">
                    <a:srgbClr val="000000">
                      <a:alpha val="43137"/>
                    </a:srgbClr>
                  </a:outerShdw>
                </a:effectLst>
              </a:rPr>
              <a:t>all Subrecipients</a:t>
            </a:r>
            <a:r>
              <a:rPr lang="en-US" sz="2800" b="1" i="1" dirty="0">
                <a:solidFill>
                  <a:schemeClr val="tx1"/>
                </a:solidFill>
                <a:effectLst>
                  <a:outerShdw blurRad="38100" dist="38100" dir="2700000" algn="tl">
                    <a:srgbClr val="000000">
                      <a:alpha val="43137"/>
                    </a:srgbClr>
                  </a:outerShdw>
                </a:effectLst>
              </a:rPr>
              <a:t> of these funds are required to follow these regulations.</a:t>
            </a:r>
          </a:p>
          <a:p>
            <a:pPr marL="109728" indent="0">
              <a:buNone/>
            </a:pPr>
            <a:endParaRPr lang="en-US" dirty="0"/>
          </a:p>
        </p:txBody>
      </p:sp>
      <p:sp>
        <p:nvSpPr>
          <p:cNvPr id="2" name="Title 1"/>
          <p:cNvSpPr>
            <a:spLocks noGrp="1"/>
          </p:cNvSpPr>
          <p:nvPr>
            <p:ph type="title"/>
          </p:nvPr>
        </p:nvSpPr>
        <p:spPr>
          <a:xfrm>
            <a:off x="267476" y="128685"/>
            <a:ext cx="10972800" cy="839754"/>
          </a:xfrm>
        </p:spPr>
        <p:txBody>
          <a:bodyPr>
            <a:normAutofit/>
          </a:bodyPr>
          <a:lstStyle/>
          <a:p>
            <a:pPr algn="ctr"/>
            <a:r>
              <a:rPr lang="en-US" b="1" dirty="0">
                <a:effectLst>
                  <a:outerShdw blurRad="38100" dist="38100" dir="2700000" algn="tl">
                    <a:srgbClr val="000000">
                      <a:alpha val="43137"/>
                    </a:srgbClr>
                  </a:outerShdw>
                </a:effectLst>
              </a:rPr>
              <a:t>overview</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A7A85-B75E-4D15-8271-3E80641739A6}" type="slidenum">
              <a:rPr kumimoji="0" lang="en-US" sz="2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6082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051C-04AD-4D3A-8567-838425C01AA2}"/>
              </a:ext>
            </a:extLst>
          </p:cNvPr>
          <p:cNvSpPr>
            <a:spLocks noGrp="1"/>
          </p:cNvSpPr>
          <p:nvPr>
            <p:ph type="ctrTitle"/>
          </p:nvPr>
        </p:nvSpPr>
        <p:spPr>
          <a:xfrm>
            <a:off x="2453950" y="317241"/>
            <a:ext cx="6699381" cy="853752"/>
          </a:xfrm>
        </p:spPr>
        <p:txBody>
          <a:bodyPr>
            <a:scene3d>
              <a:camera prst="orthographicFront"/>
              <a:lightRig rig="threePt" dir="t"/>
            </a:scene3d>
            <a:sp3d extrusionH="57150">
              <a:bevelT w="38100" h="38100"/>
            </a:sp3d>
          </a:bodyPr>
          <a:lstStyle/>
          <a:p>
            <a:r>
              <a:rPr lang="en-US" b="1" dirty="0"/>
              <a:t>Vendor self service </a:t>
            </a:r>
          </a:p>
        </p:txBody>
      </p:sp>
      <p:sp>
        <p:nvSpPr>
          <p:cNvPr id="3" name="Subtitle 2">
            <a:extLst>
              <a:ext uri="{FF2B5EF4-FFF2-40B4-BE49-F238E27FC236}">
                <a16:creationId xmlns:a16="http://schemas.microsoft.com/office/drawing/2014/main" id="{9BEDC6E8-3C02-4848-8FC6-81C7F3046614}"/>
              </a:ext>
            </a:extLst>
          </p:cNvPr>
          <p:cNvSpPr>
            <a:spLocks noGrp="1"/>
          </p:cNvSpPr>
          <p:nvPr>
            <p:ph type="subTitle" idx="1"/>
          </p:nvPr>
        </p:nvSpPr>
        <p:spPr>
          <a:xfrm>
            <a:off x="1380931" y="1352940"/>
            <a:ext cx="9134668" cy="4683966"/>
          </a:xfrm>
        </p:spPr>
        <p:txBody>
          <a:bodyPr>
            <a:noAutofit/>
          </a:bodyPr>
          <a:lstStyle/>
          <a:p>
            <a:pPr marL="342900" indent="-342900">
              <a:buFont typeface="Wingdings" panose="05000000000000000000" pitchFamily="2" charset="2"/>
              <a:buChar char="v"/>
            </a:pPr>
            <a:r>
              <a:rPr lang="en-US" sz="2800" dirty="0">
                <a:solidFill>
                  <a:schemeClr val="tx1"/>
                </a:solidFill>
              </a:rPr>
              <a:t>Every grant recipient must have an active Vendor Self Service Account with the City of Evansville </a:t>
            </a:r>
          </a:p>
          <a:p>
            <a:pPr marL="342900" indent="-342900">
              <a:buFont typeface="Wingdings" panose="05000000000000000000" pitchFamily="2" charset="2"/>
              <a:buChar char="v"/>
            </a:pPr>
            <a:r>
              <a:rPr lang="en-US" sz="2800" dirty="0">
                <a:solidFill>
                  <a:schemeClr val="tx1"/>
                </a:solidFill>
              </a:rPr>
              <a:t>If you are already setup, please log in and make sure your account information is accurate </a:t>
            </a:r>
          </a:p>
          <a:p>
            <a:pPr marL="342900" indent="-342900">
              <a:buFont typeface="Wingdings" panose="05000000000000000000" pitchFamily="2" charset="2"/>
              <a:buChar char="v"/>
            </a:pPr>
            <a:r>
              <a:rPr lang="en-US" sz="2800" dirty="0">
                <a:solidFill>
                  <a:schemeClr val="tx1"/>
                </a:solidFill>
              </a:rPr>
              <a:t>Vendor Self Service Set up</a:t>
            </a:r>
          </a:p>
          <a:p>
            <a:pPr marL="342900" indent="-342900">
              <a:buFont typeface="Wingdings" panose="05000000000000000000" pitchFamily="2" charset="2"/>
              <a:buChar char="v"/>
            </a:pPr>
            <a:r>
              <a:rPr lang="en-US" sz="2800" dirty="0">
                <a:solidFill>
                  <a:schemeClr val="tx1"/>
                </a:solidFill>
              </a:rPr>
              <a:t>IRS Form W-9</a:t>
            </a:r>
          </a:p>
          <a:p>
            <a:pPr marL="342900" indent="-342900">
              <a:buFont typeface="Wingdings" panose="05000000000000000000" pitchFamily="2" charset="2"/>
              <a:buChar char="v"/>
            </a:pPr>
            <a:r>
              <a:rPr lang="en-US" sz="2800" dirty="0">
                <a:solidFill>
                  <a:schemeClr val="tx1"/>
                </a:solidFill>
              </a:rPr>
              <a:t>Conflict of Interest Form</a:t>
            </a:r>
          </a:p>
          <a:p>
            <a:pPr marL="342900" indent="-342900">
              <a:buFont typeface="Wingdings" panose="05000000000000000000" pitchFamily="2" charset="2"/>
              <a:buChar char="v"/>
            </a:pPr>
            <a:r>
              <a:rPr lang="en-US" sz="2800" dirty="0">
                <a:solidFill>
                  <a:schemeClr val="tx1"/>
                </a:solidFill>
              </a:rPr>
              <a:t>Required documents must be uploaded in Vendor Self Service</a:t>
            </a:r>
          </a:p>
          <a:p>
            <a:pPr marL="342900" indent="-342900">
              <a:buFont typeface="Wingdings" panose="05000000000000000000" pitchFamily="2" charset="2"/>
              <a:buChar char="v"/>
            </a:pPr>
            <a:endParaRPr lang="en-US" sz="2800" dirty="0">
              <a:solidFill>
                <a:schemeClr val="tx1"/>
              </a:solidFill>
            </a:endParaRPr>
          </a:p>
        </p:txBody>
      </p:sp>
      <p:sp>
        <p:nvSpPr>
          <p:cNvPr id="5" name="Slide Number Placeholder 4">
            <a:extLst>
              <a:ext uri="{FF2B5EF4-FFF2-40B4-BE49-F238E27FC236}">
                <a16:creationId xmlns:a16="http://schemas.microsoft.com/office/drawing/2014/main" id="{67FC2FC5-E0C5-439C-86E7-8A147DBB56DD}"/>
              </a:ext>
            </a:extLst>
          </p:cNvPr>
          <p:cNvSpPr>
            <a:spLocks noGrp="1"/>
          </p:cNvSpPr>
          <p:nvPr>
            <p:ph type="sldNum" sz="quarter" idx="12"/>
          </p:nvPr>
        </p:nvSpPr>
        <p:spPr/>
        <p:txBody>
          <a:bodyPr/>
          <a:lstStyle/>
          <a:p>
            <a:fld id="{500A7A85-B75E-4D15-8271-3E80641739A6}" type="slidenum">
              <a:rPr lang="en-US" smtClean="0"/>
              <a:t>51</a:t>
            </a:fld>
            <a:endParaRPr lang="en-US"/>
          </a:p>
        </p:txBody>
      </p:sp>
    </p:spTree>
    <p:extLst>
      <p:ext uri="{BB962C8B-B14F-4D97-AF65-F5344CB8AC3E}">
        <p14:creationId xmlns:p14="http://schemas.microsoft.com/office/powerpoint/2010/main" val="1374863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4899C5-2673-40F4-B795-59B2FED1F38D}"/>
              </a:ext>
            </a:extLst>
          </p:cNvPr>
          <p:cNvSpPr>
            <a:spLocks noGrp="1"/>
          </p:cNvSpPr>
          <p:nvPr>
            <p:ph type="ftr" sz="quarter" idx="11"/>
          </p:nvPr>
        </p:nvSpPr>
        <p:spPr>
          <a:xfrm>
            <a:off x="1906523" y="5665799"/>
            <a:ext cx="7543800" cy="542407"/>
          </a:xfrm>
        </p:spPr>
        <p:txBody>
          <a:bodyPr/>
          <a:lstStyle/>
          <a:p>
            <a:pPr algn="ctr"/>
            <a:r>
              <a:rPr lang="en-US" sz="3600" b="1" dirty="0">
                <a:solidFill>
                  <a:schemeClr val="tx1"/>
                </a:solidFill>
              </a:rPr>
              <a:t>https://evansvillegov.org/city</a:t>
            </a:r>
          </a:p>
        </p:txBody>
      </p:sp>
      <p:sp>
        <p:nvSpPr>
          <p:cNvPr id="3" name="Slide Number Placeholder 2">
            <a:extLst>
              <a:ext uri="{FF2B5EF4-FFF2-40B4-BE49-F238E27FC236}">
                <a16:creationId xmlns:a16="http://schemas.microsoft.com/office/drawing/2014/main" id="{EED441D0-6118-4643-B44D-104087FDF1A1}"/>
              </a:ext>
            </a:extLst>
          </p:cNvPr>
          <p:cNvSpPr>
            <a:spLocks noGrp="1"/>
          </p:cNvSpPr>
          <p:nvPr>
            <p:ph type="sldNum" sz="quarter" idx="12"/>
          </p:nvPr>
        </p:nvSpPr>
        <p:spPr>
          <a:xfrm>
            <a:off x="10851502" y="5883275"/>
            <a:ext cx="653943" cy="542407"/>
          </a:xfrm>
        </p:spPr>
        <p:txBody>
          <a:bodyPr/>
          <a:lstStyle/>
          <a:p>
            <a:fld id="{500A7A85-B75E-4D15-8271-3E80641739A6}" type="slidenum">
              <a:rPr lang="en-US" smtClean="0"/>
              <a:t>52</a:t>
            </a:fld>
            <a:endParaRPr lang="en-US" dirty="0"/>
          </a:p>
        </p:txBody>
      </p:sp>
      <p:pic>
        <p:nvPicPr>
          <p:cNvPr id="4" name="Picture 2" descr="image002">
            <a:extLst>
              <a:ext uri="{FF2B5EF4-FFF2-40B4-BE49-F238E27FC236}">
                <a16:creationId xmlns:a16="http://schemas.microsoft.com/office/drawing/2014/main" id="{6D692C10-E3F5-416E-A93E-A78259EE9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28" y="432317"/>
            <a:ext cx="11282258" cy="523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12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07192A-E616-4FBC-B52A-99BEB22F7701}"/>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D51E865D-1055-4810-A2D5-EBDD29C17A07}"/>
              </a:ext>
            </a:extLst>
          </p:cNvPr>
          <p:cNvSpPr>
            <a:spLocks noGrp="1"/>
          </p:cNvSpPr>
          <p:nvPr>
            <p:ph type="sldNum" sz="quarter" idx="12"/>
          </p:nvPr>
        </p:nvSpPr>
        <p:spPr>
          <a:xfrm>
            <a:off x="10615126" y="6020124"/>
            <a:ext cx="1142245" cy="669925"/>
          </a:xfrm>
        </p:spPr>
        <p:txBody>
          <a:bodyPr/>
          <a:lstStyle/>
          <a:p>
            <a:fld id="{500A7A85-B75E-4D15-8271-3E80641739A6}" type="slidenum">
              <a:rPr lang="en-US" smtClean="0"/>
              <a:t>53</a:t>
            </a:fld>
            <a:endParaRPr lang="en-US" dirty="0"/>
          </a:p>
        </p:txBody>
      </p:sp>
      <p:graphicFrame>
        <p:nvGraphicFramePr>
          <p:cNvPr id="5" name="Object 4">
            <a:extLst>
              <a:ext uri="{FF2B5EF4-FFF2-40B4-BE49-F238E27FC236}">
                <a16:creationId xmlns:a16="http://schemas.microsoft.com/office/drawing/2014/main" id="{F49CD327-A6D5-4439-B22D-02F2BAE482DE}"/>
              </a:ext>
            </a:extLst>
          </p:cNvPr>
          <p:cNvGraphicFramePr>
            <a:graphicFrameLocks noChangeAspect="1"/>
          </p:cNvGraphicFramePr>
          <p:nvPr>
            <p:extLst/>
          </p:nvPr>
        </p:nvGraphicFramePr>
        <p:xfrm>
          <a:off x="684212" y="167951"/>
          <a:ext cx="10531184" cy="6004249"/>
        </p:xfrm>
        <a:graphic>
          <a:graphicData uri="http://schemas.openxmlformats.org/presentationml/2006/ole">
            <mc:AlternateContent xmlns:mc="http://schemas.openxmlformats.org/markup-compatibility/2006">
              <mc:Choice xmlns:v="urn:schemas-microsoft-com:vml" Requires="v">
                <p:oleObj spid="_x0000_s3074" name="Acrobat Document" r:id="rId3" imgW="8732341" imgH="4183332" progId="Acrobat.Document.2017">
                  <p:embed/>
                </p:oleObj>
              </mc:Choice>
              <mc:Fallback>
                <p:oleObj name="Acrobat Document" r:id="rId3" imgW="8732341" imgH="4183332" progId="Acrobat.Document.2017">
                  <p:embed/>
                  <p:pic>
                    <p:nvPicPr>
                      <p:cNvPr id="5" name="Object 4">
                        <a:extLst>
                          <a:ext uri="{FF2B5EF4-FFF2-40B4-BE49-F238E27FC236}">
                            <a16:creationId xmlns:a16="http://schemas.microsoft.com/office/drawing/2014/main" id="{F49CD327-A6D5-4439-B22D-02F2BAE482DE}"/>
                          </a:ext>
                        </a:extLst>
                      </p:cNvPr>
                      <p:cNvPicPr/>
                      <p:nvPr/>
                    </p:nvPicPr>
                    <p:blipFill>
                      <a:blip r:embed="rId4"/>
                      <a:stretch>
                        <a:fillRect/>
                      </a:stretch>
                    </p:blipFill>
                    <p:spPr>
                      <a:xfrm>
                        <a:off x="684212" y="167951"/>
                        <a:ext cx="10531184" cy="6004249"/>
                      </a:xfrm>
                      <a:prstGeom prst="rect">
                        <a:avLst/>
                      </a:prstGeom>
                    </p:spPr>
                  </p:pic>
                </p:oleObj>
              </mc:Fallback>
            </mc:AlternateContent>
          </a:graphicData>
        </a:graphic>
      </p:graphicFrame>
    </p:spTree>
    <p:extLst>
      <p:ext uri="{BB962C8B-B14F-4D97-AF65-F5344CB8AC3E}">
        <p14:creationId xmlns:p14="http://schemas.microsoft.com/office/powerpoint/2010/main" val="4167913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72027F-0978-4078-AFEB-569D651A16D3}"/>
              </a:ext>
            </a:extLst>
          </p:cNvPr>
          <p:cNvSpPr>
            <a:spLocks noGrp="1"/>
          </p:cNvSpPr>
          <p:nvPr>
            <p:ph type="title"/>
          </p:nvPr>
        </p:nvSpPr>
        <p:spPr>
          <a:xfrm>
            <a:off x="951722" y="185920"/>
            <a:ext cx="8378858" cy="1146805"/>
          </a:xfrm>
        </p:spPr>
        <p:txBody>
          <a:bodyPr>
            <a:normAutofit/>
          </a:bodyPr>
          <a:lstStyle/>
          <a:p>
            <a:r>
              <a:rPr lang="en-US" sz="2400" dirty="0"/>
              <a:t>Email activation</a:t>
            </a:r>
          </a:p>
        </p:txBody>
      </p:sp>
      <p:sp>
        <p:nvSpPr>
          <p:cNvPr id="3" name="Slide Number Placeholder 2">
            <a:extLst>
              <a:ext uri="{FF2B5EF4-FFF2-40B4-BE49-F238E27FC236}">
                <a16:creationId xmlns:a16="http://schemas.microsoft.com/office/drawing/2014/main" id="{FCA697B5-62B5-4196-822B-D26CB57B59CF}"/>
              </a:ext>
            </a:extLst>
          </p:cNvPr>
          <p:cNvSpPr>
            <a:spLocks noGrp="1"/>
          </p:cNvSpPr>
          <p:nvPr>
            <p:ph type="sldNum" sz="quarter" idx="12"/>
          </p:nvPr>
        </p:nvSpPr>
        <p:spPr/>
        <p:txBody>
          <a:bodyPr/>
          <a:lstStyle/>
          <a:p>
            <a:fld id="{500A7A85-B75E-4D15-8271-3E80641739A6}" type="slidenum">
              <a:rPr lang="en-US" smtClean="0"/>
              <a:t>54</a:t>
            </a:fld>
            <a:endParaRPr lang="en-US"/>
          </a:p>
        </p:txBody>
      </p:sp>
      <p:pic>
        <p:nvPicPr>
          <p:cNvPr id="8" name="Picture 7">
            <a:extLst>
              <a:ext uri="{FF2B5EF4-FFF2-40B4-BE49-F238E27FC236}">
                <a16:creationId xmlns:a16="http://schemas.microsoft.com/office/drawing/2014/main" id="{B1D1715B-3F17-4EC4-B831-CDFF5D375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37" y="1082351"/>
            <a:ext cx="10394302" cy="5220480"/>
          </a:xfrm>
          <a:prstGeom prst="rect">
            <a:avLst/>
          </a:prstGeom>
        </p:spPr>
      </p:pic>
      <p:sp>
        <p:nvSpPr>
          <p:cNvPr id="9" name="Rectangle 8">
            <a:extLst>
              <a:ext uri="{FF2B5EF4-FFF2-40B4-BE49-F238E27FC236}">
                <a16:creationId xmlns:a16="http://schemas.microsoft.com/office/drawing/2014/main" id="{F85D541B-ED91-4766-9340-90ECA501BAD3}"/>
              </a:ext>
            </a:extLst>
          </p:cNvPr>
          <p:cNvSpPr/>
          <p:nvPr/>
        </p:nvSpPr>
        <p:spPr>
          <a:xfrm>
            <a:off x="2752530" y="5792758"/>
            <a:ext cx="1352939" cy="5100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13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7EBC-7D2E-451A-91BB-2A503619C8D4}"/>
              </a:ext>
            </a:extLst>
          </p:cNvPr>
          <p:cNvSpPr>
            <a:spLocks noGrp="1"/>
          </p:cNvSpPr>
          <p:nvPr>
            <p:ph type="title"/>
          </p:nvPr>
        </p:nvSpPr>
        <p:spPr/>
        <p:txBody>
          <a:bodyPr/>
          <a:lstStyle/>
          <a:p>
            <a:r>
              <a:rPr lang="en-US"/>
              <a:t>Vendor Profile Editor</a:t>
            </a:r>
          </a:p>
        </p:txBody>
      </p:sp>
      <p:pic>
        <p:nvPicPr>
          <p:cNvPr id="8" name="Picture Placeholder 7" descr="Vendor Profile Editor">
            <a:extLst>
              <a:ext uri="{FF2B5EF4-FFF2-40B4-BE49-F238E27FC236}">
                <a16:creationId xmlns:a16="http://schemas.microsoft.com/office/drawing/2014/main" id="{BCF2A274-B1E1-4A21-99F1-D3333700283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410547" y="214604"/>
            <a:ext cx="10860833" cy="5784980"/>
          </a:xfrm>
        </p:spPr>
      </p:pic>
      <p:sp>
        <p:nvSpPr>
          <p:cNvPr id="5" name="Footer Placeholder 4">
            <a:extLst>
              <a:ext uri="{FF2B5EF4-FFF2-40B4-BE49-F238E27FC236}">
                <a16:creationId xmlns:a16="http://schemas.microsoft.com/office/drawing/2014/main" id="{9B40167F-562D-44A5-A24B-6AD09DA14B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2A2B26-7F51-4287-9236-F944BAB5A2C3}"/>
              </a:ext>
            </a:extLst>
          </p:cNvPr>
          <p:cNvSpPr>
            <a:spLocks noGrp="1"/>
          </p:cNvSpPr>
          <p:nvPr>
            <p:ph type="sldNum" sz="quarter" idx="12"/>
          </p:nvPr>
        </p:nvSpPr>
        <p:spPr/>
        <p:txBody>
          <a:bodyPr/>
          <a:lstStyle/>
          <a:p>
            <a:fld id="{500A7A85-B75E-4D15-8271-3E80641739A6}" type="slidenum">
              <a:rPr lang="en-US" smtClean="0"/>
              <a:t>55</a:t>
            </a:fld>
            <a:endParaRPr lang="en-US"/>
          </a:p>
        </p:txBody>
      </p:sp>
    </p:spTree>
    <p:extLst>
      <p:ext uri="{BB962C8B-B14F-4D97-AF65-F5344CB8AC3E}">
        <p14:creationId xmlns:p14="http://schemas.microsoft.com/office/powerpoint/2010/main" val="3893435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148C-6359-4AD2-81DD-32048DB82C7E}"/>
              </a:ext>
            </a:extLst>
          </p:cNvPr>
          <p:cNvSpPr>
            <a:spLocks noGrp="1"/>
          </p:cNvSpPr>
          <p:nvPr>
            <p:ph type="title"/>
          </p:nvPr>
        </p:nvSpPr>
        <p:spPr/>
        <p:txBody>
          <a:bodyPr/>
          <a:lstStyle/>
          <a:p>
            <a:r>
              <a:rPr lang="en-US"/>
              <a:t>Vendor Self Service</a:t>
            </a:r>
          </a:p>
        </p:txBody>
      </p:sp>
      <p:pic>
        <p:nvPicPr>
          <p:cNvPr id="8" name="Picture Placeholder 7" descr="Vendor Self Service">
            <a:extLst>
              <a:ext uri="{FF2B5EF4-FFF2-40B4-BE49-F238E27FC236}">
                <a16:creationId xmlns:a16="http://schemas.microsoft.com/office/drawing/2014/main" id="{C71B0613-AE2B-4E85-AAA6-2048764903B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372595" y="320674"/>
            <a:ext cx="10824140" cy="5725563"/>
          </a:xfrm>
        </p:spPr>
      </p:pic>
      <p:sp>
        <p:nvSpPr>
          <p:cNvPr id="5" name="Footer Placeholder 4">
            <a:extLst>
              <a:ext uri="{FF2B5EF4-FFF2-40B4-BE49-F238E27FC236}">
                <a16:creationId xmlns:a16="http://schemas.microsoft.com/office/drawing/2014/main" id="{2607EC46-C1A7-4C4A-96BF-C46E063E0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3D9C7-192A-4CDF-8445-6C8CDFC3EBAF}"/>
              </a:ext>
            </a:extLst>
          </p:cNvPr>
          <p:cNvSpPr>
            <a:spLocks noGrp="1"/>
          </p:cNvSpPr>
          <p:nvPr>
            <p:ph type="sldNum" sz="quarter" idx="12"/>
          </p:nvPr>
        </p:nvSpPr>
        <p:spPr/>
        <p:txBody>
          <a:bodyPr/>
          <a:lstStyle/>
          <a:p>
            <a:fld id="{500A7A85-B75E-4D15-8271-3E80641739A6}" type="slidenum">
              <a:rPr lang="en-US" smtClean="0"/>
              <a:t>56</a:t>
            </a:fld>
            <a:endParaRPr lang="en-US"/>
          </a:p>
        </p:txBody>
      </p:sp>
    </p:spTree>
    <p:extLst>
      <p:ext uri="{BB962C8B-B14F-4D97-AF65-F5344CB8AC3E}">
        <p14:creationId xmlns:p14="http://schemas.microsoft.com/office/powerpoint/2010/main" val="4128295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F0462E-BF27-4167-A4BA-973C8B10AF1D}"/>
              </a:ext>
            </a:extLst>
          </p:cNvPr>
          <p:cNvSpPr>
            <a:spLocks noGrp="1"/>
          </p:cNvSpPr>
          <p:nvPr>
            <p:ph type="ftr" sz="quarter" idx="11"/>
          </p:nvPr>
        </p:nvSpPr>
        <p:spPr>
          <a:xfrm flipV="1">
            <a:off x="684212" y="6537325"/>
            <a:ext cx="7543800" cy="45719"/>
          </a:xfrm>
        </p:spPr>
        <p:txBody>
          <a:bodyPr/>
          <a:lstStyle/>
          <a:p>
            <a:endParaRPr lang="en-US" dirty="0"/>
          </a:p>
        </p:txBody>
      </p:sp>
      <p:sp>
        <p:nvSpPr>
          <p:cNvPr id="3" name="Slide Number Placeholder 2">
            <a:extLst>
              <a:ext uri="{FF2B5EF4-FFF2-40B4-BE49-F238E27FC236}">
                <a16:creationId xmlns:a16="http://schemas.microsoft.com/office/drawing/2014/main" id="{34E4B720-06EF-4A19-8AE9-7CBFD519FE38}"/>
              </a:ext>
            </a:extLst>
          </p:cNvPr>
          <p:cNvSpPr>
            <a:spLocks noGrp="1"/>
          </p:cNvSpPr>
          <p:nvPr>
            <p:ph type="sldNum" sz="quarter" idx="12"/>
          </p:nvPr>
        </p:nvSpPr>
        <p:spPr/>
        <p:txBody>
          <a:bodyPr/>
          <a:lstStyle/>
          <a:p>
            <a:fld id="{500A7A85-B75E-4D15-8271-3E80641739A6}" type="slidenum">
              <a:rPr lang="en-US" smtClean="0"/>
              <a:t>57</a:t>
            </a:fld>
            <a:endParaRPr lang="en-US"/>
          </a:p>
        </p:txBody>
      </p:sp>
      <p:pic>
        <p:nvPicPr>
          <p:cNvPr id="12" name="Picture 11">
            <a:extLst>
              <a:ext uri="{FF2B5EF4-FFF2-40B4-BE49-F238E27FC236}">
                <a16:creationId xmlns:a16="http://schemas.microsoft.com/office/drawing/2014/main" id="{E39AB718-38C2-4999-B08A-DC865CBA2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59" y="772108"/>
            <a:ext cx="5234265" cy="5313783"/>
          </a:xfrm>
          <a:prstGeom prst="rect">
            <a:avLst/>
          </a:prstGeom>
        </p:spPr>
      </p:pic>
      <p:pic>
        <p:nvPicPr>
          <p:cNvPr id="14" name="Picture 13">
            <a:extLst>
              <a:ext uri="{FF2B5EF4-FFF2-40B4-BE49-F238E27FC236}">
                <a16:creationId xmlns:a16="http://schemas.microsoft.com/office/drawing/2014/main" id="{DEAB42E8-D8FF-404B-A7E6-24398CE90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578" y="360556"/>
            <a:ext cx="5645021" cy="4992202"/>
          </a:xfrm>
          <a:prstGeom prst="rect">
            <a:avLst/>
          </a:prstGeom>
        </p:spPr>
      </p:pic>
    </p:spTree>
    <p:extLst>
      <p:ext uri="{BB962C8B-B14F-4D97-AF65-F5344CB8AC3E}">
        <p14:creationId xmlns:p14="http://schemas.microsoft.com/office/powerpoint/2010/main" val="1471857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29A2-6B35-4FDC-B01A-1015F5BD15EB}"/>
              </a:ext>
            </a:extLst>
          </p:cNvPr>
          <p:cNvSpPr>
            <a:spLocks noGrp="1"/>
          </p:cNvSpPr>
          <p:nvPr>
            <p:ph type="title"/>
          </p:nvPr>
        </p:nvSpPr>
        <p:spPr/>
        <p:txBody>
          <a:bodyPr/>
          <a:lstStyle/>
          <a:p>
            <a:r>
              <a:rPr lang="en-US"/>
              <a:t>Vendor Attachments</a:t>
            </a:r>
          </a:p>
        </p:txBody>
      </p:sp>
      <p:pic>
        <p:nvPicPr>
          <p:cNvPr id="8" name="Picture Placeholder 7" descr="Vendor Attachments">
            <a:extLst>
              <a:ext uri="{FF2B5EF4-FFF2-40B4-BE49-F238E27FC236}">
                <a16:creationId xmlns:a16="http://schemas.microsoft.com/office/drawing/2014/main" id="{F7A88765-F7D7-4AD7-B423-5E3E29C2BFD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836577" y="491065"/>
            <a:ext cx="10304173" cy="5555171"/>
          </a:xfrm>
        </p:spPr>
      </p:pic>
      <p:sp>
        <p:nvSpPr>
          <p:cNvPr id="5" name="Footer Placeholder 4">
            <a:extLst>
              <a:ext uri="{FF2B5EF4-FFF2-40B4-BE49-F238E27FC236}">
                <a16:creationId xmlns:a16="http://schemas.microsoft.com/office/drawing/2014/main" id="{299D62B7-8958-4481-989A-AFB075B7F1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F1A4A-ABF0-46BC-9D0D-2104ED09F9FD}"/>
              </a:ext>
            </a:extLst>
          </p:cNvPr>
          <p:cNvSpPr>
            <a:spLocks noGrp="1"/>
          </p:cNvSpPr>
          <p:nvPr>
            <p:ph type="sldNum" sz="quarter" idx="12"/>
          </p:nvPr>
        </p:nvSpPr>
        <p:spPr/>
        <p:txBody>
          <a:bodyPr/>
          <a:lstStyle/>
          <a:p>
            <a:fld id="{500A7A85-B75E-4D15-8271-3E80641739A6}" type="slidenum">
              <a:rPr lang="en-US" smtClean="0"/>
              <a:t>58</a:t>
            </a:fld>
            <a:endParaRPr lang="en-US"/>
          </a:p>
        </p:txBody>
      </p:sp>
    </p:spTree>
    <p:extLst>
      <p:ext uri="{BB962C8B-B14F-4D97-AF65-F5344CB8AC3E}">
        <p14:creationId xmlns:p14="http://schemas.microsoft.com/office/powerpoint/2010/main" val="2267880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C626-4DE3-4D19-A319-49F6EF160ED9}"/>
              </a:ext>
            </a:extLst>
          </p:cNvPr>
          <p:cNvSpPr>
            <a:spLocks noGrp="1"/>
          </p:cNvSpPr>
          <p:nvPr>
            <p:ph type="title"/>
          </p:nvPr>
        </p:nvSpPr>
        <p:spPr>
          <a:xfrm>
            <a:off x="217680" y="0"/>
            <a:ext cx="11762825" cy="993710"/>
          </a:xfrm>
        </p:spPr>
        <p:txBody>
          <a:bodyPr>
            <a:normAutofit fontScale="90000"/>
          </a:bodyPr>
          <a:lstStyle/>
          <a:p>
            <a:pPr algn="ctr"/>
            <a:br>
              <a:rPr lang="en-US" b="1" i="1" dirty="0">
                <a:effectLst>
                  <a:outerShdw blurRad="38100" dist="38100" dir="2700000" algn="tl">
                    <a:srgbClr val="000000">
                      <a:alpha val="43137"/>
                    </a:srgbClr>
                  </a:outerShdw>
                </a:effectLst>
              </a:rPr>
            </a:br>
            <a:r>
              <a:rPr lang="en-US" b="1" u="sng" dirty="0">
                <a:effectLst>
                  <a:outerShdw blurRad="38100" dist="38100" dir="2700000" algn="tl">
                    <a:srgbClr val="000000">
                      <a:alpha val="43137"/>
                    </a:srgbClr>
                  </a:outerShdw>
                </a:effectLst>
              </a:rPr>
              <a:t>SAM REGISTRATION</a:t>
            </a:r>
            <a:br>
              <a:rPr lang="en-US" b="1" i="1" dirty="0">
                <a:effectLst>
                  <a:outerShdw blurRad="38100" dist="38100" dir="2700000" algn="tl">
                    <a:srgbClr val="000000">
                      <a:alpha val="43137"/>
                    </a:srgbClr>
                  </a:outerShdw>
                </a:effectLst>
              </a:rPr>
            </a:br>
            <a:endParaRPr lang="en-US" b="1" i="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FECCB76D-2D81-4CB4-8024-EF2E0DE2F76A}"/>
              </a:ext>
            </a:extLst>
          </p:cNvPr>
          <p:cNvSpPr>
            <a:spLocks noGrp="1"/>
          </p:cNvSpPr>
          <p:nvPr>
            <p:ph type="body" idx="1"/>
          </p:nvPr>
        </p:nvSpPr>
        <p:spPr>
          <a:xfrm>
            <a:off x="830424" y="671804"/>
            <a:ext cx="10263673" cy="6120882"/>
          </a:xfrm>
        </p:spPr>
        <p:txBody>
          <a:bodyPr>
            <a:noAutofit/>
          </a:bodyPr>
          <a:lstStyle/>
          <a:p>
            <a:pPr marL="285750" indent="-285750">
              <a:buFont typeface="Wingdings" panose="05000000000000000000" pitchFamily="2" charset="2"/>
              <a:buChar char="v"/>
            </a:pPr>
            <a:endParaRPr lang="en-US" sz="2400" b="1" dirty="0">
              <a:solidFill>
                <a:schemeClr val="tx1"/>
              </a:solidFill>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dirty="0">
                <a:solidFill>
                  <a:schemeClr val="tx1"/>
                </a:solidFill>
                <a:effectLst>
                  <a:outerShdw blurRad="38100" dist="38100" dir="2700000" algn="tl">
                    <a:srgbClr val="000000">
                      <a:alpha val="43137"/>
                    </a:srgbClr>
                  </a:outerShdw>
                </a:effectLst>
              </a:rPr>
              <a:t>Per the Quick Start Guide for Contract Registrations </a:t>
            </a:r>
            <a:r>
              <a:rPr lang="en-US" sz="2400" b="1" dirty="0" err="1">
                <a:solidFill>
                  <a:schemeClr val="tx1"/>
                </a:solidFill>
                <a:effectLst>
                  <a:outerShdw blurRad="38100" dist="38100" dir="2700000" algn="tl">
                    <a:srgbClr val="000000">
                      <a:alpha val="43137"/>
                    </a:srgbClr>
                  </a:outerShdw>
                </a:effectLst>
              </a:rPr>
              <a:t>pamphlet,“SAM.gov</a:t>
            </a:r>
            <a:r>
              <a:rPr lang="en-US" sz="2400" b="1" dirty="0">
                <a:solidFill>
                  <a:schemeClr val="tx1"/>
                </a:solidFill>
                <a:effectLst>
                  <a:outerShdw blurRad="38100" dist="38100" dir="2700000" algn="tl">
                    <a:srgbClr val="000000">
                      <a:alpha val="43137"/>
                    </a:srgbClr>
                  </a:outerShdw>
                </a:effectLst>
              </a:rPr>
              <a:t> is an official website of the United States government. There is </a:t>
            </a:r>
            <a:r>
              <a:rPr lang="en-US" sz="2400" b="1" u="sng" dirty="0">
                <a:solidFill>
                  <a:schemeClr val="tx1"/>
                </a:solidFill>
                <a:effectLst>
                  <a:outerShdw blurRad="38100" dist="38100" dir="2700000" algn="tl">
                    <a:srgbClr val="000000">
                      <a:alpha val="43137"/>
                    </a:srgbClr>
                  </a:outerShdw>
                </a:effectLst>
              </a:rPr>
              <a:t>NO charge</a:t>
            </a:r>
            <a:r>
              <a:rPr lang="en-US" sz="2400" b="1" dirty="0">
                <a:solidFill>
                  <a:schemeClr val="tx1"/>
                </a:solidFill>
                <a:effectLst>
                  <a:outerShdw blurRad="38100" dist="38100" dir="2700000" algn="tl">
                    <a:srgbClr val="000000">
                      <a:alpha val="43137"/>
                    </a:srgbClr>
                  </a:outerShdw>
                </a:effectLst>
              </a:rPr>
              <a:t> to register or maintain your entity registration record in SAM.gov.”</a:t>
            </a:r>
          </a:p>
          <a:p>
            <a:pPr marL="285750" indent="-285750">
              <a:buFont typeface="Wingdings" panose="05000000000000000000" pitchFamily="2" charset="2"/>
              <a:buChar char="v"/>
            </a:pPr>
            <a:endParaRPr lang="en-US" sz="2400" b="1" dirty="0">
              <a:solidFill>
                <a:schemeClr val="tx1"/>
              </a:solidFill>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dirty="0">
                <a:solidFill>
                  <a:schemeClr val="tx1"/>
                </a:solidFill>
                <a:effectLst>
                  <a:outerShdw blurRad="38100" dist="38100" dir="2700000" algn="tl">
                    <a:srgbClr val="000000">
                      <a:alpha val="43137"/>
                    </a:srgbClr>
                  </a:outerShdw>
                </a:effectLst>
              </a:rPr>
              <a:t>A SAM Registration is required for any contractor, organization or individual desiring to do business with the government. With this registration, you are allowed to bid on government contracts and apply for federal assistance. </a:t>
            </a:r>
          </a:p>
          <a:p>
            <a:endParaRPr lang="en-US" sz="2400" b="1" dirty="0">
              <a:solidFill>
                <a:schemeClr val="tx1"/>
              </a:solidFill>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u="sng" dirty="0">
                <a:solidFill>
                  <a:schemeClr val="tx1"/>
                </a:solidFill>
                <a:effectLst>
                  <a:outerShdw blurRad="38100" dist="38100" dir="2700000" algn="tl">
                    <a:srgbClr val="000000">
                      <a:alpha val="43137"/>
                    </a:srgbClr>
                  </a:outerShdw>
                </a:effectLst>
              </a:rPr>
              <a:t>Registration must be renewed yearly for it to remain active.</a:t>
            </a:r>
          </a:p>
          <a:p>
            <a:endParaRPr lang="en-US" sz="2400" b="1" dirty="0">
              <a:solidFill>
                <a:schemeClr val="tx1"/>
              </a:solidFill>
              <a:effectLst>
                <a:outerShdw blurRad="38100" dist="38100" dir="2700000" algn="tl">
                  <a:srgbClr val="000000">
                    <a:alpha val="43137"/>
                  </a:srgbClr>
                </a:outerShdw>
              </a:effectLst>
            </a:endParaRPr>
          </a:p>
          <a:p>
            <a:br>
              <a:rPr lang="en-US" sz="1800" b="1" dirty="0">
                <a:solidFill>
                  <a:schemeClr val="tx1"/>
                </a:solidFill>
                <a:effectLst>
                  <a:outerShdw blurRad="38100" dist="38100" dir="2700000" algn="tl">
                    <a:srgbClr val="000000">
                      <a:alpha val="43137"/>
                    </a:srgbClr>
                  </a:outerShdw>
                </a:effectLst>
              </a:rPr>
            </a:br>
            <a:endParaRPr lang="en-US" sz="1800" b="1" dirty="0">
              <a:solidFill>
                <a:schemeClr val="tx1"/>
              </a:solidFill>
              <a:effectLst>
                <a:outerShdw blurRad="38100" dist="38100" dir="2700000" algn="tl">
                  <a:srgbClr val="000000">
                    <a:alpha val="43137"/>
                  </a:srgbClr>
                </a:outerShdw>
              </a:effectLst>
            </a:endParaRPr>
          </a:p>
        </p:txBody>
      </p:sp>
      <p:sp>
        <p:nvSpPr>
          <p:cNvPr id="5" name="Slide Number Placeholder 4">
            <a:extLst>
              <a:ext uri="{FF2B5EF4-FFF2-40B4-BE49-F238E27FC236}">
                <a16:creationId xmlns:a16="http://schemas.microsoft.com/office/drawing/2014/main" id="{520A9A3B-E8EC-4DC7-95FC-F92AC3CFCFCE}"/>
              </a:ext>
            </a:extLst>
          </p:cNvPr>
          <p:cNvSpPr>
            <a:spLocks noGrp="1"/>
          </p:cNvSpPr>
          <p:nvPr>
            <p:ph type="sldNum" sz="quarter" idx="12"/>
          </p:nvPr>
        </p:nvSpPr>
        <p:spPr>
          <a:xfrm>
            <a:off x="10742613" y="5994400"/>
            <a:ext cx="1142245" cy="669925"/>
          </a:xfrm>
        </p:spPr>
        <p:txBody>
          <a:bodyPr/>
          <a:lstStyle/>
          <a:p>
            <a:fld id="{500A7A85-B75E-4D15-8271-3E80641739A6}" type="slidenum">
              <a:rPr lang="en-US" sz="2000" smtClean="0"/>
              <a:t>59</a:t>
            </a:fld>
            <a:endParaRPr lang="en-US" sz="2000" dirty="0"/>
          </a:p>
        </p:txBody>
      </p:sp>
    </p:spTree>
    <p:extLst>
      <p:ext uri="{BB962C8B-B14F-4D97-AF65-F5344CB8AC3E}">
        <p14:creationId xmlns:p14="http://schemas.microsoft.com/office/powerpoint/2010/main" val="287399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0A7A85-B75E-4D15-8271-3E80641739A6}" type="slidenum">
              <a:rPr lang="en-US" smtClean="0"/>
              <a:t>6</a:t>
            </a:fld>
            <a:endParaRPr lang="en-US" dirty="0"/>
          </a:p>
        </p:txBody>
      </p:sp>
      <p:graphicFrame>
        <p:nvGraphicFramePr>
          <p:cNvPr id="6" name="Diagram 5">
            <a:extLst>
              <a:ext uri="{FF2B5EF4-FFF2-40B4-BE49-F238E27FC236}">
                <a16:creationId xmlns:a16="http://schemas.microsoft.com/office/drawing/2014/main" id="{4EB89FA3-4316-4764-B70B-9EB24E97A441}"/>
              </a:ext>
            </a:extLst>
          </p:cNvPr>
          <p:cNvGraphicFramePr/>
          <p:nvPr>
            <p:extLst/>
          </p:nvPr>
        </p:nvGraphicFramePr>
        <p:xfrm>
          <a:off x="1681701" y="355423"/>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6619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9B8A67-C0E1-4DD2-8787-492C59AE08A5}"/>
              </a:ext>
            </a:extLst>
          </p:cNvPr>
          <p:cNvSpPr>
            <a:spLocks noGrp="1"/>
          </p:cNvSpPr>
          <p:nvPr>
            <p:ph type="sldNum" sz="quarter" idx="12"/>
          </p:nvPr>
        </p:nvSpPr>
        <p:spPr/>
        <p:txBody>
          <a:bodyPr/>
          <a:lstStyle/>
          <a:p>
            <a:fld id="{500A7A85-B75E-4D15-8271-3E80641739A6}" type="slidenum">
              <a:rPr lang="en-US" smtClean="0"/>
              <a:t>60</a:t>
            </a:fld>
            <a:endParaRPr lang="en-US"/>
          </a:p>
        </p:txBody>
      </p:sp>
      <p:sp>
        <p:nvSpPr>
          <p:cNvPr id="4" name="Rectangle 3">
            <a:extLst>
              <a:ext uri="{FF2B5EF4-FFF2-40B4-BE49-F238E27FC236}">
                <a16:creationId xmlns:a16="http://schemas.microsoft.com/office/drawing/2014/main" id="{DDABB0F5-4661-498E-92A8-24D56D5580DB}"/>
              </a:ext>
            </a:extLst>
          </p:cNvPr>
          <p:cNvSpPr/>
          <p:nvPr/>
        </p:nvSpPr>
        <p:spPr>
          <a:xfrm>
            <a:off x="686555" y="1245064"/>
            <a:ext cx="10767526" cy="4893647"/>
          </a:xfrm>
          <a:prstGeom prst="rect">
            <a:avLst/>
          </a:prstGeom>
        </p:spPr>
        <p:txBody>
          <a:bodyPr wrap="square">
            <a:spAutoFit/>
          </a:bodyPr>
          <a:lstStyle/>
          <a:p>
            <a:pPr marL="285750" indent="-285750">
              <a:buFont typeface="Wingdings" panose="05000000000000000000" pitchFamily="2" charset="2"/>
              <a:buChar char="v"/>
            </a:pPr>
            <a:r>
              <a:rPr lang="en-US" sz="2400" b="1" u="sng" dirty="0">
                <a:effectLst>
                  <a:outerShdw blurRad="38100" dist="38100" dir="2700000" algn="tl">
                    <a:srgbClr val="000000">
                      <a:alpha val="43137"/>
                    </a:srgbClr>
                  </a:outerShdw>
                </a:effectLst>
              </a:rPr>
              <a:t>Reimbursement will not be approved if SAM Registration is “INACTIVE”</a:t>
            </a:r>
            <a:endParaRPr lang="en-US" sz="2400" b="1" dirty="0">
              <a:effectLst>
                <a:outerShdw blurRad="38100" dist="38100" dir="2700000" algn="tl">
                  <a:srgbClr val="000000">
                    <a:alpha val="43137"/>
                  </a:srgbClr>
                </a:outerShdw>
              </a:effectLst>
            </a:endParaRPr>
          </a:p>
          <a:p>
            <a:pPr marL="285750" indent="-285750">
              <a:buFont typeface="Wingdings" panose="05000000000000000000" pitchFamily="2" charset="2"/>
              <a:buChar char="v"/>
            </a:pPr>
            <a:endParaRPr lang="en-US" sz="2400" b="1" dirty="0">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dirty="0">
                <a:effectLst>
                  <a:outerShdw blurRad="38100" dist="38100" dir="2700000" algn="tl">
                    <a:srgbClr val="000000">
                      <a:alpha val="43137"/>
                    </a:srgbClr>
                  </a:outerShdw>
                </a:effectLst>
              </a:rPr>
              <a:t>Upon registration, you will be assigned a </a:t>
            </a:r>
            <a:r>
              <a:rPr lang="en-US" sz="2400" b="1" u="sng" dirty="0">
                <a:effectLst>
                  <a:outerShdw blurRad="38100" dist="38100" dir="2700000" algn="tl">
                    <a:srgbClr val="000000">
                      <a:alpha val="43137"/>
                    </a:srgbClr>
                  </a:outerShdw>
                </a:effectLst>
              </a:rPr>
              <a:t>U</a:t>
            </a:r>
            <a:r>
              <a:rPr lang="en-US" sz="2400" b="1" dirty="0">
                <a:effectLst>
                  <a:outerShdw blurRad="38100" dist="38100" dir="2700000" algn="tl">
                    <a:srgbClr val="000000">
                      <a:alpha val="43137"/>
                    </a:srgbClr>
                  </a:outerShdw>
                </a:effectLst>
              </a:rPr>
              <a:t>nique </a:t>
            </a:r>
            <a:r>
              <a:rPr lang="en-US" sz="2400" b="1" u="sng" dirty="0">
                <a:effectLst>
                  <a:outerShdw blurRad="38100" dist="38100" dir="2700000" algn="tl">
                    <a:srgbClr val="000000">
                      <a:alpha val="43137"/>
                    </a:srgbClr>
                  </a:outerShdw>
                </a:effectLst>
              </a:rPr>
              <a:t>E</a:t>
            </a:r>
            <a:r>
              <a:rPr lang="en-US" sz="2400" b="1" dirty="0">
                <a:effectLst>
                  <a:outerShdw blurRad="38100" dist="38100" dir="2700000" algn="tl">
                    <a:srgbClr val="000000">
                      <a:alpha val="43137"/>
                    </a:srgbClr>
                  </a:outerShdw>
                </a:effectLst>
              </a:rPr>
              <a:t>ntity </a:t>
            </a:r>
            <a:r>
              <a:rPr lang="en-US" sz="2400" b="1" u="sng" dirty="0">
                <a:effectLst>
                  <a:outerShdw blurRad="38100" dist="38100" dir="2700000" algn="tl">
                    <a:srgbClr val="000000">
                      <a:alpha val="43137"/>
                    </a:srgbClr>
                  </a:outerShdw>
                </a:effectLst>
              </a:rPr>
              <a:t>I</a:t>
            </a:r>
            <a:r>
              <a:rPr lang="en-US" sz="2400" b="1" dirty="0">
                <a:effectLst>
                  <a:outerShdw blurRad="38100" dist="38100" dir="2700000" algn="tl">
                    <a:srgbClr val="000000">
                      <a:alpha val="43137"/>
                    </a:srgbClr>
                  </a:outerShdw>
                </a:effectLst>
              </a:rPr>
              <a:t>D number (UEI).  This UEI number is now used in place of the DUNS Number.  This UEI number will now be required for all contracts with The City of Evansville.</a:t>
            </a:r>
          </a:p>
          <a:p>
            <a:endParaRPr lang="en-US" sz="2400" b="1" dirty="0">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dirty="0">
                <a:effectLst>
                  <a:outerShdw blurRad="38100" dist="38100" dir="2700000" algn="tl">
                    <a:srgbClr val="000000">
                      <a:alpha val="43137"/>
                    </a:srgbClr>
                  </a:outerShdw>
                </a:effectLst>
              </a:rPr>
              <a:t>When registering, make sure that you mark your information “for public display”; this public display will not include any private account information. If this option is not checked, we cannot verify your eligibility and it may not be visible to others looking for registered contractors.</a:t>
            </a:r>
          </a:p>
          <a:p>
            <a:endParaRPr lang="en-US" sz="2400" b="1"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20FE5DAD-E8B3-476C-BFF8-D3A6F9284477}"/>
              </a:ext>
            </a:extLst>
          </p:cNvPr>
          <p:cNvSpPr/>
          <p:nvPr/>
        </p:nvSpPr>
        <p:spPr>
          <a:xfrm>
            <a:off x="686555" y="463812"/>
            <a:ext cx="4150521" cy="523220"/>
          </a:xfrm>
          <a:prstGeom prst="rect">
            <a:avLst/>
          </a:prstGeom>
        </p:spPr>
        <p:txBody>
          <a:bodyPr wrap="square">
            <a:spAutoFit/>
          </a:bodyPr>
          <a:lstStyle/>
          <a:p>
            <a:r>
              <a:rPr lang="en-US" sz="2800" b="1" i="1" dirty="0">
                <a:effectLst>
                  <a:outerShdw blurRad="38100" dist="38100" dir="2700000" algn="tl">
                    <a:srgbClr val="000000">
                      <a:alpha val="43137"/>
                    </a:srgbClr>
                  </a:outerShdw>
                </a:effectLst>
              </a:rPr>
              <a:t>SAM REGISTRATION</a:t>
            </a:r>
            <a:endParaRPr lang="en-US" sz="2800" dirty="0"/>
          </a:p>
        </p:txBody>
      </p:sp>
    </p:spTree>
    <p:extLst>
      <p:ext uri="{BB962C8B-B14F-4D97-AF65-F5344CB8AC3E}">
        <p14:creationId xmlns:p14="http://schemas.microsoft.com/office/powerpoint/2010/main" val="482753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947280-938F-4F6D-9ACE-E84C914E5044}"/>
              </a:ext>
            </a:extLst>
          </p:cNvPr>
          <p:cNvSpPr>
            <a:spLocks noGrp="1"/>
          </p:cNvSpPr>
          <p:nvPr>
            <p:ph type="sldNum" sz="quarter" idx="12"/>
          </p:nvPr>
        </p:nvSpPr>
        <p:spPr>
          <a:xfrm>
            <a:off x="10667200" y="5905048"/>
            <a:ext cx="1142245" cy="669925"/>
          </a:xfrm>
        </p:spPr>
        <p:txBody>
          <a:bodyPr/>
          <a:lstStyle/>
          <a:p>
            <a:fld id="{500A7A85-B75E-4D15-8271-3E80641739A6}" type="slidenum">
              <a:rPr lang="en-US" sz="2000" smtClean="0"/>
              <a:t>61</a:t>
            </a:fld>
            <a:endParaRPr lang="en-US" sz="2000" dirty="0"/>
          </a:p>
        </p:txBody>
      </p:sp>
      <p:sp>
        <p:nvSpPr>
          <p:cNvPr id="4" name="Rectangle 3">
            <a:extLst>
              <a:ext uri="{FF2B5EF4-FFF2-40B4-BE49-F238E27FC236}">
                <a16:creationId xmlns:a16="http://schemas.microsoft.com/office/drawing/2014/main" id="{AFD295A2-5DD2-4D0D-80B6-0BCFC6AF7650}"/>
              </a:ext>
            </a:extLst>
          </p:cNvPr>
          <p:cNvSpPr/>
          <p:nvPr/>
        </p:nvSpPr>
        <p:spPr>
          <a:xfrm>
            <a:off x="382555" y="283027"/>
            <a:ext cx="11013232" cy="6217087"/>
          </a:xfrm>
          <a:prstGeom prst="rect">
            <a:avLst/>
          </a:prstGeom>
        </p:spPr>
        <p:txBody>
          <a:bodyPr wrap="square">
            <a:spAutoFit/>
          </a:bodyPr>
          <a:lstStyle/>
          <a:p>
            <a:pPr algn="ctr"/>
            <a:r>
              <a:rPr lang="en-US" sz="3600" b="1" u="sng" dirty="0">
                <a:effectLst>
                  <a:outerShdw blurRad="38100" dist="38100" dir="2700000" algn="tl">
                    <a:srgbClr val="000000">
                      <a:alpha val="43137"/>
                    </a:srgbClr>
                  </a:outerShdw>
                </a:effectLst>
              </a:rPr>
              <a:t>CLAIMS PROCESS</a:t>
            </a:r>
          </a:p>
          <a:p>
            <a:pPr algn="ctr"/>
            <a:endParaRPr lang="en-US"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v"/>
            </a:pPr>
            <a:r>
              <a:rPr lang="en-US" sz="2400" dirty="0">
                <a:effectLst>
                  <a:outerShdw blurRad="38100" dist="38100" dir="2700000" algn="tl">
                    <a:srgbClr val="000000">
                      <a:alpha val="43137"/>
                    </a:srgbClr>
                  </a:outerShdw>
                </a:effectLst>
              </a:rPr>
              <a:t>As part of the proposal process, an agency must submit a budget for approval. Budgets MUST contain the anticipated amount and type of expense requested for reimbursement. Please be specific. </a:t>
            </a:r>
          </a:p>
          <a:p>
            <a:endParaRPr lang="en-US" sz="2400" dirty="0">
              <a:effectLst>
                <a:outerShdw blurRad="38100" dist="38100" dir="2700000" algn="tl">
                  <a:srgbClr val="000000">
                    <a:alpha val="43137"/>
                  </a:srgbClr>
                </a:outerShdw>
              </a:effectLst>
            </a:endParaRPr>
          </a:p>
          <a:p>
            <a:pPr marL="571500" indent="-571500">
              <a:buFont typeface="Wingdings" panose="05000000000000000000" pitchFamily="2" charset="2"/>
              <a:buChar char="v"/>
            </a:pPr>
            <a:r>
              <a:rPr lang="en-US" sz="2400" dirty="0">
                <a:effectLst>
                  <a:outerShdw blurRad="38100" dist="38100" dir="2700000" algn="tl">
                    <a:srgbClr val="000000">
                      <a:alpha val="43137"/>
                    </a:srgbClr>
                  </a:outerShdw>
                </a:effectLst>
              </a:rPr>
              <a:t>Once your budget is approved you will receive a Notice to Proceed, Purchase Order, and an Operating Agency Invoice Template. You may begin submitting claims for expenses incurred during the new contract period starting 7/1/2024 – 6/30/2025.</a:t>
            </a:r>
          </a:p>
          <a:p>
            <a:endParaRPr lang="en-US" sz="2400" dirty="0">
              <a:effectLst>
                <a:outerShdw blurRad="38100" dist="38100" dir="2700000" algn="tl">
                  <a:srgbClr val="000000">
                    <a:alpha val="43137"/>
                  </a:srgbClr>
                </a:outerShdw>
              </a:effectLst>
            </a:endParaRPr>
          </a:p>
          <a:p>
            <a:pPr marL="571500" indent="-571500">
              <a:buFont typeface="Wingdings" panose="05000000000000000000" pitchFamily="2" charset="2"/>
              <a:buChar char="v"/>
            </a:pPr>
            <a:r>
              <a:rPr lang="en-US" sz="2400" dirty="0">
                <a:effectLst>
                  <a:outerShdw blurRad="38100" dist="38100" dir="2700000" algn="tl">
                    <a:srgbClr val="000000">
                      <a:alpha val="43137"/>
                    </a:srgbClr>
                  </a:outerShdw>
                </a:effectLst>
              </a:rPr>
              <a:t>Unbudgeted expenses included in submitted claim will not be paid until a revised budget is submitted and approved by DMD.</a:t>
            </a:r>
          </a:p>
          <a:p>
            <a:endParaRPr lang="en-US" sz="2400" dirty="0"/>
          </a:p>
          <a:p>
            <a:pPr lvl="1"/>
            <a:endParaRPr lang="en-US" sz="2000" dirty="0"/>
          </a:p>
          <a:p>
            <a:pPr lvl="3"/>
            <a:r>
              <a:rPr lang="en-US" dirty="0"/>
              <a:t>	</a:t>
            </a:r>
          </a:p>
        </p:txBody>
      </p:sp>
    </p:spTree>
    <p:extLst>
      <p:ext uri="{BB962C8B-B14F-4D97-AF65-F5344CB8AC3E}">
        <p14:creationId xmlns:p14="http://schemas.microsoft.com/office/powerpoint/2010/main" val="500770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77A46D2-9F24-4C47-BCB1-30E9EADDE6EA}"/>
              </a:ext>
            </a:extLst>
          </p:cNvPr>
          <p:cNvSpPr>
            <a:spLocks noGrp="1"/>
          </p:cNvSpPr>
          <p:nvPr>
            <p:ph type="sldNum" sz="quarter" idx="12"/>
          </p:nvPr>
        </p:nvSpPr>
        <p:spPr/>
        <p:txBody>
          <a:bodyPr/>
          <a:lstStyle/>
          <a:p>
            <a:fld id="{500A7A85-B75E-4D15-8271-3E80641739A6}" type="slidenum">
              <a:rPr lang="en-US" smtClean="0"/>
              <a:pPr/>
              <a:t>62</a:t>
            </a:fld>
            <a:endParaRPr lang="en-US" dirty="0"/>
          </a:p>
        </p:txBody>
      </p:sp>
      <p:sp>
        <p:nvSpPr>
          <p:cNvPr id="2" name="Rectangle 1">
            <a:extLst>
              <a:ext uri="{FF2B5EF4-FFF2-40B4-BE49-F238E27FC236}">
                <a16:creationId xmlns:a16="http://schemas.microsoft.com/office/drawing/2014/main" id="{CE96BE80-3C5A-4CC0-BC1C-F0747F43700E}"/>
              </a:ext>
            </a:extLst>
          </p:cNvPr>
          <p:cNvSpPr/>
          <p:nvPr/>
        </p:nvSpPr>
        <p:spPr>
          <a:xfrm>
            <a:off x="223935" y="102637"/>
            <a:ext cx="4516016" cy="892552"/>
          </a:xfrm>
          <a:prstGeom prst="rect">
            <a:avLst/>
          </a:prstGeom>
        </p:spPr>
        <p:txBody>
          <a:bodyPr wrap="square">
            <a:spAutoFit/>
          </a:bodyPr>
          <a:lstStyle/>
          <a:p>
            <a:r>
              <a:rPr lang="en-US" sz="2000" b="1" dirty="0">
                <a:effectLst>
                  <a:outerShdw blurRad="38100" dist="38100" dir="2700000" algn="tl">
                    <a:srgbClr val="000000">
                      <a:alpha val="43137"/>
                    </a:srgbClr>
                  </a:outerShdw>
                </a:effectLst>
              </a:rPr>
              <a:t>Claims Process-How To Submit Invoices For Reimbursement</a:t>
            </a:r>
          </a:p>
          <a:p>
            <a:endParaRPr lang="en-US" sz="1200"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D539559-F880-40C8-B745-A0CAABBFA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636" y="901777"/>
            <a:ext cx="4406279" cy="57022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01C064CC-C6CC-4CCE-89D7-53F569B5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87" y="234006"/>
            <a:ext cx="4760935" cy="6064555"/>
          </a:xfrm>
          <a:prstGeom prst="rect">
            <a:avLst/>
          </a:prstGeom>
          <a:ln>
            <a:noFill/>
          </a:ln>
          <a:effectLst>
            <a:outerShdw blurRad="292100" dist="139700" dir="2700000" algn="tl" rotWithShape="0">
              <a:srgbClr val="333333">
                <a:alpha val="65000"/>
              </a:srgbClr>
            </a:outerShdw>
          </a:effectLst>
          <a:scene3d>
            <a:camera prst="orthographicFront">
              <a:rot lat="0" lon="300000" rev="300000"/>
            </a:camera>
            <a:lightRig rig="threePt" dir="t"/>
          </a:scene3d>
        </p:spPr>
      </p:pic>
    </p:spTree>
    <p:extLst>
      <p:ext uri="{BB962C8B-B14F-4D97-AF65-F5344CB8AC3E}">
        <p14:creationId xmlns:p14="http://schemas.microsoft.com/office/powerpoint/2010/main" val="4020144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6B35B5-E304-43A1-A5A6-A2C63D7DF911}"/>
              </a:ext>
            </a:extLst>
          </p:cNvPr>
          <p:cNvSpPr>
            <a:spLocks noGrp="1"/>
          </p:cNvSpPr>
          <p:nvPr>
            <p:ph type="sldNum" sz="quarter" idx="12"/>
          </p:nvPr>
        </p:nvSpPr>
        <p:spPr>
          <a:xfrm>
            <a:off x="10680441" y="6060489"/>
            <a:ext cx="1142245" cy="669925"/>
          </a:xfrm>
        </p:spPr>
        <p:txBody>
          <a:bodyPr/>
          <a:lstStyle/>
          <a:p>
            <a:fld id="{500A7A85-B75E-4D15-8271-3E80641739A6}" type="slidenum">
              <a:rPr lang="en-US" sz="2400" smtClean="0"/>
              <a:t>63</a:t>
            </a:fld>
            <a:endParaRPr lang="en-US" sz="2400" dirty="0"/>
          </a:p>
        </p:txBody>
      </p:sp>
      <p:sp>
        <p:nvSpPr>
          <p:cNvPr id="4" name="Rectangle 3">
            <a:extLst>
              <a:ext uri="{FF2B5EF4-FFF2-40B4-BE49-F238E27FC236}">
                <a16:creationId xmlns:a16="http://schemas.microsoft.com/office/drawing/2014/main" id="{DAA458B7-B0C0-425F-90F1-3454A5ACEA73}"/>
              </a:ext>
            </a:extLst>
          </p:cNvPr>
          <p:cNvSpPr/>
          <p:nvPr/>
        </p:nvSpPr>
        <p:spPr>
          <a:xfrm>
            <a:off x="110412" y="797510"/>
            <a:ext cx="11803224" cy="4893647"/>
          </a:xfrm>
          <a:prstGeom prst="rect">
            <a:avLst/>
          </a:prstGeom>
        </p:spPr>
        <p:txBody>
          <a:bodyPr wrap="square">
            <a:spAutoFit/>
          </a:bodyPr>
          <a:lstStyle/>
          <a:p>
            <a:pPr lvl="1"/>
            <a:endParaRPr lang="en-US" sz="2400"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pPr marL="800100" lvl="1" indent="-342900">
              <a:buFont typeface="Wingdings" panose="05000000000000000000" pitchFamily="2" charset="2"/>
              <a:buChar char="v"/>
            </a:pPr>
            <a:r>
              <a:rPr lang="en-US" sz="2400" dirty="0">
                <a:effectLst>
                  <a:outerShdw blurRad="38100" dist="38100" dir="2700000" algn="tl">
                    <a:srgbClr val="000000">
                      <a:alpha val="43137"/>
                    </a:srgbClr>
                  </a:outerShdw>
                </a:effectLst>
              </a:rPr>
              <a:t>Each claim submitted will have four (4) required components:</a:t>
            </a:r>
          </a:p>
          <a:p>
            <a:pPr lvl="3"/>
            <a:r>
              <a:rPr lang="en-US" sz="2400" dirty="0">
                <a:effectLst>
                  <a:outerShdw blurRad="38100" dist="38100" dir="2700000" algn="tl">
                    <a:srgbClr val="000000">
                      <a:alpha val="43137"/>
                    </a:srgbClr>
                  </a:outerShdw>
                </a:effectLst>
              </a:rPr>
              <a:t>1. Copy of Purchase Order</a:t>
            </a:r>
          </a:p>
          <a:p>
            <a:pPr lvl="3"/>
            <a:r>
              <a:rPr lang="en-US" sz="2400" dirty="0">
                <a:effectLst>
                  <a:outerShdw blurRad="38100" dist="38100" dir="2700000" algn="tl">
                    <a:srgbClr val="000000">
                      <a:alpha val="43137"/>
                    </a:srgbClr>
                  </a:outerShdw>
                </a:effectLst>
              </a:rPr>
              <a:t>2. Completed Operating Agency Invoice</a:t>
            </a:r>
          </a:p>
          <a:p>
            <a:pPr lvl="3"/>
            <a:r>
              <a:rPr lang="en-US" sz="2400" dirty="0">
                <a:effectLst>
                  <a:outerShdw blurRad="38100" dist="38100" dir="2700000" algn="tl">
                    <a:srgbClr val="000000">
                      <a:alpha val="43137"/>
                    </a:srgbClr>
                  </a:outerShdw>
                </a:effectLst>
              </a:rPr>
              <a:t>3. Supporting Documentation</a:t>
            </a:r>
          </a:p>
          <a:p>
            <a:pPr marL="2286000" lvl="4" indent="-457200">
              <a:buFont typeface="+mj-lt"/>
              <a:buAutoNum type="alphaLcPeriod"/>
            </a:pPr>
            <a:r>
              <a:rPr lang="en-US" sz="2400" dirty="0">
                <a:effectLst>
                  <a:outerShdw blurRad="38100" dist="38100" dir="2700000" algn="tl">
                    <a:srgbClr val="000000">
                      <a:alpha val="43137"/>
                    </a:srgbClr>
                  </a:outerShdw>
                </a:effectLst>
              </a:rPr>
              <a:t>Summary Spreadsheets</a:t>
            </a:r>
          </a:p>
          <a:p>
            <a:pPr marL="2286000" lvl="4" indent="-457200">
              <a:buFont typeface="+mj-lt"/>
              <a:buAutoNum type="alphaLcPeriod"/>
            </a:pPr>
            <a:r>
              <a:rPr lang="en-US" sz="2400" dirty="0">
                <a:effectLst>
                  <a:outerShdw blurRad="38100" dist="38100" dir="2700000" algn="tl">
                    <a:srgbClr val="000000">
                      <a:alpha val="43137"/>
                    </a:srgbClr>
                  </a:outerShdw>
                </a:effectLst>
              </a:rPr>
              <a:t>Vendor Invoices</a:t>
            </a:r>
          </a:p>
          <a:p>
            <a:pPr lvl="3"/>
            <a:r>
              <a:rPr lang="en-US" sz="2400" dirty="0">
                <a:effectLst>
                  <a:outerShdw blurRad="38100" dist="38100" dir="2700000" algn="tl">
                    <a:srgbClr val="000000">
                      <a:alpha val="43137"/>
                    </a:srgbClr>
                  </a:outerShdw>
                </a:effectLst>
              </a:rPr>
              <a:t>4. Proof of Funds Expended via cancelled check and/or bank   statement</a:t>
            </a:r>
          </a:p>
          <a:p>
            <a:pPr lvl="1"/>
            <a:endParaRPr lang="en-US" sz="2400" dirty="0">
              <a:effectLst>
                <a:outerShdw blurRad="38100" dist="38100" dir="2700000" algn="tl">
                  <a:srgbClr val="000000">
                    <a:alpha val="43137"/>
                  </a:srgbClr>
                </a:outerShdw>
              </a:effectLst>
            </a:endParaRPr>
          </a:p>
          <a:p>
            <a:pPr marL="800100" lvl="1" indent="-342900">
              <a:buFont typeface="Wingdings" panose="05000000000000000000" pitchFamily="2" charset="2"/>
              <a:buChar char="v"/>
            </a:pPr>
            <a:r>
              <a:rPr lang="en-US" sz="2400" dirty="0">
                <a:effectLst>
                  <a:outerShdw blurRad="38100" dist="38100" dir="2700000" algn="tl">
                    <a:srgbClr val="000000">
                      <a:alpha val="43137"/>
                    </a:srgbClr>
                  </a:outerShdw>
                </a:effectLst>
              </a:rPr>
              <a:t>Redact any sensitive information-ex. Social Security Numbers, Date of Birth, Addresses of Employees, Bank Account Numbers</a:t>
            </a:r>
          </a:p>
        </p:txBody>
      </p:sp>
      <p:sp>
        <p:nvSpPr>
          <p:cNvPr id="5" name="Rectangle 4">
            <a:extLst>
              <a:ext uri="{FF2B5EF4-FFF2-40B4-BE49-F238E27FC236}">
                <a16:creationId xmlns:a16="http://schemas.microsoft.com/office/drawing/2014/main" id="{C83D5A86-62A9-4665-ABF3-15FD4D57FE32}"/>
              </a:ext>
            </a:extLst>
          </p:cNvPr>
          <p:cNvSpPr/>
          <p:nvPr/>
        </p:nvSpPr>
        <p:spPr>
          <a:xfrm>
            <a:off x="833535" y="797510"/>
            <a:ext cx="1052493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CLAIMS PROCESS</a:t>
            </a:r>
          </a:p>
        </p:txBody>
      </p:sp>
    </p:spTree>
    <p:extLst>
      <p:ext uri="{BB962C8B-B14F-4D97-AF65-F5344CB8AC3E}">
        <p14:creationId xmlns:p14="http://schemas.microsoft.com/office/powerpoint/2010/main" val="3832508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935795-6C01-4F88-BA83-38724DB84A80}"/>
              </a:ext>
            </a:extLst>
          </p:cNvPr>
          <p:cNvSpPr>
            <a:spLocks noGrp="1"/>
          </p:cNvSpPr>
          <p:nvPr>
            <p:ph type="sldNum" sz="quarter" idx="12"/>
          </p:nvPr>
        </p:nvSpPr>
        <p:spPr>
          <a:xfrm>
            <a:off x="10941698" y="6026344"/>
            <a:ext cx="1142245" cy="669925"/>
          </a:xfrm>
        </p:spPr>
        <p:txBody>
          <a:bodyPr/>
          <a:lstStyle/>
          <a:p>
            <a:fld id="{500A7A85-B75E-4D15-8271-3E80641739A6}" type="slidenum">
              <a:rPr lang="en-US" sz="2000" smtClean="0"/>
              <a:t>64</a:t>
            </a:fld>
            <a:endParaRPr lang="en-US" sz="2000" dirty="0"/>
          </a:p>
        </p:txBody>
      </p:sp>
      <p:sp>
        <p:nvSpPr>
          <p:cNvPr id="4" name="Rectangle 3">
            <a:extLst>
              <a:ext uri="{FF2B5EF4-FFF2-40B4-BE49-F238E27FC236}">
                <a16:creationId xmlns:a16="http://schemas.microsoft.com/office/drawing/2014/main" id="{EB8FFE0E-2F21-4C2F-AA4C-D2DDAA40B219}"/>
              </a:ext>
            </a:extLst>
          </p:cNvPr>
          <p:cNvSpPr/>
          <p:nvPr/>
        </p:nvSpPr>
        <p:spPr>
          <a:xfrm>
            <a:off x="65314" y="181947"/>
            <a:ext cx="4805266" cy="1354217"/>
          </a:xfrm>
          <a:prstGeom prst="rect">
            <a:avLst/>
          </a:prstGeom>
        </p:spPr>
        <p:txBody>
          <a:bodyPr wrap="square">
            <a:spAutoFit/>
          </a:bodyPr>
          <a:lstStyle/>
          <a:p>
            <a:pPr lvl="1"/>
            <a:endParaRPr lang="en-US" u="sng" dirty="0"/>
          </a:p>
          <a:p>
            <a:pPr lvl="1" algn="ctr"/>
            <a:r>
              <a:rPr lang="en-US" sz="2400" b="1" dirty="0">
                <a:effectLst>
                  <a:outerShdw blurRad="38100" dist="38100" dir="2700000" algn="tl">
                    <a:srgbClr val="000000">
                      <a:alpha val="43137"/>
                    </a:srgbClr>
                  </a:outerShdw>
                </a:effectLst>
              </a:rPr>
              <a:t>EXAMPLE OF CLAIM PACKET</a:t>
            </a:r>
          </a:p>
          <a:p>
            <a:pPr lvl="1" algn="ctr"/>
            <a:endParaRPr lang="en-US" sz="2000" b="1" dirty="0">
              <a:solidFill>
                <a:schemeClr val="bg1"/>
              </a:solidFill>
            </a:endParaRPr>
          </a:p>
          <a:p>
            <a:pPr marL="800100" lvl="1" indent="-342900" algn="ctr">
              <a:buFont typeface="Arial" panose="020B0604020202020204" pitchFamily="34" charset="0"/>
              <a:buChar char="•"/>
            </a:pPr>
            <a:r>
              <a:rPr lang="en-US" sz="2000" b="1" dirty="0">
                <a:solidFill>
                  <a:schemeClr val="bg1"/>
                </a:solidFill>
              </a:rPr>
              <a:t>Purchase Order</a:t>
            </a:r>
          </a:p>
        </p:txBody>
      </p:sp>
      <p:pic>
        <p:nvPicPr>
          <p:cNvPr id="5" name="Picture 4">
            <a:extLst>
              <a:ext uri="{FF2B5EF4-FFF2-40B4-BE49-F238E27FC236}">
                <a16:creationId xmlns:a16="http://schemas.microsoft.com/office/drawing/2014/main" id="{69B31952-5E02-4CC3-9E60-E93E93BB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448" y="337457"/>
            <a:ext cx="5996262" cy="6358812"/>
          </a:xfrm>
          <a:prstGeom prst="rect">
            <a:avLst/>
          </a:prstGeom>
        </p:spPr>
      </p:pic>
    </p:spTree>
    <p:extLst>
      <p:ext uri="{BB962C8B-B14F-4D97-AF65-F5344CB8AC3E}">
        <p14:creationId xmlns:p14="http://schemas.microsoft.com/office/powerpoint/2010/main" val="2308561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F3A624-5AEE-4479-B434-7837994C14D5}"/>
              </a:ext>
            </a:extLst>
          </p:cNvPr>
          <p:cNvSpPr>
            <a:spLocks noGrp="1"/>
          </p:cNvSpPr>
          <p:nvPr>
            <p:ph type="sldNum" sz="quarter" idx="12"/>
          </p:nvPr>
        </p:nvSpPr>
        <p:spPr>
          <a:xfrm>
            <a:off x="11318033" y="5966086"/>
            <a:ext cx="731698" cy="669925"/>
          </a:xfrm>
        </p:spPr>
        <p:txBody>
          <a:bodyPr/>
          <a:lstStyle/>
          <a:p>
            <a:fld id="{500A7A85-B75E-4D15-8271-3E80641739A6}" type="slidenum">
              <a:rPr lang="en-US" sz="2000" smtClean="0"/>
              <a:t>65</a:t>
            </a:fld>
            <a:endParaRPr lang="en-US" sz="2000" dirty="0"/>
          </a:p>
        </p:txBody>
      </p:sp>
      <p:sp>
        <p:nvSpPr>
          <p:cNvPr id="4" name="Rectangle 3">
            <a:extLst>
              <a:ext uri="{FF2B5EF4-FFF2-40B4-BE49-F238E27FC236}">
                <a16:creationId xmlns:a16="http://schemas.microsoft.com/office/drawing/2014/main" id="{539D6D8B-8103-437C-8307-8A5A24BDC8AC}"/>
              </a:ext>
            </a:extLst>
          </p:cNvPr>
          <p:cNvSpPr/>
          <p:nvPr/>
        </p:nvSpPr>
        <p:spPr>
          <a:xfrm>
            <a:off x="167951" y="230546"/>
            <a:ext cx="4700182" cy="1461939"/>
          </a:xfrm>
          <a:prstGeom prst="rect">
            <a:avLst/>
          </a:prstGeom>
        </p:spPr>
        <p:txBody>
          <a:bodyPr wrap="square">
            <a:spAutoFit/>
          </a:bodyPr>
          <a:lstStyle/>
          <a:p>
            <a:pPr algn="ctr"/>
            <a:endParaRPr lang="en-US" b="1" u="sng" dirty="0"/>
          </a:p>
          <a:p>
            <a:pPr algn="ctr"/>
            <a:r>
              <a:rPr lang="en-US" sz="2400" b="1" dirty="0">
                <a:effectLst>
                  <a:outerShdw blurRad="38100" dist="38100" dir="2700000" algn="tl">
                    <a:srgbClr val="000000">
                      <a:alpha val="43137"/>
                    </a:srgbClr>
                  </a:outerShdw>
                </a:effectLst>
              </a:rPr>
              <a:t>EXAMPLE OF CLAIM PACKET</a:t>
            </a:r>
          </a:p>
          <a:p>
            <a:endParaRPr lang="en-US" sz="900" dirty="0"/>
          </a:p>
          <a:p>
            <a:pPr algn="ctr"/>
            <a:endParaRPr lang="en-US" i="1" u="sng" dirty="0"/>
          </a:p>
          <a:p>
            <a:pPr marL="342900" indent="-342900" algn="ctr">
              <a:buFont typeface="Arial" panose="020B0604020202020204" pitchFamily="34" charset="0"/>
              <a:buChar char="•"/>
            </a:pPr>
            <a:r>
              <a:rPr lang="en-US" sz="2000" b="1" i="1" dirty="0">
                <a:solidFill>
                  <a:schemeClr val="bg1"/>
                </a:solidFill>
              </a:rPr>
              <a:t>Operating Agency Invoice Form</a:t>
            </a:r>
            <a:r>
              <a:rPr lang="en-US" sz="2000" b="1" dirty="0">
                <a:solidFill>
                  <a:schemeClr val="bg1"/>
                </a:solidFill>
              </a:rPr>
              <a:t> </a:t>
            </a:r>
          </a:p>
        </p:txBody>
      </p:sp>
      <p:pic>
        <p:nvPicPr>
          <p:cNvPr id="5" name="Picture 4">
            <a:extLst>
              <a:ext uri="{FF2B5EF4-FFF2-40B4-BE49-F238E27FC236}">
                <a16:creationId xmlns:a16="http://schemas.microsoft.com/office/drawing/2014/main" id="{61EBF6F4-2A1F-4A7D-9C4C-E4BD700A8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97" y="230546"/>
            <a:ext cx="6211636" cy="6282221"/>
          </a:xfrm>
          <a:prstGeom prst="rect">
            <a:avLst/>
          </a:prstGeom>
        </p:spPr>
      </p:pic>
    </p:spTree>
    <p:extLst>
      <p:ext uri="{BB962C8B-B14F-4D97-AF65-F5344CB8AC3E}">
        <p14:creationId xmlns:p14="http://schemas.microsoft.com/office/powerpoint/2010/main" val="3430079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1F2B0-95D2-4494-8F69-152E5BB2F25E}"/>
              </a:ext>
            </a:extLst>
          </p:cNvPr>
          <p:cNvSpPr>
            <a:spLocks noGrp="1"/>
          </p:cNvSpPr>
          <p:nvPr>
            <p:ph type="sldNum" sz="quarter" idx="12"/>
          </p:nvPr>
        </p:nvSpPr>
        <p:spPr>
          <a:xfrm>
            <a:off x="10718918" y="5978752"/>
            <a:ext cx="1142245" cy="669925"/>
          </a:xfrm>
        </p:spPr>
        <p:txBody>
          <a:bodyPr/>
          <a:lstStyle/>
          <a:p>
            <a:fld id="{500A7A85-B75E-4D15-8271-3E80641739A6}" type="slidenum">
              <a:rPr lang="en-US" sz="2000" smtClean="0"/>
              <a:t>66</a:t>
            </a:fld>
            <a:endParaRPr lang="en-US" sz="2000" dirty="0"/>
          </a:p>
        </p:txBody>
      </p:sp>
      <p:sp>
        <p:nvSpPr>
          <p:cNvPr id="5" name="TextBox 4">
            <a:extLst>
              <a:ext uri="{FF2B5EF4-FFF2-40B4-BE49-F238E27FC236}">
                <a16:creationId xmlns:a16="http://schemas.microsoft.com/office/drawing/2014/main" id="{8167DEB7-9EE6-44D2-B94B-55AA8E2EB5E1}"/>
              </a:ext>
            </a:extLst>
          </p:cNvPr>
          <p:cNvSpPr txBox="1"/>
          <p:nvPr/>
        </p:nvSpPr>
        <p:spPr>
          <a:xfrm>
            <a:off x="-606490" y="729113"/>
            <a:ext cx="4954555" cy="369332"/>
          </a:xfrm>
          <a:prstGeom prst="rect">
            <a:avLst/>
          </a:prstGeom>
          <a:noFill/>
        </p:spPr>
        <p:txBody>
          <a:bodyPr wrap="square" rtlCol="0">
            <a:spAutoFit/>
          </a:bodyPr>
          <a:lstStyle/>
          <a:p>
            <a:endParaRPr lang="en-US" dirty="0"/>
          </a:p>
        </p:txBody>
      </p:sp>
      <p:sp>
        <p:nvSpPr>
          <p:cNvPr id="6" name="Rectangle 5">
            <a:extLst>
              <a:ext uri="{FF2B5EF4-FFF2-40B4-BE49-F238E27FC236}">
                <a16:creationId xmlns:a16="http://schemas.microsoft.com/office/drawing/2014/main" id="{AF98C45E-33C7-44BD-9AF4-7200AA64BAF2}"/>
              </a:ext>
            </a:extLst>
          </p:cNvPr>
          <p:cNvSpPr/>
          <p:nvPr/>
        </p:nvSpPr>
        <p:spPr>
          <a:xfrm>
            <a:off x="401217" y="175115"/>
            <a:ext cx="11159412" cy="1107996"/>
          </a:xfrm>
          <a:prstGeom prst="rect">
            <a:avLst/>
          </a:prstGeom>
        </p:spPr>
        <p:txBody>
          <a:bodyPr wrap="square">
            <a:spAutoFit/>
          </a:bodyPr>
          <a:lstStyle/>
          <a:p>
            <a:r>
              <a:rPr lang="en-US" sz="2400" b="1" dirty="0">
                <a:effectLst>
                  <a:outerShdw blurRad="38100" dist="38100" dir="2700000" algn="tl">
                    <a:srgbClr val="000000">
                      <a:alpha val="43137"/>
                    </a:srgbClr>
                  </a:outerShdw>
                </a:effectLst>
              </a:rPr>
              <a:t>EXAMPLE OF CLAIM PACKET</a:t>
            </a:r>
          </a:p>
          <a:p>
            <a:pPr algn="ctr"/>
            <a:endParaRPr lang="en-US" sz="2000" b="1" i="1" dirty="0">
              <a:solidFill>
                <a:schemeClr val="bg1"/>
              </a:solidFill>
            </a:endParaRPr>
          </a:p>
          <a:p>
            <a:pPr lvl="1"/>
            <a:r>
              <a:rPr lang="en-US" sz="2200" b="1" i="1" dirty="0">
                <a:solidFill>
                  <a:schemeClr val="bg1"/>
                </a:solidFill>
              </a:rPr>
              <a:t>Source Documentation SUMMARY SHEET</a:t>
            </a:r>
            <a:endParaRPr lang="en-US" sz="2200" b="1" dirty="0">
              <a:solidFill>
                <a:schemeClr val="bg1"/>
              </a:solidFill>
            </a:endParaRPr>
          </a:p>
        </p:txBody>
      </p:sp>
      <p:sp>
        <p:nvSpPr>
          <p:cNvPr id="8" name="Rectangle 7">
            <a:extLst>
              <a:ext uri="{FF2B5EF4-FFF2-40B4-BE49-F238E27FC236}">
                <a16:creationId xmlns:a16="http://schemas.microsoft.com/office/drawing/2014/main" id="{E4F61B69-CC54-4C7F-9A4F-37189D2A0300}"/>
              </a:ext>
            </a:extLst>
          </p:cNvPr>
          <p:cNvSpPr/>
          <p:nvPr/>
        </p:nvSpPr>
        <p:spPr>
          <a:xfrm>
            <a:off x="870856" y="1375445"/>
            <a:ext cx="10450287" cy="5201424"/>
          </a:xfrm>
          <a:prstGeom prst="rect">
            <a:avLst/>
          </a:prstGeom>
        </p:spPr>
        <p:txBody>
          <a:bodyPr wrap="square">
            <a:spAutoFit/>
          </a:bodyPr>
          <a:lstStyle/>
          <a:p>
            <a:pPr marR="0" lvl="0">
              <a:spcBef>
                <a:spcPts val="0"/>
              </a:spcBef>
              <a:spcAft>
                <a:spcPts val="0"/>
              </a:spcAft>
            </a:pPr>
            <a:r>
              <a:rPr lang="en-US" sz="2400" b="1" i="1" dirty="0">
                <a:latin typeface="+mj-lt"/>
                <a:ea typeface="Times New Roman" panose="02020603050405020304" pitchFamily="18" charset="0"/>
              </a:rPr>
              <a:t>A Summary Sheet</a:t>
            </a:r>
            <a:r>
              <a:rPr lang="en-US" sz="2400" dirty="0">
                <a:latin typeface="+mj-lt"/>
                <a:ea typeface="Times New Roman" panose="02020603050405020304" pitchFamily="18" charset="0"/>
              </a:rPr>
              <a:t> is a spreadsheet that the </a:t>
            </a:r>
            <a:r>
              <a:rPr lang="en-US" sz="2400" u="sng" dirty="0">
                <a:latin typeface="+mj-lt"/>
                <a:ea typeface="Times New Roman" panose="02020603050405020304" pitchFamily="18" charset="0"/>
              </a:rPr>
              <a:t>agency prepares</a:t>
            </a:r>
            <a:r>
              <a:rPr lang="en-US" sz="2400" dirty="0">
                <a:latin typeface="+mj-lt"/>
                <a:ea typeface="Times New Roman" panose="02020603050405020304" pitchFamily="18" charset="0"/>
              </a:rPr>
              <a:t> with a breakdown of all expenses with check numbers. The summary sheet should include original invoice amounts and the amount being claimed. It must be organized in the same order as the line items on the Operating Agency Invoice Form.  </a:t>
            </a:r>
          </a:p>
          <a:p>
            <a:pPr marR="0" lvl="0">
              <a:spcBef>
                <a:spcPts val="0"/>
              </a:spcBef>
              <a:spcAft>
                <a:spcPts val="0"/>
              </a:spcAft>
            </a:pPr>
            <a:endParaRPr lang="en-US" sz="2400" dirty="0">
              <a:latin typeface="+mj-lt"/>
              <a:ea typeface="Times New Roman" panose="02020603050405020304" pitchFamily="18" charset="0"/>
            </a:endParaRPr>
          </a:p>
          <a:p>
            <a:pPr marL="914400" marR="0" lvl="1" indent="-457200">
              <a:spcBef>
                <a:spcPts val="0"/>
              </a:spcBef>
              <a:spcAft>
                <a:spcPts val="0"/>
              </a:spcAft>
              <a:buFont typeface="Wingdings" panose="05000000000000000000" pitchFamily="2" charset="2"/>
              <a:buChar char="v"/>
            </a:pPr>
            <a:r>
              <a:rPr lang="en-US" sz="2000" dirty="0">
                <a:latin typeface="+mj-lt"/>
                <a:ea typeface="Times New Roman" panose="02020603050405020304" pitchFamily="18" charset="0"/>
              </a:rPr>
              <a:t>Please assign an </a:t>
            </a:r>
            <a:r>
              <a:rPr lang="en-US" sz="2000" u="sng" dirty="0">
                <a:latin typeface="+mj-lt"/>
                <a:ea typeface="Times New Roman" panose="02020603050405020304" pitchFamily="18" charset="0"/>
              </a:rPr>
              <a:t>assigned identifier </a:t>
            </a:r>
            <a:r>
              <a:rPr lang="en-US" sz="2000" dirty="0">
                <a:latin typeface="+mj-lt"/>
                <a:ea typeface="Times New Roman" panose="02020603050405020304" pitchFamily="18" charset="0"/>
              </a:rPr>
              <a:t>to each expense and record that number on the supporting docs including Vendor Invoice, and Check copies. (See Examples #1 &amp; 2)</a:t>
            </a:r>
          </a:p>
          <a:p>
            <a:pPr marL="914400" marR="0" lvl="1" indent="-457200">
              <a:spcBef>
                <a:spcPts val="0"/>
              </a:spcBef>
              <a:spcAft>
                <a:spcPts val="0"/>
              </a:spcAft>
              <a:buFont typeface="Wingdings" panose="05000000000000000000" pitchFamily="2" charset="2"/>
              <a:buChar char="v"/>
            </a:pPr>
            <a:endParaRPr lang="en-US" sz="2400" dirty="0">
              <a:latin typeface="+mj-lt"/>
              <a:ea typeface="Times New Roman" panose="02020603050405020304" pitchFamily="18" charset="0"/>
            </a:endParaRPr>
          </a:p>
          <a:p>
            <a:pPr marL="914400" lvl="1" indent="-457200">
              <a:buFont typeface="Wingdings" panose="05000000000000000000" pitchFamily="2" charset="2"/>
              <a:buChar char="v"/>
            </a:pPr>
            <a:r>
              <a:rPr lang="en-US" sz="2000" dirty="0">
                <a:latin typeface="+mj-lt"/>
                <a:ea typeface="Times New Roman" panose="02020603050405020304" pitchFamily="18" charset="0"/>
              </a:rPr>
              <a:t>For salaries, show total hours worked for the pay period (including any non-program hours) and total program hours claimed with hourly wage for claimed hours per employee. (See Examples #1 &amp; 2); </a:t>
            </a:r>
            <a:r>
              <a:rPr lang="en-US" sz="2000" dirty="0">
                <a:latin typeface="+mj-lt"/>
              </a:rPr>
              <a:t>also marked with the </a:t>
            </a:r>
            <a:r>
              <a:rPr lang="en-US" sz="2000" u="sng" dirty="0">
                <a:latin typeface="+mj-lt"/>
              </a:rPr>
              <a:t>assigned identifier.</a:t>
            </a:r>
            <a:r>
              <a:rPr lang="en-US" sz="2000" dirty="0">
                <a:latin typeface="+mj-lt"/>
              </a:rPr>
              <a:t> </a:t>
            </a:r>
          </a:p>
          <a:p>
            <a:pPr marR="0" lvl="1">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9392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B33696-5D52-4DE1-B10A-20C03E4E2727}"/>
              </a:ext>
            </a:extLst>
          </p:cNvPr>
          <p:cNvSpPr>
            <a:spLocks noGrp="1"/>
          </p:cNvSpPr>
          <p:nvPr>
            <p:ph type="sldNum" sz="quarter" idx="12"/>
          </p:nvPr>
        </p:nvSpPr>
        <p:spPr>
          <a:xfrm>
            <a:off x="10770973" y="5923005"/>
            <a:ext cx="1421027" cy="821362"/>
          </a:xfrm>
        </p:spPr>
        <p:txBody>
          <a:bodyPr/>
          <a:lstStyle/>
          <a:p>
            <a:fld id="{500A7A85-B75E-4D15-8271-3E80641739A6}" type="slidenum">
              <a:rPr lang="en-US" sz="2000" smtClean="0"/>
              <a:t>67</a:t>
            </a:fld>
            <a:endParaRPr lang="en-US" sz="2000" dirty="0"/>
          </a:p>
        </p:txBody>
      </p:sp>
      <p:sp>
        <p:nvSpPr>
          <p:cNvPr id="5" name="Rectangle 4">
            <a:extLst>
              <a:ext uri="{FF2B5EF4-FFF2-40B4-BE49-F238E27FC236}">
                <a16:creationId xmlns:a16="http://schemas.microsoft.com/office/drawing/2014/main" id="{394964BB-311F-460C-B36C-79C9FA05A45C}"/>
              </a:ext>
            </a:extLst>
          </p:cNvPr>
          <p:cNvSpPr/>
          <p:nvPr/>
        </p:nvSpPr>
        <p:spPr>
          <a:xfrm>
            <a:off x="109255" y="80684"/>
            <a:ext cx="11972497" cy="1354217"/>
          </a:xfrm>
          <a:prstGeom prst="rect">
            <a:avLst/>
          </a:prstGeom>
        </p:spPr>
        <p:txBody>
          <a:bodyPr wrap="square">
            <a:spAutoFit/>
          </a:bodyPr>
          <a:lstStyle/>
          <a:p>
            <a:pPr algn="ctr"/>
            <a:endParaRPr lang="en-US" u="sng" dirty="0"/>
          </a:p>
          <a:p>
            <a:r>
              <a:rPr lang="en-US" sz="2400" b="1" dirty="0">
                <a:effectLst>
                  <a:outerShdw blurRad="38100" dist="38100" dir="2700000" algn="tl">
                    <a:srgbClr val="000000">
                      <a:alpha val="43137"/>
                    </a:srgbClr>
                  </a:outerShdw>
                </a:effectLst>
              </a:rPr>
              <a:t>EXAMPLE OF CLAIM PACKET</a:t>
            </a:r>
            <a:r>
              <a:rPr lang="en-US" sz="2000" b="1" u="sng" dirty="0">
                <a:effectLst>
                  <a:outerShdw blurRad="38100" dist="38100" dir="2700000" algn="tl">
                    <a:srgbClr val="000000">
                      <a:alpha val="43137"/>
                    </a:srgbClr>
                  </a:outerShdw>
                </a:effectLst>
              </a:rPr>
              <a:t> </a:t>
            </a:r>
          </a:p>
          <a:p>
            <a:pPr algn="ctr"/>
            <a:endParaRPr lang="en-US" sz="2000" b="1" i="1" dirty="0"/>
          </a:p>
          <a:p>
            <a:pPr algn="ctr"/>
            <a:r>
              <a:rPr lang="en-US" sz="2000" b="1" i="1" dirty="0">
                <a:solidFill>
                  <a:schemeClr val="bg1"/>
                </a:solidFill>
              </a:rPr>
              <a:t>SOURCE DOCUMENTATION Summary Spreadsheet-For Expenses</a:t>
            </a:r>
          </a:p>
        </p:txBody>
      </p:sp>
      <p:pic>
        <p:nvPicPr>
          <p:cNvPr id="10" name="Picture 9">
            <a:extLst>
              <a:ext uri="{FF2B5EF4-FFF2-40B4-BE49-F238E27FC236}">
                <a16:creationId xmlns:a16="http://schemas.microsoft.com/office/drawing/2014/main" id="{6CAEFC1B-1F1D-4343-940E-6CF845B92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1" y="1894114"/>
            <a:ext cx="11068056" cy="4698816"/>
          </a:xfrm>
          <a:prstGeom prst="rect">
            <a:avLst/>
          </a:prstGeom>
          <a:scene3d>
            <a:camera prst="orthographicFront"/>
            <a:lightRig rig="threePt" dir="t"/>
          </a:scene3d>
          <a:sp3d contourW="12700">
            <a:bevelB w="107950"/>
            <a:contourClr>
              <a:schemeClr val="accent1">
                <a:lumMod val="60000"/>
                <a:lumOff val="40000"/>
              </a:schemeClr>
            </a:contourClr>
          </a:sp3d>
        </p:spPr>
      </p:pic>
    </p:spTree>
    <p:extLst>
      <p:ext uri="{BB962C8B-B14F-4D97-AF65-F5344CB8AC3E}">
        <p14:creationId xmlns:p14="http://schemas.microsoft.com/office/powerpoint/2010/main" val="3205530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9AC910-407A-4FE7-8B25-B404F443C8E6}"/>
              </a:ext>
            </a:extLst>
          </p:cNvPr>
          <p:cNvSpPr>
            <a:spLocks noGrp="1"/>
          </p:cNvSpPr>
          <p:nvPr>
            <p:ph type="sldNum" sz="quarter" idx="12"/>
          </p:nvPr>
        </p:nvSpPr>
        <p:spPr>
          <a:xfrm>
            <a:off x="10850953" y="6064507"/>
            <a:ext cx="1142245" cy="669925"/>
          </a:xfrm>
        </p:spPr>
        <p:txBody>
          <a:bodyPr/>
          <a:lstStyle/>
          <a:p>
            <a:fld id="{500A7A85-B75E-4D15-8271-3E80641739A6}" type="slidenum">
              <a:rPr lang="en-US" sz="2000" smtClean="0"/>
              <a:t>68</a:t>
            </a:fld>
            <a:endParaRPr lang="en-US" sz="2000" dirty="0"/>
          </a:p>
        </p:txBody>
      </p:sp>
      <p:sp>
        <p:nvSpPr>
          <p:cNvPr id="4" name="Rectangle 3">
            <a:extLst>
              <a:ext uri="{FF2B5EF4-FFF2-40B4-BE49-F238E27FC236}">
                <a16:creationId xmlns:a16="http://schemas.microsoft.com/office/drawing/2014/main" id="{E82BB73C-F558-4827-90E1-E13E39273BEE}"/>
              </a:ext>
            </a:extLst>
          </p:cNvPr>
          <p:cNvSpPr/>
          <p:nvPr/>
        </p:nvSpPr>
        <p:spPr>
          <a:xfrm>
            <a:off x="221582" y="127910"/>
            <a:ext cx="11970417" cy="1415772"/>
          </a:xfrm>
          <a:prstGeom prst="rect">
            <a:avLst/>
          </a:prstGeom>
        </p:spPr>
        <p:txBody>
          <a:bodyPr wrap="square">
            <a:spAutoFit/>
          </a:bodyPr>
          <a:lstStyle/>
          <a:p>
            <a:r>
              <a:rPr lang="en-US" sz="2400" b="1" dirty="0">
                <a:effectLst>
                  <a:outerShdw blurRad="38100" dist="38100" dir="2700000" algn="tl">
                    <a:srgbClr val="000000">
                      <a:alpha val="43137"/>
                    </a:srgbClr>
                  </a:outerShdw>
                </a:effectLst>
              </a:rPr>
              <a:t>EXAMPLE OF CLAIM PACKET</a:t>
            </a:r>
          </a:p>
          <a:p>
            <a:pPr algn="ctr"/>
            <a:r>
              <a:rPr lang="en-US" sz="2000" b="1" u="sng" dirty="0"/>
              <a:t> </a:t>
            </a:r>
          </a:p>
          <a:p>
            <a:pPr algn="ctr"/>
            <a:r>
              <a:rPr lang="en-US" sz="2400" b="1" dirty="0">
                <a:solidFill>
                  <a:schemeClr val="bg1"/>
                </a:solidFill>
              </a:rPr>
              <a:t>SOURCE DOCUMENTATION Summary Spreadsheet-For Salaries</a:t>
            </a:r>
          </a:p>
          <a:p>
            <a:endParaRPr lang="en-US" dirty="0"/>
          </a:p>
        </p:txBody>
      </p:sp>
      <p:pic>
        <p:nvPicPr>
          <p:cNvPr id="7" name="Picture 6">
            <a:extLst>
              <a:ext uri="{FF2B5EF4-FFF2-40B4-BE49-F238E27FC236}">
                <a16:creationId xmlns:a16="http://schemas.microsoft.com/office/drawing/2014/main" id="{C7FC2EF4-BEE4-42F7-BD50-E5C4E5252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05" y="1913014"/>
            <a:ext cx="10963470" cy="4532493"/>
          </a:xfrm>
          <a:prstGeom prst="rect">
            <a:avLst/>
          </a:prstGeom>
        </p:spPr>
      </p:pic>
    </p:spTree>
    <p:extLst>
      <p:ext uri="{BB962C8B-B14F-4D97-AF65-F5344CB8AC3E}">
        <p14:creationId xmlns:p14="http://schemas.microsoft.com/office/powerpoint/2010/main" val="2214693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D64BD-AB9C-49C0-81C5-758D3F4ACE6F}"/>
              </a:ext>
            </a:extLst>
          </p:cNvPr>
          <p:cNvSpPr>
            <a:spLocks noGrp="1"/>
          </p:cNvSpPr>
          <p:nvPr>
            <p:ph type="sldNum" sz="quarter" idx="12"/>
          </p:nvPr>
        </p:nvSpPr>
        <p:spPr/>
        <p:txBody>
          <a:bodyPr/>
          <a:lstStyle/>
          <a:p>
            <a:fld id="{500A7A85-B75E-4D15-8271-3E80641739A6}" type="slidenum">
              <a:rPr lang="en-US" sz="2000" smtClean="0"/>
              <a:t>69</a:t>
            </a:fld>
            <a:endParaRPr lang="en-US" sz="2000" dirty="0"/>
          </a:p>
        </p:txBody>
      </p:sp>
      <p:sp>
        <p:nvSpPr>
          <p:cNvPr id="4" name="Rectangle 3">
            <a:extLst>
              <a:ext uri="{FF2B5EF4-FFF2-40B4-BE49-F238E27FC236}">
                <a16:creationId xmlns:a16="http://schemas.microsoft.com/office/drawing/2014/main" id="{DA6DF8B3-EE0C-4A7A-BB77-C6AF4A9137A9}"/>
              </a:ext>
            </a:extLst>
          </p:cNvPr>
          <p:cNvSpPr/>
          <p:nvPr/>
        </p:nvSpPr>
        <p:spPr>
          <a:xfrm>
            <a:off x="1303507" y="1254868"/>
            <a:ext cx="9727660" cy="4031873"/>
          </a:xfrm>
          <a:prstGeom prst="rect">
            <a:avLst/>
          </a:prstGeom>
        </p:spPr>
        <p:txBody>
          <a:bodyPr wrap="square">
            <a:spAutoFit/>
          </a:bodyPr>
          <a:lstStyle/>
          <a:p>
            <a:pPr algn="ctr"/>
            <a:r>
              <a:rPr lang="en-US" sz="2800" b="1" i="1" dirty="0">
                <a:effectLst>
                  <a:outerShdw dist="38100" dir="2700000" algn="tl" rotWithShape="0">
                    <a:schemeClr val="bg1"/>
                  </a:outerShdw>
                </a:effectLst>
              </a:rPr>
              <a:t>Source Documentation-Vendor Invoices</a:t>
            </a:r>
          </a:p>
          <a:p>
            <a:endParaRPr lang="en-US" sz="2800" dirty="0"/>
          </a:p>
          <a:p>
            <a:pPr marL="800100" lvl="1" indent="-342900">
              <a:buFont typeface="Wingdings" panose="05000000000000000000" pitchFamily="2" charset="2"/>
              <a:buChar char="v"/>
            </a:pPr>
            <a:r>
              <a:rPr lang="en-US" sz="2800" b="1" i="1" u="sng" dirty="0">
                <a:effectLst>
                  <a:outerShdw blurRad="38100" dist="38100" dir="2700000" algn="tl">
                    <a:srgbClr val="000000">
                      <a:alpha val="43137"/>
                    </a:srgbClr>
                  </a:outerShdw>
                </a:effectLst>
              </a:rPr>
              <a:t>Expenses</a:t>
            </a:r>
            <a:r>
              <a:rPr lang="en-US" sz="2800" b="1" i="1" dirty="0">
                <a:effectLst>
                  <a:outerShdw blurRad="38100" dist="38100" dir="2700000" algn="tl">
                    <a:srgbClr val="000000">
                      <a:alpha val="43137"/>
                    </a:srgbClr>
                  </a:outerShdw>
                </a:effectLst>
              </a:rPr>
              <a:t>-</a:t>
            </a:r>
            <a:r>
              <a:rPr lang="en-US" sz="2800" b="1" i="1" dirty="0"/>
              <a:t>Vendor Invoices &amp; Receipts must include:</a:t>
            </a:r>
          </a:p>
          <a:p>
            <a:pPr marL="1828800" lvl="3" indent="-457200">
              <a:buFont typeface="+mj-lt"/>
              <a:buAutoNum type="alphaLcPeriod"/>
            </a:pPr>
            <a:r>
              <a:rPr lang="en-US" sz="2400" cap="all" dirty="0"/>
              <a:t>Date of invoice</a:t>
            </a:r>
          </a:p>
          <a:p>
            <a:pPr marL="1828800" lvl="3" indent="-457200">
              <a:buFont typeface="+mj-lt"/>
              <a:buAutoNum type="alphaLcPeriod"/>
            </a:pPr>
            <a:r>
              <a:rPr lang="en-US" sz="2400" cap="all" dirty="0"/>
              <a:t>Date of service </a:t>
            </a:r>
          </a:p>
          <a:p>
            <a:pPr marL="1828800" lvl="3" indent="-457200">
              <a:buFont typeface="+mj-lt"/>
              <a:buAutoNum type="alphaLcPeriod"/>
            </a:pPr>
            <a:r>
              <a:rPr lang="en-US" sz="2400" cap="all" dirty="0"/>
              <a:t>Total invoice amount </a:t>
            </a:r>
          </a:p>
          <a:p>
            <a:pPr marL="1828800" lvl="3" indent="-457200">
              <a:buFont typeface="+mj-lt"/>
              <a:buAutoNum type="alphaLcPeriod"/>
            </a:pPr>
            <a:r>
              <a:rPr lang="en-US" sz="2400" cap="all" dirty="0"/>
              <a:t>Amount claimed</a:t>
            </a:r>
          </a:p>
          <a:p>
            <a:pPr marL="1828800" lvl="3" indent="-457200">
              <a:buFont typeface="+mj-lt"/>
              <a:buAutoNum type="alphaLcPeriod"/>
            </a:pPr>
            <a:r>
              <a:rPr lang="en-US" sz="2400" cap="all" dirty="0"/>
              <a:t>Assigned Identifier-clearly marked</a:t>
            </a:r>
          </a:p>
          <a:p>
            <a:endParaRPr lang="en-US" sz="2400" i="1" dirty="0"/>
          </a:p>
        </p:txBody>
      </p:sp>
    </p:spTree>
    <p:extLst>
      <p:ext uri="{BB962C8B-B14F-4D97-AF65-F5344CB8AC3E}">
        <p14:creationId xmlns:p14="http://schemas.microsoft.com/office/powerpoint/2010/main" val="244583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7583" y="160209"/>
            <a:ext cx="5779985"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HUD RESOURCES</a:t>
            </a:r>
          </a:p>
        </p:txBody>
      </p:sp>
      <p:sp>
        <p:nvSpPr>
          <p:cNvPr id="4" name="TextBox 3"/>
          <p:cNvSpPr txBox="1"/>
          <p:nvPr/>
        </p:nvSpPr>
        <p:spPr>
          <a:xfrm>
            <a:off x="390525" y="1140293"/>
            <a:ext cx="11496675"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The City of Evansville must follow HUD Regulations in the use of CDBG funds (Subpart A 570)</a:t>
            </a:r>
          </a:p>
          <a:p>
            <a:pPr marL="285750" indent="-285750">
              <a:buFont typeface="Arial" panose="020B0604020202020204" pitchFamily="34" charset="0"/>
              <a:buChar char="•"/>
            </a:pPr>
            <a:r>
              <a:rPr lang="en-US" sz="3600" dirty="0"/>
              <a:t>Guidance and links to HUD regulations can be found at the City of Evansville, Community Development webpage:</a:t>
            </a:r>
          </a:p>
          <a:p>
            <a:pPr marL="285750" indent="-285750">
              <a:buFont typeface="Arial" panose="020B0604020202020204" pitchFamily="34" charset="0"/>
              <a:buChar char="•"/>
            </a:pPr>
            <a:endParaRPr lang="en-US" sz="3600" dirty="0">
              <a:hlinkClick r:id="rId2"/>
            </a:endParaRPr>
          </a:p>
          <a:p>
            <a:r>
              <a:rPr lang="en-US" sz="3600" dirty="0">
                <a:effectLst>
                  <a:outerShdw blurRad="38100" dist="38100" dir="2700000" algn="tl">
                    <a:srgbClr val="000000">
                      <a:alpha val="43137"/>
                    </a:srgbClr>
                  </a:outerShdw>
                </a:effectLst>
              </a:rPr>
              <a:t> </a:t>
            </a:r>
          </a:p>
        </p:txBody>
      </p:sp>
      <p:sp>
        <p:nvSpPr>
          <p:cNvPr id="6" name="Slide Number Placeholder 5"/>
          <p:cNvSpPr>
            <a:spLocks noGrp="1"/>
          </p:cNvSpPr>
          <p:nvPr>
            <p:ph type="sldNum" sz="quarter" idx="12"/>
          </p:nvPr>
        </p:nvSpPr>
        <p:spPr/>
        <p:txBody>
          <a:bodyPr/>
          <a:lstStyle/>
          <a:p>
            <a:fld id="{500A7A85-B75E-4D15-8271-3E80641739A6}" type="slidenum">
              <a:rPr lang="en-US" smtClean="0"/>
              <a:t>7</a:t>
            </a:fld>
            <a:endParaRPr lang="en-US" dirty="0"/>
          </a:p>
        </p:txBody>
      </p:sp>
      <p:sp>
        <p:nvSpPr>
          <p:cNvPr id="2" name="Rectangle 1">
            <a:extLst>
              <a:ext uri="{FF2B5EF4-FFF2-40B4-BE49-F238E27FC236}">
                <a16:creationId xmlns:a16="http://schemas.microsoft.com/office/drawing/2014/main" id="{10EA7375-C488-4B78-8C57-120005D623AC}"/>
              </a:ext>
            </a:extLst>
          </p:cNvPr>
          <p:cNvSpPr/>
          <p:nvPr/>
        </p:nvSpPr>
        <p:spPr>
          <a:xfrm>
            <a:off x="573952" y="4467381"/>
            <a:ext cx="11129819" cy="584775"/>
          </a:xfrm>
          <a:prstGeom prst="rect">
            <a:avLst/>
          </a:prstGeom>
        </p:spPr>
        <p:txBody>
          <a:bodyPr wrap="square">
            <a:spAutoFit/>
          </a:bodyPr>
          <a:lstStyle/>
          <a:p>
            <a:r>
              <a:rPr lang="en-US" sz="3200" dirty="0">
                <a:solidFill>
                  <a:schemeClr val="bg1"/>
                </a:solidFill>
                <a:effectLst>
                  <a:outerShdw blurRad="38100" dist="38100" dir="2700000" algn="tl">
                    <a:srgbClr val="000000">
                      <a:alpha val="43137"/>
                    </a:srgbClr>
                  </a:outerShdw>
                </a:effectLst>
              </a:rPr>
              <a:t>https://www.hudexchange.info/programs/cdbg/</a:t>
            </a:r>
          </a:p>
        </p:txBody>
      </p:sp>
    </p:spTree>
    <p:extLst>
      <p:ext uri="{BB962C8B-B14F-4D97-AF65-F5344CB8AC3E}">
        <p14:creationId xmlns:p14="http://schemas.microsoft.com/office/powerpoint/2010/main" val="3474368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71DFDA-ECD7-476B-8FBA-D610BFBF5229}"/>
              </a:ext>
            </a:extLst>
          </p:cNvPr>
          <p:cNvSpPr>
            <a:spLocks noGrp="1"/>
          </p:cNvSpPr>
          <p:nvPr>
            <p:ph type="sldNum" sz="quarter" idx="12"/>
          </p:nvPr>
        </p:nvSpPr>
        <p:spPr>
          <a:xfrm>
            <a:off x="11333684" y="6105832"/>
            <a:ext cx="744088" cy="636848"/>
          </a:xfrm>
        </p:spPr>
        <p:txBody>
          <a:bodyPr/>
          <a:lstStyle/>
          <a:p>
            <a:fld id="{500A7A85-B75E-4D15-8271-3E80641739A6}" type="slidenum">
              <a:rPr lang="en-US" sz="2000" smtClean="0"/>
              <a:t>70</a:t>
            </a:fld>
            <a:endParaRPr lang="en-US" sz="2000" dirty="0"/>
          </a:p>
        </p:txBody>
      </p:sp>
      <p:pic>
        <p:nvPicPr>
          <p:cNvPr id="7" name="Picture 6">
            <a:extLst>
              <a:ext uri="{FF2B5EF4-FFF2-40B4-BE49-F238E27FC236}">
                <a16:creationId xmlns:a16="http://schemas.microsoft.com/office/drawing/2014/main" id="{E1DBCE37-C80C-4C79-92DB-262EA6DE8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166" y="244906"/>
            <a:ext cx="5040274" cy="4597682"/>
          </a:xfrm>
          <a:prstGeom prst="rect">
            <a:avLst/>
          </a:prstGeom>
          <a:solidFill>
            <a:srgbClr val="FFFF00"/>
          </a:solidFill>
        </p:spPr>
      </p:pic>
      <p:sp>
        <p:nvSpPr>
          <p:cNvPr id="8" name="Oval 7">
            <a:extLst>
              <a:ext uri="{FF2B5EF4-FFF2-40B4-BE49-F238E27FC236}">
                <a16:creationId xmlns:a16="http://schemas.microsoft.com/office/drawing/2014/main" id="{E796D343-6002-4C1B-A652-5EA87282D8C5}"/>
              </a:ext>
            </a:extLst>
          </p:cNvPr>
          <p:cNvSpPr/>
          <p:nvPr/>
        </p:nvSpPr>
        <p:spPr>
          <a:xfrm>
            <a:off x="7085240" y="1847233"/>
            <a:ext cx="3965510" cy="20434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F3CAD6-7CEF-4EC1-944D-1ED6C5C68AB0}"/>
              </a:ext>
            </a:extLst>
          </p:cNvPr>
          <p:cNvSpPr txBox="1"/>
          <p:nvPr/>
        </p:nvSpPr>
        <p:spPr>
          <a:xfrm>
            <a:off x="11050750" y="4002253"/>
            <a:ext cx="321504" cy="370114"/>
          </a:xfrm>
          <a:prstGeom prst="rect">
            <a:avLst/>
          </a:prstGeom>
          <a:noFill/>
        </p:spPr>
        <p:txBody>
          <a:bodyPr wrap="square" rtlCol="0">
            <a:spAutoFit/>
          </a:bodyPr>
          <a:lstStyle/>
          <a:p>
            <a:r>
              <a:rPr lang="en-US" dirty="0">
                <a:solidFill>
                  <a:srgbClr val="FF0000"/>
                </a:solidFill>
              </a:rPr>
              <a:t>A</a:t>
            </a:r>
          </a:p>
        </p:txBody>
      </p:sp>
      <p:sp>
        <p:nvSpPr>
          <p:cNvPr id="13" name="Oval 12">
            <a:extLst>
              <a:ext uri="{FF2B5EF4-FFF2-40B4-BE49-F238E27FC236}">
                <a16:creationId xmlns:a16="http://schemas.microsoft.com/office/drawing/2014/main" id="{B0B42DD7-7400-4A43-85D5-02F00D652B8B}"/>
              </a:ext>
            </a:extLst>
          </p:cNvPr>
          <p:cNvSpPr/>
          <p:nvPr/>
        </p:nvSpPr>
        <p:spPr>
          <a:xfrm>
            <a:off x="11015158" y="3927842"/>
            <a:ext cx="345232" cy="446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F168A4-6A3A-4074-BE3F-5291B5A35AA2}"/>
              </a:ext>
            </a:extLst>
          </p:cNvPr>
          <p:cNvSpPr/>
          <p:nvPr/>
        </p:nvSpPr>
        <p:spPr>
          <a:xfrm>
            <a:off x="7565571" y="2116494"/>
            <a:ext cx="2209800" cy="87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7425A6E-A1D1-42CA-913F-C335DFAC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049" y="244906"/>
            <a:ext cx="4560316" cy="6211004"/>
          </a:xfrm>
          <a:prstGeom prst="rect">
            <a:avLst/>
          </a:prstGeom>
        </p:spPr>
      </p:pic>
      <p:sp>
        <p:nvSpPr>
          <p:cNvPr id="12" name="Oval 11">
            <a:extLst>
              <a:ext uri="{FF2B5EF4-FFF2-40B4-BE49-F238E27FC236}">
                <a16:creationId xmlns:a16="http://schemas.microsoft.com/office/drawing/2014/main" id="{220F028F-7AFB-4224-8C36-2262FE365613}"/>
              </a:ext>
            </a:extLst>
          </p:cNvPr>
          <p:cNvSpPr/>
          <p:nvPr/>
        </p:nvSpPr>
        <p:spPr>
          <a:xfrm>
            <a:off x="4834046" y="6072755"/>
            <a:ext cx="391886" cy="3512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DCC30B-AA6E-429B-9315-6F5330746811}"/>
              </a:ext>
            </a:extLst>
          </p:cNvPr>
          <p:cNvSpPr/>
          <p:nvPr/>
        </p:nvSpPr>
        <p:spPr>
          <a:xfrm>
            <a:off x="5654350" y="5492862"/>
            <a:ext cx="905069" cy="612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2961A0-939C-400A-8C6F-AB57DBFE1A00}"/>
              </a:ext>
            </a:extLst>
          </p:cNvPr>
          <p:cNvSpPr txBox="1"/>
          <p:nvPr/>
        </p:nvSpPr>
        <p:spPr>
          <a:xfrm>
            <a:off x="4814170" y="6105832"/>
            <a:ext cx="391886" cy="369332"/>
          </a:xfrm>
          <a:prstGeom prst="rect">
            <a:avLst/>
          </a:prstGeom>
          <a:noFill/>
        </p:spPr>
        <p:txBody>
          <a:bodyPr wrap="square" rtlCol="0">
            <a:spAutoFit/>
          </a:bodyPr>
          <a:lstStyle/>
          <a:p>
            <a:r>
              <a:rPr lang="en-US" dirty="0">
                <a:solidFill>
                  <a:srgbClr val="FF0000"/>
                </a:solidFill>
              </a:rPr>
              <a:t>A</a:t>
            </a:r>
          </a:p>
        </p:txBody>
      </p:sp>
      <p:sp>
        <p:nvSpPr>
          <p:cNvPr id="18" name="TextBox 17">
            <a:extLst>
              <a:ext uri="{FF2B5EF4-FFF2-40B4-BE49-F238E27FC236}">
                <a16:creationId xmlns:a16="http://schemas.microsoft.com/office/drawing/2014/main" id="{7B82F1A4-FB79-43BB-A6AE-5561B2A3E47C}"/>
              </a:ext>
            </a:extLst>
          </p:cNvPr>
          <p:cNvSpPr txBox="1"/>
          <p:nvPr/>
        </p:nvSpPr>
        <p:spPr>
          <a:xfrm>
            <a:off x="93306" y="408334"/>
            <a:ext cx="2024743" cy="2308324"/>
          </a:xfrm>
          <a:prstGeom prst="rect">
            <a:avLst/>
          </a:prstGeom>
          <a:noFill/>
        </p:spPr>
        <p:txBody>
          <a:bodyPr wrap="square" rtlCol="0">
            <a:spAutoFit/>
          </a:bodyPr>
          <a:lstStyle/>
          <a:p>
            <a:r>
              <a:rPr lang="en-US" dirty="0"/>
              <a:t>Claim Packet-</a:t>
            </a:r>
            <a:r>
              <a:rPr lang="en-US" b="1" dirty="0">
                <a:solidFill>
                  <a:schemeClr val="bg1"/>
                </a:solidFill>
              </a:rPr>
              <a:t>Source Documentation</a:t>
            </a:r>
          </a:p>
          <a:p>
            <a:r>
              <a:rPr lang="en-US" dirty="0"/>
              <a:t>Example of actual vendor invoice with cancelled check</a:t>
            </a:r>
          </a:p>
        </p:txBody>
      </p:sp>
      <p:sp>
        <p:nvSpPr>
          <p:cNvPr id="2" name="Rectangle 1">
            <a:extLst>
              <a:ext uri="{FF2B5EF4-FFF2-40B4-BE49-F238E27FC236}">
                <a16:creationId xmlns:a16="http://schemas.microsoft.com/office/drawing/2014/main" id="{5B84B6A6-E790-4A55-B279-554A977CA5F5}"/>
              </a:ext>
            </a:extLst>
          </p:cNvPr>
          <p:cNvSpPr/>
          <p:nvPr/>
        </p:nvSpPr>
        <p:spPr>
          <a:xfrm>
            <a:off x="2677886" y="1562496"/>
            <a:ext cx="783772" cy="3172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F27637-82D8-4073-AFED-F839136611FB}"/>
              </a:ext>
            </a:extLst>
          </p:cNvPr>
          <p:cNvSpPr/>
          <p:nvPr/>
        </p:nvSpPr>
        <p:spPr>
          <a:xfrm>
            <a:off x="7287208" y="508738"/>
            <a:ext cx="1415900" cy="395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5FEBCB-2149-43DE-92AD-DC25D07F97BF}"/>
              </a:ext>
            </a:extLst>
          </p:cNvPr>
          <p:cNvSpPr/>
          <p:nvPr/>
        </p:nvSpPr>
        <p:spPr>
          <a:xfrm>
            <a:off x="7190700" y="3146081"/>
            <a:ext cx="1320196" cy="177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1F53DA-C41A-40A8-9288-0C84974EAE8F}"/>
              </a:ext>
            </a:extLst>
          </p:cNvPr>
          <p:cNvSpPr/>
          <p:nvPr/>
        </p:nvSpPr>
        <p:spPr>
          <a:xfrm>
            <a:off x="7850798" y="1562496"/>
            <a:ext cx="1924573" cy="154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48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6633-2535-4E38-87A5-3895147F113A}"/>
              </a:ext>
            </a:extLst>
          </p:cNvPr>
          <p:cNvSpPr>
            <a:spLocks noGrp="1"/>
          </p:cNvSpPr>
          <p:nvPr>
            <p:ph type="ctrTitle"/>
          </p:nvPr>
        </p:nvSpPr>
        <p:spPr>
          <a:xfrm>
            <a:off x="1971837" y="205274"/>
            <a:ext cx="8001000" cy="1315615"/>
          </a:xfrm>
        </p:spPr>
        <p:txBody>
          <a:bodyPr>
            <a:normAutofit fontScale="90000"/>
          </a:bodyPr>
          <a:lstStyle/>
          <a:p>
            <a:pPr algn="ctr"/>
            <a:br>
              <a:rPr lang="en-US" dirty="0"/>
            </a:br>
            <a:br>
              <a:rPr lang="en-US" b="1" i="1" dirty="0">
                <a:effectLst>
                  <a:outerShdw blurRad="38100" dist="38100" dir="2700000" algn="tl">
                    <a:srgbClr val="000000">
                      <a:alpha val="43137"/>
                    </a:srgbClr>
                  </a:outerShdw>
                </a:effectLst>
              </a:rPr>
            </a:br>
            <a:br>
              <a:rPr lang="en-US" dirty="0"/>
            </a:br>
            <a:r>
              <a:rPr lang="en-US" sz="3100" b="1" dirty="0">
                <a:effectLst>
                  <a:outerShdw blurRad="50800" dist="50800" dir="5400000" algn="ctr" rotWithShape="0">
                    <a:srgbClr val="000000">
                      <a:alpha val="66000"/>
                    </a:srgbClr>
                  </a:outerShdw>
                </a:effectLst>
              </a:rPr>
              <a:t>Source documentation-Payroll</a:t>
            </a:r>
            <a:br>
              <a:rPr lang="en-US" sz="3100" dirty="0"/>
            </a:br>
            <a:endParaRPr lang="en-US" sz="3100" dirty="0"/>
          </a:p>
        </p:txBody>
      </p:sp>
      <p:sp>
        <p:nvSpPr>
          <p:cNvPr id="3" name="Subtitle 2">
            <a:extLst>
              <a:ext uri="{FF2B5EF4-FFF2-40B4-BE49-F238E27FC236}">
                <a16:creationId xmlns:a16="http://schemas.microsoft.com/office/drawing/2014/main" id="{FAAE11DE-FB37-4954-965A-56AA24DFACC5}"/>
              </a:ext>
            </a:extLst>
          </p:cNvPr>
          <p:cNvSpPr>
            <a:spLocks noGrp="1"/>
          </p:cNvSpPr>
          <p:nvPr>
            <p:ph type="subTitle" idx="1"/>
          </p:nvPr>
        </p:nvSpPr>
        <p:spPr>
          <a:xfrm>
            <a:off x="686555" y="1203649"/>
            <a:ext cx="11342948" cy="5215812"/>
          </a:xfrm>
        </p:spPr>
        <p:txBody>
          <a:bodyPr>
            <a:normAutofit fontScale="92500"/>
          </a:bodyPr>
          <a:lstStyle/>
          <a:p>
            <a:pPr marL="342900" indent="-342900">
              <a:buFont typeface="Wingdings" panose="05000000000000000000" pitchFamily="2" charset="2"/>
              <a:buChar char="v"/>
            </a:pPr>
            <a:r>
              <a:rPr lang="en-US" sz="2400" b="1" i="1" u="sng" dirty="0">
                <a:solidFill>
                  <a:schemeClr val="tx1"/>
                </a:solidFill>
                <a:effectLst>
                  <a:glow rad="76200">
                    <a:schemeClr val="accent1">
                      <a:alpha val="40000"/>
                    </a:schemeClr>
                  </a:glow>
                  <a:outerShdw blurRad="38100" dist="38100" dir="2700000" algn="tl">
                    <a:srgbClr val="000000">
                      <a:alpha val="43137"/>
                    </a:srgbClr>
                  </a:outerShdw>
                </a:effectLst>
              </a:rPr>
              <a:t>TWO</a:t>
            </a:r>
            <a:r>
              <a:rPr lang="en-US" sz="2400" b="1" i="1" dirty="0">
                <a:solidFill>
                  <a:schemeClr val="tx1"/>
                </a:solidFill>
                <a:effectLst>
                  <a:glow rad="76200">
                    <a:schemeClr val="accent1">
                      <a:alpha val="40000"/>
                    </a:schemeClr>
                  </a:glow>
                  <a:outerShdw blurRad="38100" dist="38100" dir="2700000" algn="tl">
                    <a:srgbClr val="000000">
                      <a:alpha val="43137"/>
                    </a:srgbClr>
                  </a:outerShdw>
                </a:effectLst>
              </a:rPr>
              <a:t> Payroll documents required</a:t>
            </a:r>
          </a:p>
          <a:p>
            <a:pPr marL="914400" lvl="1" indent="-457200" algn="l">
              <a:buAutoNum type="arabicPeriod"/>
            </a:pPr>
            <a:r>
              <a:rPr lang="en-US" sz="2400" b="1" i="1" dirty="0">
                <a:effectLst>
                  <a:outerShdw blurRad="38100" dist="38100" dir="2700000" algn="tl">
                    <a:srgbClr val="000000">
                      <a:alpha val="43137"/>
                    </a:srgbClr>
                  </a:outerShdw>
                </a:effectLst>
              </a:rPr>
              <a:t>Time Cards </a:t>
            </a:r>
            <a:r>
              <a:rPr lang="en-US" sz="2400" i="1" dirty="0"/>
              <a:t>– </a:t>
            </a:r>
            <a:r>
              <a:rPr lang="en-US" sz="2400" b="1" i="1" dirty="0"/>
              <a:t>MUST</a:t>
            </a:r>
          </a:p>
          <a:p>
            <a:pPr lvl="1" algn="l"/>
            <a:r>
              <a:rPr lang="en-US" sz="2400" i="1" dirty="0">
                <a:solidFill>
                  <a:schemeClr val="tx1"/>
                </a:solidFill>
              </a:rPr>
              <a:t>		a. BE </a:t>
            </a:r>
            <a:r>
              <a:rPr lang="en-US" sz="2400" i="1" cap="all" dirty="0">
                <a:solidFill>
                  <a:schemeClr val="tx1"/>
                </a:solidFill>
              </a:rPr>
              <a:t>Signed by employee </a:t>
            </a:r>
            <a:r>
              <a:rPr lang="en-US" sz="2400" i="1" u="sng" cap="all" dirty="0">
                <a:solidFill>
                  <a:schemeClr val="tx1"/>
                </a:solidFill>
              </a:rPr>
              <a:t>and</a:t>
            </a:r>
            <a:r>
              <a:rPr lang="en-US" sz="2400" i="1" cap="all" dirty="0">
                <a:solidFill>
                  <a:schemeClr val="tx1"/>
                </a:solidFill>
              </a:rPr>
              <a:t> supervisor</a:t>
            </a:r>
            <a:r>
              <a:rPr lang="en-US" sz="2400" i="1" dirty="0">
                <a:solidFill>
                  <a:schemeClr val="tx1"/>
                </a:solidFill>
              </a:rPr>
              <a:t> (HUD  requirement) </a:t>
            </a:r>
            <a:r>
              <a:rPr lang="en-US" sz="2400" b="1" i="1" dirty="0">
                <a:solidFill>
                  <a:schemeClr val="tx1"/>
                </a:solidFill>
              </a:rPr>
              <a:t>		</a:t>
            </a:r>
          </a:p>
          <a:p>
            <a:pPr lvl="1" algn="l"/>
            <a:r>
              <a:rPr lang="en-US" sz="2400" b="1" i="1" dirty="0">
                <a:solidFill>
                  <a:schemeClr val="tx1"/>
                </a:solidFill>
              </a:rPr>
              <a:t> 		</a:t>
            </a:r>
            <a:r>
              <a:rPr lang="en-US" sz="2400" i="1" dirty="0">
                <a:solidFill>
                  <a:schemeClr val="tx1"/>
                </a:solidFill>
              </a:rPr>
              <a:t>b. </a:t>
            </a:r>
            <a:r>
              <a:rPr lang="en-US" sz="2400" i="1" cap="all" dirty="0">
                <a:solidFill>
                  <a:schemeClr val="tx1"/>
                </a:solidFill>
              </a:rPr>
              <a:t>show </a:t>
            </a:r>
            <a:r>
              <a:rPr lang="en-US" sz="2400" i="1" cap="all" dirty="0"/>
              <a:t>total time worked</a:t>
            </a:r>
          </a:p>
          <a:p>
            <a:pPr lvl="1" algn="l"/>
            <a:r>
              <a:rPr lang="en-US" sz="2400" i="1" dirty="0"/>
              <a:t>		c. </a:t>
            </a:r>
            <a:r>
              <a:rPr lang="en-US" sz="2400" cap="all" dirty="0"/>
              <a:t>provide ADDITIONAL time tracking documentation for any 	         	          employee that works on more than one program.</a:t>
            </a:r>
          </a:p>
          <a:p>
            <a:pPr lvl="1" algn="l"/>
            <a:r>
              <a:rPr lang="en-US" sz="2200" b="1" i="1" dirty="0">
                <a:effectLst>
                  <a:outerShdw blurRad="38100" dist="38100" dir="2700000" algn="tl">
                    <a:srgbClr val="000000">
                      <a:alpha val="43137"/>
                    </a:srgbClr>
                  </a:outerShdw>
                </a:effectLst>
              </a:rPr>
              <a:t>2. </a:t>
            </a:r>
            <a:r>
              <a:rPr lang="en-US" sz="2400" b="1" i="1" dirty="0">
                <a:effectLst>
                  <a:outerShdw blurRad="38100" dist="38100" dir="2700000" algn="tl">
                    <a:srgbClr val="000000">
                      <a:alpha val="43137"/>
                    </a:srgbClr>
                  </a:outerShdw>
                </a:effectLst>
              </a:rPr>
              <a:t>Payroll Journals and Reports-</a:t>
            </a:r>
            <a:r>
              <a:rPr lang="en-US" sz="2000" b="1" i="1" dirty="0"/>
              <a:t> MUST INCLUDE </a:t>
            </a:r>
            <a:endParaRPr lang="en-US" sz="2000" b="1" i="1" dirty="0">
              <a:effectLst>
                <a:outerShdw blurRad="38100" dist="38100" dir="2700000" algn="tl">
                  <a:srgbClr val="000000">
                    <a:alpha val="43137"/>
                  </a:srgbClr>
                </a:outerShdw>
              </a:effectLst>
            </a:endParaRPr>
          </a:p>
          <a:p>
            <a:pPr lvl="3" algn="l"/>
            <a:r>
              <a:rPr lang="en-US" sz="2400" i="1" dirty="0"/>
              <a:t>a. EMPLOYEE HOURLY AMOUNT </a:t>
            </a:r>
          </a:p>
          <a:p>
            <a:pPr lvl="3" algn="l"/>
            <a:r>
              <a:rPr lang="en-US" sz="2400" i="1" dirty="0"/>
              <a:t>b. PAY PERIODS </a:t>
            </a:r>
          </a:p>
          <a:p>
            <a:pPr lvl="2" algn="l"/>
            <a:r>
              <a:rPr lang="en-US" sz="2400" i="1" dirty="0"/>
              <a:t>	c. PAY DATES</a:t>
            </a:r>
          </a:p>
          <a:p>
            <a:pPr lvl="2" algn="l"/>
            <a:r>
              <a:rPr lang="en-US" sz="2400" i="1" dirty="0"/>
              <a:t>	d. CHECK NUMBER OR ACH TRANSACTION NUMBER</a:t>
            </a:r>
          </a:p>
          <a:p>
            <a:pPr lvl="3" algn="l"/>
            <a:endParaRPr lang="en-US" sz="2400" b="1" i="1" dirty="0"/>
          </a:p>
          <a:p>
            <a:endParaRPr lang="en-US" dirty="0"/>
          </a:p>
        </p:txBody>
      </p:sp>
      <p:sp>
        <p:nvSpPr>
          <p:cNvPr id="5" name="Slide Number Placeholder 4">
            <a:extLst>
              <a:ext uri="{FF2B5EF4-FFF2-40B4-BE49-F238E27FC236}">
                <a16:creationId xmlns:a16="http://schemas.microsoft.com/office/drawing/2014/main" id="{C3DAA9FA-0875-432D-A1CC-52C1543F7743}"/>
              </a:ext>
            </a:extLst>
          </p:cNvPr>
          <p:cNvSpPr>
            <a:spLocks noGrp="1"/>
          </p:cNvSpPr>
          <p:nvPr>
            <p:ph type="sldNum" sz="quarter" idx="12"/>
          </p:nvPr>
        </p:nvSpPr>
        <p:spPr/>
        <p:txBody>
          <a:bodyPr/>
          <a:lstStyle/>
          <a:p>
            <a:fld id="{500A7A85-B75E-4D15-8271-3E80641739A6}" type="slidenum">
              <a:rPr lang="en-US" sz="2800" smtClean="0"/>
              <a:t>71</a:t>
            </a:fld>
            <a:endParaRPr lang="en-US" sz="2800" dirty="0"/>
          </a:p>
        </p:txBody>
      </p:sp>
    </p:spTree>
    <p:extLst>
      <p:ext uri="{BB962C8B-B14F-4D97-AF65-F5344CB8AC3E}">
        <p14:creationId xmlns:p14="http://schemas.microsoft.com/office/powerpoint/2010/main" val="4127751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F73D50-936F-4361-9D49-CAB051E0F66E}"/>
              </a:ext>
            </a:extLst>
          </p:cNvPr>
          <p:cNvSpPr>
            <a:spLocks noGrp="1"/>
          </p:cNvSpPr>
          <p:nvPr>
            <p:ph type="sldNum" sz="quarter" idx="12"/>
          </p:nvPr>
        </p:nvSpPr>
        <p:spPr>
          <a:xfrm>
            <a:off x="11374017" y="6344817"/>
            <a:ext cx="504653" cy="342122"/>
          </a:xfrm>
        </p:spPr>
        <p:txBody>
          <a:bodyPr/>
          <a:lstStyle/>
          <a:p>
            <a:fld id="{500A7A85-B75E-4D15-8271-3E80641739A6}" type="slidenum">
              <a:rPr lang="en-US" sz="2000" smtClean="0"/>
              <a:t>72</a:t>
            </a:fld>
            <a:endParaRPr lang="en-US" sz="2000" dirty="0"/>
          </a:p>
        </p:txBody>
      </p:sp>
      <p:pic>
        <p:nvPicPr>
          <p:cNvPr id="3074" name="Picture 2" descr="Time Card, Weekly, Manila, #K14-15, Green Ink Front, Red Back, 500 CD/BX">
            <a:extLst>
              <a:ext uri="{FF2B5EF4-FFF2-40B4-BE49-F238E27FC236}">
                <a16:creationId xmlns:a16="http://schemas.microsoft.com/office/drawing/2014/main" id="{D33FF3CB-19A2-4F02-B1A6-507F23419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35" y="366547"/>
            <a:ext cx="3126986" cy="5791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50EA47F-17CA-4D45-AD08-1345649E7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959" y="366547"/>
            <a:ext cx="5402425" cy="5791200"/>
          </a:xfrm>
          <a:prstGeom prst="rect">
            <a:avLst/>
          </a:prstGeom>
        </p:spPr>
      </p:pic>
    </p:spTree>
    <p:extLst>
      <p:ext uri="{BB962C8B-B14F-4D97-AF65-F5344CB8AC3E}">
        <p14:creationId xmlns:p14="http://schemas.microsoft.com/office/powerpoint/2010/main" val="2712896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CC6566-F807-45C0-97FD-254E00430A35}"/>
              </a:ext>
            </a:extLst>
          </p:cNvPr>
          <p:cNvSpPr>
            <a:spLocks noGrp="1"/>
          </p:cNvSpPr>
          <p:nvPr>
            <p:ph type="sldNum" sz="quarter" idx="12"/>
          </p:nvPr>
        </p:nvSpPr>
        <p:spPr/>
        <p:txBody>
          <a:bodyPr/>
          <a:lstStyle/>
          <a:p>
            <a:fld id="{500A7A85-B75E-4D15-8271-3E80641739A6}" type="slidenum">
              <a:rPr lang="en-US" smtClean="0"/>
              <a:t>73</a:t>
            </a:fld>
            <a:endParaRPr lang="en-US"/>
          </a:p>
        </p:txBody>
      </p:sp>
      <p:pic>
        <p:nvPicPr>
          <p:cNvPr id="5" name="Picture 4">
            <a:extLst>
              <a:ext uri="{FF2B5EF4-FFF2-40B4-BE49-F238E27FC236}">
                <a16:creationId xmlns:a16="http://schemas.microsoft.com/office/drawing/2014/main" id="{FE48D30B-A08D-4353-9CE7-4785207E6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481" y="227624"/>
            <a:ext cx="5589038" cy="6402752"/>
          </a:xfrm>
          <a:prstGeom prst="rect">
            <a:avLst/>
          </a:prstGeom>
        </p:spPr>
      </p:pic>
      <p:sp>
        <p:nvSpPr>
          <p:cNvPr id="6" name="Oval 5">
            <a:extLst>
              <a:ext uri="{FF2B5EF4-FFF2-40B4-BE49-F238E27FC236}">
                <a16:creationId xmlns:a16="http://schemas.microsoft.com/office/drawing/2014/main" id="{0C83683A-81AB-40B3-B002-67DF1413857F}"/>
              </a:ext>
            </a:extLst>
          </p:cNvPr>
          <p:cNvSpPr/>
          <p:nvPr/>
        </p:nvSpPr>
        <p:spPr>
          <a:xfrm>
            <a:off x="5963055" y="3209731"/>
            <a:ext cx="1184194" cy="942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507F08-E91C-4260-A98B-207E2152ABD8}"/>
              </a:ext>
            </a:extLst>
          </p:cNvPr>
          <p:cNvSpPr/>
          <p:nvPr/>
        </p:nvSpPr>
        <p:spPr>
          <a:xfrm>
            <a:off x="499620" y="385279"/>
            <a:ext cx="2658359" cy="1200329"/>
          </a:xfrm>
          <a:prstGeom prst="rect">
            <a:avLst/>
          </a:prstGeom>
        </p:spPr>
        <p:txBody>
          <a:bodyPr wrap="square">
            <a:spAutoFit/>
          </a:bodyPr>
          <a:lstStyle/>
          <a:p>
            <a:r>
              <a:rPr lang="en-US" dirty="0"/>
              <a:t>Claim Packet-</a:t>
            </a:r>
          </a:p>
          <a:p>
            <a:r>
              <a:rPr lang="en-US" dirty="0"/>
              <a:t>Example of actual Payroll claim submission</a:t>
            </a:r>
          </a:p>
        </p:txBody>
      </p:sp>
      <p:sp>
        <p:nvSpPr>
          <p:cNvPr id="2" name="Rectangle 1">
            <a:extLst>
              <a:ext uri="{FF2B5EF4-FFF2-40B4-BE49-F238E27FC236}">
                <a16:creationId xmlns:a16="http://schemas.microsoft.com/office/drawing/2014/main" id="{94DB7403-C79F-4F4D-AC28-5003A21D9FB4}"/>
              </a:ext>
            </a:extLst>
          </p:cNvPr>
          <p:cNvSpPr/>
          <p:nvPr/>
        </p:nvSpPr>
        <p:spPr>
          <a:xfrm>
            <a:off x="4432041" y="3209731"/>
            <a:ext cx="1531014" cy="3116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3D4C42-FE96-4633-9F01-442429B82F35}"/>
              </a:ext>
            </a:extLst>
          </p:cNvPr>
          <p:cNvSpPr/>
          <p:nvPr/>
        </p:nvSpPr>
        <p:spPr>
          <a:xfrm>
            <a:off x="7890728" y="3203030"/>
            <a:ext cx="473479" cy="1163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681A91-A6A8-48F8-BC9E-04E61ACC44C0}"/>
              </a:ext>
            </a:extLst>
          </p:cNvPr>
          <p:cNvSpPr/>
          <p:nvPr/>
        </p:nvSpPr>
        <p:spPr>
          <a:xfrm>
            <a:off x="7704729" y="1488332"/>
            <a:ext cx="816701" cy="194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9B6B67-03D9-4A06-848D-61BF4FB5DB92}"/>
              </a:ext>
            </a:extLst>
          </p:cNvPr>
          <p:cNvSpPr/>
          <p:nvPr/>
        </p:nvSpPr>
        <p:spPr>
          <a:xfrm>
            <a:off x="4562272" y="4883285"/>
            <a:ext cx="1070043" cy="3116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4D26E6-D6E3-4324-9AA2-37F8942C6CF6}"/>
              </a:ext>
            </a:extLst>
          </p:cNvPr>
          <p:cNvSpPr/>
          <p:nvPr/>
        </p:nvSpPr>
        <p:spPr>
          <a:xfrm>
            <a:off x="7704729" y="3628417"/>
            <a:ext cx="738880" cy="359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6CC6B3-9C95-426E-9560-3DE868AE30DB}"/>
              </a:ext>
            </a:extLst>
          </p:cNvPr>
          <p:cNvSpPr/>
          <p:nvPr/>
        </p:nvSpPr>
        <p:spPr>
          <a:xfrm>
            <a:off x="8073957" y="2587557"/>
            <a:ext cx="447473" cy="194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B2B076-BAC0-4613-B3AA-2591E8F1789E}"/>
              </a:ext>
            </a:extLst>
          </p:cNvPr>
          <p:cNvSpPr/>
          <p:nvPr/>
        </p:nvSpPr>
        <p:spPr>
          <a:xfrm>
            <a:off x="4432041" y="2587557"/>
            <a:ext cx="551198" cy="194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3E5590-6005-425D-9D4A-5C10D14E0DA4}"/>
              </a:ext>
            </a:extLst>
          </p:cNvPr>
          <p:cNvSpPr/>
          <p:nvPr/>
        </p:nvSpPr>
        <p:spPr>
          <a:xfrm>
            <a:off x="4007796" y="1774322"/>
            <a:ext cx="807395" cy="2976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FA5FD0-AEE5-447A-B86E-DB790ECF9993}"/>
              </a:ext>
            </a:extLst>
          </p:cNvPr>
          <p:cNvSpPr txBox="1"/>
          <p:nvPr/>
        </p:nvSpPr>
        <p:spPr>
          <a:xfrm>
            <a:off x="7890728" y="6040877"/>
            <a:ext cx="630702" cy="369332"/>
          </a:xfrm>
          <a:prstGeom prst="rect">
            <a:avLst/>
          </a:prstGeom>
          <a:noFill/>
        </p:spPr>
        <p:txBody>
          <a:bodyPr wrap="square" rtlCol="0">
            <a:spAutoFit/>
          </a:bodyPr>
          <a:lstStyle/>
          <a:p>
            <a:r>
              <a:rPr lang="en-US" dirty="0">
                <a:solidFill>
                  <a:srgbClr val="FF0000"/>
                </a:solidFill>
              </a:rPr>
              <a:t>A</a:t>
            </a:r>
          </a:p>
        </p:txBody>
      </p:sp>
      <p:sp>
        <p:nvSpPr>
          <p:cNvPr id="17" name="Oval 16">
            <a:extLst>
              <a:ext uri="{FF2B5EF4-FFF2-40B4-BE49-F238E27FC236}">
                <a16:creationId xmlns:a16="http://schemas.microsoft.com/office/drawing/2014/main" id="{4CFE7176-8AAC-4F35-AA2D-E851F2D02115}"/>
              </a:ext>
            </a:extLst>
          </p:cNvPr>
          <p:cNvSpPr/>
          <p:nvPr/>
        </p:nvSpPr>
        <p:spPr>
          <a:xfrm>
            <a:off x="7890728" y="6050286"/>
            <a:ext cx="38751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363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D64BD-AB9C-49C0-81C5-758D3F4ACE6F}"/>
              </a:ext>
            </a:extLst>
          </p:cNvPr>
          <p:cNvSpPr>
            <a:spLocks noGrp="1"/>
          </p:cNvSpPr>
          <p:nvPr>
            <p:ph type="sldNum" sz="quarter" idx="12"/>
          </p:nvPr>
        </p:nvSpPr>
        <p:spPr>
          <a:xfrm>
            <a:off x="10801665" y="6223518"/>
            <a:ext cx="1142245" cy="513417"/>
          </a:xfrm>
        </p:spPr>
        <p:txBody>
          <a:bodyPr/>
          <a:lstStyle/>
          <a:p>
            <a:fld id="{500A7A85-B75E-4D15-8271-3E80641739A6}" type="slidenum">
              <a:rPr lang="en-US" sz="2000" smtClean="0"/>
              <a:t>74</a:t>
            </a:fld>
            <a:endParaRPr lang="en-US" sz="2000" dirty="0"/>
          </a:p>
        </p:txBody>
      </p:sp>
      <p:sp>
        <p:nvSpPr>
          <p:cNvPr id="4" name="Rectangle 3">
            <a:extLst>
              <a:ext uri="{FF2B5EF4-FFF2-40B4-BE49-F238E27FC236}">
                <a16:creationId xmlns:a16="http://schemas.microsoft.com/office/drawing/2014/main" id="{DA6DF8B3-EE0C-4A7A-BB77-C6AF4A9137A9}"/>
              </a:ext>
            </a:extLst>
          </p:cNvPr>
          <p:cNvSpPr/>
          <p:nvPr/>
        </p:nvSpPr>
        <p:spPr>
          <a:xfrm>
            <a:off x="248090" y="890506"/>
            <a:ext cx="11607281" cy="5601533"/>
          </a:xfrm>
          <a:prstGeom prst="rect">
            <a:avLst/>
          </a:prstGeom>
        </p:spPr>
        <p:txBody>
          <a:bodyPr wrap="square">
            <a:spAutoFit/>
          </a:bodyPr>
          <a:lstStyle/>
          <a:p>
            <a:pPr algn="ctr"/>
            <a:r>
              <a:rPr lang="en-US" sz="2800" b="1" u="sng" dirty="0"/>
              <a:t>Proof of Funds Expended</a:t>
            </a:r>
          </a:p>
          <a:p>
            <a:pPr algn="ctr"/>
            <a:endParaRPr lang="en-US" sz="2400" dirty="0"/>
          </a:p>
          <a:p>
            <a:pPr marL="1257300" lvl="2" indent="-342900">
              <a:buFont typeface="Wingdings" panose="05000000000000000000" pitchFamily="2" charset="2"/>
              <a:buChar char="v"/>
            </a:pPr>
            <a:r>
              <a:rPr lang="en-US" sz="2400" i="1" dirty="0">
                <a:effectLst>
                  <a:outerShdw blurRad="38100" dist="38100" dir="2700000" algn="tl">
                    <a:srgbClr val="000000">
                      <a:alpha val="43137"/>
                    </a:srgbClr>
                  </a:outerShdw>
                </a:effectLst>
              </a:rPr>
              <a:t>Copies of Cancelled Checks front and back OR</a:t>
            </a:r>
          </a:p>
          <a:p>
            <a:pPr lvl="2"/>
            <a:endParaRPr lang="en-US" sz="2400" i="1" dirty="0">
              <a:effectLst>
                <a:outerShdw blurRad="38100" dist="38100" dir="2700000" algn="tl">
                  <a:srgbClr val="000000">
                    <a:alpha val="43137"/>
                  </a:srgbClr>
                </a:outerShdw>
              </a:effectLst>
            </a:endParaRPr>
          </a:p>
          <a:p>
            <a:pPr marL="1257300" lvl="2" indent="-342900">
              <a:buFont typeface="Wingdings" panose="05000000000000000000" pitchFamily="2" charset="2"/>
              <a:buChar char="v"/>
            </a:pPr>
            <a:r>
              <a:rPr lang="en-US" sz="2400" i="1" dirty="0">
                <a:effectLst>
                  <a:outerShdw blurRad="38100" dist="38100" dir="2700000" algn="tl">
                    <a:srgbClr val="000000">
                      <a:alpha val="43137"/>
                    </a:srgbClr>
                  </a:outerShdw>
                </a:effectLst>
              </a:rPr>
              <a:t>Copy of Bank Statement-Must include 1</a:t>
            </a:r>
            <a:r>
              <a:rPr lang="en-US" sz="2400" i="1" baseline="30000" dirty="0">
                <a:effectLst>
                  <a:outerShdw blurRad="38100" dist="38100" dir="2700000" algn="tl">
                    <a:srgbClr val="000000">
                      <a:alpha val="43137"/>
                    </a:srgbClr>
                  </a:outerShdw>
                </a:effectLst>
              </a:rPr>
              <a:t>st</a:t>
            </a:r>
            <a:r>
              <a:rPr lang="en-US" sz="2400" i="1" dirty="0">
                <a:effectLst>
                  <a:outerShdw blurRad="38100" dist="38100" dir="2700000" algn="tl">
                    <a:srgbClr val="000000">
                      <a:alpha val="43137"/>
                    </a:srgbClr>
                  </a:outerShdw>
                </a:effectLst>
              </a:rPr>
              <a:t> page with agency name legible. Cancelled check or ACH withdrawal highlighted</a:t>
            </a:r>
          </a:p>
          <a:p>
            <a:pPr lvl="2"/>
            <a:endParaRPr lang="en-US" sz="2400" i="1" dirty="0">
              <a:effectLst>
                <a:outerShdw blurRad="38100" dist="38100" dir="2700000" algn="tl">
                  <a:srgbClr val="000000">
                    <a:alpha val="43137"/>
                  </a:srgbClr>
                </a:outerShdw>
              </a:effectLst>
            </a:endParaRPr>
          </a:p>
          <a:p>
            <a:pPr marL="1257300" lvl="2" indent="-342900">
              <a:buFont typeface="Wingdings" panose="05000000000000000000" pitchFamily="2" charset="2"/>
              <a:buChar char="v"/>
            </a:pPr>
            <a:r>
              <a:rPr lang="en-US" sz="2400" i="1" dirty="0">
                <a:effectLst>
                  <a:outerShdw blurRad="38100" dist="38100" dir="2700000" algn="tl">
                    <a:srgbClr val="000000">
                      <a:alpha val="43137"/>
                    </a:srgbClr>
                  </a:outerShdw>
                </a:effectLst>
              </a:rPr>
              <a:t>If expense is paid by Credit Card, a copy of credit card statement and cancelled check paying credit card bill are required. </a:t>
            </a:r>
          </a:p>
          <a:p>
            <a:pPr lvl="2"/>
            <a:endParaRPr lang="en-US" sz="2400" i="1" dirty="0">
              <a:effectLst>
                <a:outerShdw blurRad="38100" dist="38100" dir="2700000" algn="tl">
                  <a:srgbClr val="000000">
                    <a:alpha val="43137"/>
                  </a:srgbClr>
                </a:outerShdw>
              </a:effectLst>
            </a:endParaRPr>
          </a:p>
          <a:p>
            <a:pPr marL="1257300" lvl="2" indent="-342900">
              <a:buFont typeface="Wingdings" panose="05000000000000000000" pitchFamily="2" charset="2"/>
              <a:buChar char="v"/>
            </a:pPr>
            <a:r>
              <a:rPr lang="en-US" sz="2400" dirty="0"/>
              <a:t>Please label check or ACH entry with the </a:t>
            </a:r>
            <a:r>
              <a:rPr lang="en-US" sz="2400" u="sng" dirty="0"/>
              <a:t>assigned identifier</a:t>
            </a:r>
            <a:r>
              <a:rPr lang="en-US" sz="2400" dirty="0"/>
              <a:t>.</a:t>
            </a:r>
          </a:p>
          <a:p>
            <a:pPr marL="1257300" lvl="2" indent="-342900">
              <a:buFont typeface="Wingdings" panose="05000000000000000000" pitchFamily="2" charset="2"/>
              <a:buChar char="v"/>
            </a:pPr>
            <a:endParaRPr lang="en-US" sz="2400" dirty="0"/>
          </a:p>
          <a:p>
            <a:r>
              <a:rPr lang="en-US" sz="2400" b="1" i="1" dirty="0">
                <a:solidFill>
                  <a:schemeClr val="tx2">
                    <a:lumMod val="75000"/>
                  </a:schemeClr>
                </a:solidFill>
                <a:effectLst>
                  <a:outerShdw blurRad="38100" dist="38100" dir="2700000" algn="tl">
                    <a:srgbClr val="000000">
                      <a:alpha val="43137"/>
                    </a:srgbClr>
                  </a:outerShdw>
                </a:effectLst>
              </a:rPr>
              <a:t>**Redact any non-public information-ex. Social Security Numbers, Date of Birth, Addresses of Employees</a:t>
            </a:r>
          </a:p>
          <a:p>
            <a:endParaRPr lang="en-US" dirty="0"/>
          </a:p>
        </p:txBody>
      </p:sp>
      <p:sp>
        <p:nvSpPr>
          <p:cNvPr id="5" name="Rectangle 4">
            <a:extLst>
              <a:ext uri="{FF2B5EF4-FFF2-40B4-BE49-F238E27FC236}">
                <a16:creationId xmlns:a16="http://schemas.microsoft.com/office/drawing/2014/main" id="{26F250DE-FFDA-49DC-A5DE-B285FC6248B2}"/>
              </a:ext>
            </a:extLst>
          </p:cNvPr>
          <p:cNvSpPr/>
          <p:nvPr/>
        </p:nvSpPr>
        <p:spPr>
          <a:xfrm>
            <a:off x="336629" y="121065"/>
            <a:ext cx="11855371" cy="769441"/>
          </a:xfrm>
          <a:prstGeom prst="rect">
            <a:avLst/>
          </a:prstGeom>
        </p:spPr>
        <p:txBody>
          <a:bodyPr wrap="square">
            <a:spAutoFit/>
          </a:bodyPr>
          <a:lstStyle/>
          <a:p>
            <a:pPr algn="ctr"/>
            <a:endParaRPr lang="en-US" sz="2000" b="1" u="sng" dirty="0"/>
          </a:p>
          <a:p>
            <a:r>
              <a:rPr lang="en-US" sz="2400" b="1" dirty="0"/>
              <a:t>EXAMPLE OF CLAIM PACKET</a:t>
            </a:r>
            <a:endParaRPr lang="en-US" sz="2400" b="1" i="1" dirty="0"/>
          </a:p>
        </p:txBody>
      </p:sp>
    </p:spTree>
    <p:extLst>
      <p:ext uri="{BB962C8B-B14F-4D97-AF65-F5344CB8AC3E}">
        <p14:creationId xmlns:p14="http://schemas.microsoft.com/office/powerpoint/2010/main" val="4248536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62636F-DB70-4FEA-870E-06BA05123415}"/>
              </a:ext>
            </a:extLst>
          </p:cNvPr>
          <p:cNvSpPr>
            <a:spLocks noGrp="1"/>
          </p:cNvSpPr>
          <p:nvPr>
            <p:ph type="sldNum" sz="quarter" idx="12"/>
          </p:nvPr>
        </p:nvSpPr>
        <p:spPr>
          <a:xfrm>
            <a:off x="10934323" y="6298163"/>
            <a:ext cx="1142245" cy="485192"/>
          </a:xfrm>
        </p:spPr>
        <p:txBody>
          <a:bodyPr/>
          <a:lstStyle/>
          <a:p>
            <a:fld id="{500A7A85-B75E-4D15-8271-3E80641739A6}" type="slidenum">
              <a:rPr lang="en-US" sz="2000" smtClean="0"/>
              <a:t>75</a:t>
            </a:fld>
            <a:endParaRPr lang="en-US" sz="2000" dirty="0"/>
          </a:p>
        </p:txBody>
      </p:sp>
      <p:sp>
        <p:nvSpPr>
          <p:cNvPr id="4" name="Rectangle 3">
            <a:extLst>
              <a:ext uri="{FF2B5EF4-FFF2-40B4-BE49-F238E27FC236}">
                <a16:creationId xmlns:a16="http://schemas.microsoft.com/office/drawing/2014/main" id="{5A8C3743-813A-4900-9C22-ABA13D158D4B}"/>
              </a:ext>
            </a:extLst>
          </p:cNvPr>
          <p:cNvSpPr/>
          <p:nvPr/>
        </p:nvSpPr>
        <p:spPr>
          <a:xfrm>
            <a:off x="606490" y="522514"/>
            <a:ext cx="11140751" cy="7417415"/>
          </a:xfrm>
          <a:prstGeom prst="rect">
            <a:avLst/>
          </a:prstGeom>
        </p:spPr>
        <p:txBody>
          <a:bodyPr wrap="square">
            <a:spAutoFit/>
          </a:bodyPr>
          <a:lstStyle/>
          <a:p>
            <a:pPr algn="ctr"/>
            <a:r>
              <a:rPr lang="en-US" sz="2800" b="1" u="sng" dirty="0">
                <a:effectLst>
                  <a:outerShdw blurRad="38100" dist="38100" dir="2700000" algn="tl">
                    <a:srgbClr val="000000">
                      <a:alpha val="43137"/>
                    </a:srgbClr>
                  </a:outerShdw>
                </a:effectLst>
              </a:rPr>
              <a:t>COMMON ISSUES WITH CLAIM SUBMISSIONS</a:t>
            </a:r>
          </a:p>
          <a:p>
            <a:pPr algn="ctr"/>
            <a:endParaRPr lang="en-US" sz="2800" b="1" u="sng" dirty="0">
              <a:effectLst>
                <a:outerShdw blurRad="38100" dist="38100" dir="2700000" algn="tl">
                  <a:srgbClr val="000000">
                    <a:alpha val="43137"/>
                  </a:srgbClr>
                </a:outerShdw>
              </a:effectLst>
            </a:endParaRPr>
          </a:p>
          <a:p>
            <a:pPr marL="457200" indent="-457200">
              <a:buFont typeface="Wingdings" panose="05000000000000000000" pitchFamily="2" charset="2"/>
              <a:buChar char="v"/>
            </a:pPr>
            <a:r>
              <a:rPr lang="en-US" sz="2400" b="1" u="sng" dirty="0">
                <a:effectLst>
                  <a:outerShdw blurRad="38100" dist="38100" dir="2700000" algn="tl">
                    <a:srgbClr val="000000">
                      <a:alpha val="43137"/>
                    </a:srgbClr>
                  </a:outerShdw>
                </a:effectLst>
              </a:rPr>
              <a:t>Insufficient Monthly Monitoring Reporting (MMR)</a:t>
            </a:r>
            <a:r>
              <a:rPr lang="en-US" sz="2400" b="1" dirty="0">
                <a:effectLst>
                  <a:outerShdw blurRad="38100" dist="38100" dir="2700000" algn="tl">
                    <a:srgbClr val="000000">
                      <a:alpha val="43137"/>
                    </a:srgbClr>
                  </a:outerShdw>
                </a:effectLst>
              </a:rPr>
              <a:t> </a:t>
            </a:r>
            <a:r>
              <a:rPr lang="en-US" sz="2000" b="1" dirty="0">
                <a:solidFill>
                  <a:schemeClr val="bg1"/>
                </a:solidFill>
              </a:rPr>
              <a:t>to back-up claim submissions. We must have record of grant accomplishments in order to pay claims</a:t>
            </a:r>
          </a:p>
          <a:p>
            <a:r>
              <a:rPr lang="en-US" sz="2400" b="1" dirty="0">
                <a:solidFill>
                  <a:schemeClr val="bg1"/>
                </a:solidFill>
              </a:rPr>
              <a:t>	</a:t>
            </a:r>
            <a:endParaRPr lang="en-US" sz="2000" b="1"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400" b="1" u="sng" dirty="0"/>
              <a:t>Documentation is insufficient for approval</a:t>
            </a:r>
            <a:r>
              <a:rPr lang="en-US" sz="2400" b="1" dirty="0"/>
              <a:t> </a:t>
            </a:r>
            <a:r>
              <a:rPr lang="en-US" sz="2400" b="1" dirty="0">
                <a:solidFill>
                  <a:schemeClr val="bg1"/>
                </a:solidFill>
              </a:rPr>
              <a:t>-</a:t>
            </a:r>
            <a:r>
              <a:rPr lang="en-US" sz="2400" b="1" dirty="0"/>
              <a:t> </a:t>
            </a:r>
            <a:r>
              <a:rPr lang="en-US" sz="2000" b="1" dirty="0">
                <a:solidFill>
                  <a:schemeClr val="bg1"/>
                </a:solidFill>
              </a:rPr>
              <a:t>make</a:t>
            </a:r>
            <a:r>
              <a:rPr lang="en-US" sz="2000" b="1" dirty="0"/>
              <a:t> </a:t>
            </a:r>
            <a:r>
              <a:rPr lang="en-US" sz="2000" b="1" dirty="0">
                <a:solidFill>
                  <a:schemeClr val="bg1"/>
                </a:solidFill>
              </a:rPr>
              <a:t>sure all source documentation for eligible expenses is included in submission. (ex. PO, Agency Inv, Vendor Inv, Payroll Reports and time cards, cancelled checks, credit card statements with proof of payment, and bank statements)</a:t>
            </a:r>
          </a:p>
          <a:p>
            <a:pPr marL="342900" indent="-342900">
              <a:buFont typeface="Wingdings" panose="05000000000000000000" pitchFamily="2" charset="2"/>
              <a:buChar char="v"/>
            </a:pPr>
            <a:endParaRPr lang="en-US" sz="2400" b="1" u="sng"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400" b="1" u="sng" dirty="0">
                <a:effectLst>
                  <a:outerShdw blurRad="38100" dist="38100" dir="2700000" algn="tl">
                    <a:srgbClr val="000000">
                      <a:alpha val="43137"/>
                    </a:srgbClr>
                  </a:outerShdw>
                </a:effectLst>
              </a:rPr>
              <a:t>Ineligible Expenses</a:t>
            </a:r>
            <a:r>
              <a:rPr lang="en-US" sz="2400" b="1" dirty="0">
                <a:effectLst>
                  <a:outerShdw blurRad="38100" dist="38100" dir="2700000" algn="tl">
                    <a:srgbClr val="000000">
                      <a:alpha val="43137"/>
                    </a:srgbClr>
                  </a:outerShdw>
                </a:effectLst>
              </a:rPr>
              <a:t> </a:t>
            </a:r>
            <a:r>
              <a:rPr lang="en-US" sz="2400" b="1" dirty="0">
                <a:solidFill>
                  <a:schemeClr val="bg1"/>
                </a:solidFill>
                <a:effectLst>
                  <a:outerShdw blurRad="38100" dist="38100" dir="2700000" algn="tl">
                    <a:srgbClr val="000000">
                      <a:alpha val="43137"/>
                    </a:srgbClr>
                  </a:outerShdw>
                </a:effectLst>
              </a:rPr>
              <a:t>– </a:t>
            </a:r>
            <a:r>
              <a:rPr lang="en-US" sz="2000" b="1" dirty="0">
                <a:solidFill>
                  <a:schemeClr val="bg1"/>
                </a:solidFill>
              </a:rPr>
              <a:t>Only items listed in your </a:t>
            </a:r>
            <a:r>
              <a:rPr lang="en-US" sz="2000" b="1" u="sng" dirty="0">
                <a:solidFill>
                  <a:schemeClr val="bg1"/>
                </a:solidFill>
              </a:rPr>
              <a:t>SUBMITTED &amp; APPROVED</a:t>
            </a:r>
            <a:r>
              <a:rPr lang="en-US" sz="2000" b="1" dirty="0">
                <a:solidFill>
                  <a:schemeClr val="bg1"/>
                </a:solidFill>
              </a:rPr>
              <a:t> Budget are eligible for reimbursement. Application fees, late fees, finance charges, sales taxes for non-profits are </a:t>
            </a:r>
            <a:r>
              <a:rPr lang="en-US" sz="2000" b="1" i="1" u="sng" dirty="0">
                <a:solidFill>
                  <a:schemeClr val="bg1"/>
                </a:solidFill>
              </a:rPr>
              <a:t>NOT</a:t>
            </a:r>
            <a:r>
              <a:rPr lang="en-US" sz="2000" b="1" dirty="0">
                <a:solidFill>
                  <a:schemeClr val="bg1"/>
                </a:solidFill>
              </a:rPr>
              <a:t> eligible for reimbursement. </a:t>
            </a:r>
          </a:p>
          <a:p>
            <a:endParaRPr lang="en-US" sz="2400" b="1" u="sng" dirty="0">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400" b="1" u="sng" dirty="0">
                <a:effectLst>
                  <a:outerShdw blurRad="38100" dist="38100" dir="2700000" algn="tl">
                    <a:srgbClr val="000000">
                      <a:alpha val="43137"/>
                    </a:srgbClr>
                  </a:outerShdw>
                </a:effectLst>
              </a:rPr>
              <a:t>Confidential information NOT REDACTED</a:t>
            </a:r>
            <a:r>
              <a:rPr lang="en-US" sz="2400" b="1" dirty="0">
                <a:effectLst>
                  <a:outerShdw blurRad="38100" dist="38100" dir="2700000" algn="tl">
                    <a:srgbClr val="000000">
                      <a:alpha val="43137"/>
                    </a:srgbClr>
                  </a:outerShdw>
                </a:effectLst>
              </a:rPr>
              <a:t> </a:t>
            </a:r>
            <a:r>
              <a:rPr lang="en-US" sz="2400" b="1" dirty="0">
                <a:solidFill>
                  <a:schemeClr val="bg1"/>
                </a:solidFill>
              </a:rPr>
              <a:t>– </a:t>
            </a:r>
            <a:r>
              <a:rPr lang="en-US" sz="2000" b="1" dirty="0">
                <a:solidFill>
                  <a:schemeClr val="bg1"/>
                </a:solidFill>
              </a:rPr>
              <a:t>ex. Birthdates, Social Security numbers, employee addresses, &amp; bank account numbers</a:t>
            </a:r>
          </a:p>
          <a:p>
            <a:endParaRPr lang="en-US" sz="2400" b="1" dirty="0">
              <a:solidFill>
                <a:schemeClr val="bg1"/>
              </a:solidFill>
              <a:effectLst>
                <a:outerShdw blurRad="38100" dist="38100" dir="2700000" algn="tl">
                  <a:srgbClr val="000000">
                    <a:alpha val="43137"/>
                  </a:srgbClr>
                </a:outerShdw>
              </a:effectLst>
            </a:endParaRPr>
          </a:p>
          <a:p>
            <a:pPr marL="342900" indent="-342900">
              <a:buFont typeface="Wingdings" panose="05000000000000000000" pitchFamily="2" charset="2"/>
              <a:buChar char="v"/>
            </a:pPr>
            <a:endParaRPr lang="en-US" sz="2000" b="1" dirty="0">
              <a:solidFill>
                <a:schemeClr val="bg1"/>
              </a:solidFill>
            </a:endParaRPr>
          </a:p>
          <a:p>
            <a:r>
              <a:rPr lang="en-US" sz="2000" b="1" dirty="0">
                <a:solidFill>
                  <a:schemeClr val="bg1"/>
                </a:solidFill>
              </a:rPr>
              <a:t>     </a:t>
            </a:r>
          </a:p>
          <a:p>
            <a:pPr marL="342900" indent="-342900" algn="ctr">
              <a:buFont typeface="Wingdings" panose="05000000000000000000" pitchFamily="2" charset="2"/>
              <a:buChar char="Ø"/>
            </a:pPr>
            <a:endParaRPr lang="en-US" sz="2400" b="1" dirty="0">
              <a:effectLst>
                <a:outerShdw blurRad="38100" dist="38100" dir="2700000" algn="tl">
                  <a:srgbClr val="000000">
                    <a:alpha val="43137"/>
                  </a:srgbClr>
                </a:outerShdw>
              </a:effectLst>
            </a:endParaRPr>
          </a:p>
          <a:p>
            <a:pPr marL="342900" indent="-342900" algn="ctr">
              <a:buFont typeface="Wingdings" panose="05000000000000000000" pitchFamily="2" charset="2"/>
              <a:buChar char="Ø"/>
            </a:pP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0653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433E8-8431-44C3-B3EE-1D0FA0C7DC97}"/>
              </a:ext>
            </a:extLst>
          </p:cNvPr>
          <p:cNvSpPr>
            <a:spLocks noGrp="1"/>
          </p:cNvSpPr>
          <p:nvPr>
            <p:ph type="sldNum" sz="quarter" idx="12"/>
          </p:nvPr>
        </p:nvSpPr>
        <p:spPr>
          <a:xfrm>
            <a:off x="10894244" y="5965399"/>
            <a:ext cx="1142245" cy="669925"/>
          </a:xfrm>
        </p:spPr>
        <p:txBody>
          <a:bodyPr/>
          <a:lstStyle/>
          <a:p>
            <a:fld id="{500A7A85-B75E-4D15-8271-3E80641739A6}" type="slidenum">
              <a:rPr lang="en-US" sz="2000" smtClean="0"/>
              <a:t>76</a:t>
            </a:fld>
            <a:endParaRPr lang="en-US" sz="2000" dirty="0"/>
          </a:p>
        </p:txBody>
      </p:sp>
      <p:sp>
        <p:nvSpPr>
          <p:cNvPr id="4" name="Rectangle 3">
            <a:extLst>
              <a:ext uri="{FF2B5EF4-FFF2-40B4-BE49-F238E27FC236}">
                <a16:creationId xmlns:a16="http://schemas.microsoft.com/office/drawing/2014/main" id="{06080AB7-11DA-4057-A03C-8522582D5FBA}"/>
              </a:ext>
            </a:extLst>
          </p:cNvPr>
          <p:cNvSpPr/>
          <p:nvPr/>
        </p:nvSpPr>
        <p:spPr>
          <a:xfrm>
            <a:off x="416766" y="222676"/>
            <a:ext cx="11619723" cy="800219"/>
          </a:xfrm>
          <a:prstGeom prst="rect">
            <a:avLst/>
          </a:prstGeom>
        </p:spPr>
        <p:txBody>
          <a:bodyPr wrap="square">
            <a:spAutoFit/>
          </a:bodyPr>
          <a:lstStyle/>
          <a:p>
            <a:endParaRPr lang="en-US" b="1" dirty="0">
              <a:effectLst>
                <a:outerShdw blurRad="38100" dist="38100" dir="2700000" algn="tl">
                  <a:srgbClr val="000000">
                    <a:alpha val="43137"/>
                  </a:srgbClr>
                </a:outerShdw>
              </a:effectLst>
            </a:endParaRPr>
          </a:p>
          <a:p>
            <a:pPr algn="ctr"/>
            <a:r>
              <a:rPr lang="en-US" sz="2800" b="1" u="sng" dirty="0">
                <a:effectLst>
                  <a:outerShdw blurRad="38100" dist="38100" dir="2700000" algn="tl">
                    <a:srgbClr val="000000">
                      <a:alpha val="43137"/>
                    </a:srgbClr>
                  </a:outerShdw>
                </a:effectLst>
              </a:rPr>
              <a:t>COMMON ISSUES WITH CLAIM SUBMISSIONS-Cont.</a:t>
            </a:r>
          </a:p>
        </p:txBody>
      </p:sp>
      <p:sp>
        <p:nvSpPr>
          <p:cNvPr id="5" name="Rectangle 4">
            <a:extLst>
              <a:ext uri="{FF2B5EF4-FFF2-40B4-BE49-F238E27FC236}">
                <a16:creationId xmlns:a16="http://schemas.microsoft.com/office/drawing/2014/main" id="{357C6548-D176-4058-B03F-31C005A2F05C}"/>
              </a:ext>
            </a:extLst>
          </p:cNvPr>
          <p:cNvSpPr/>
          <p:nvPr/>
        </p:nvSpPr>
        <p:spPr>
          <a:xfrm>
            <a:off x="205273" y="1520889"/>
            <a:ext cx="11896531" cy="3416320"/>
          </a:xfrm>
          <a:prstGeom prst="rect">
            <a:avLst/>
          </a:prstGeom>
        </p:spPr>
        <p:txBody>
          <a:bodyPr wrap="square">
            <a:spAutoFit/>
          </a:bodyPr>
          <a:lstStyle/>
          <a:p>
            <a:pPr marL="342900" indent="-342900">
              <a:buFont typeface="Wingdings" panose="05000000000000000000" pitchFamily="2" charset="2"/>
              <a:buChar char="v"/>
            </a:pPr>
            <a:r>
              <a:rPr lang="en-US" sz="2400" b="1" u="sng" dirty="0">
                <a:effectLst>
                  <a:outerShdw blurRad="38100" dist="38100" dir="2700000" algn="tl">
                    <a:srgbClr val="000000">
                      <a:alpha val="43137"/>
                    </a:srgbClr>
                  </a:outerShdw>
                </a:effectLst>
              </a:rPr>
              <a:t>Documentation not in a logical order</a:t>
            </a:r>
            <a:r>
              <a:rPr lang="en-US" sz="2400" b="1" dirty="0">
                <a:effectLst>
                  <a:outerShdw blurRad="38100" dist="38100" dir="2700000" algn="tl">
                    <a:srgbClr val="000000">
                      <a:alpha val="43137"/>
                    </a:srgbClr>
                  </a:outerShdw>
                </a:effectLst>
              </a:rPr>
              <a:t> </a:t>
            </a:r>
            <a:r>
              <a:rPr lang="en-US" sz="2400" b="1" dirty="0">
                <a:solidFill>
                  <a:schemeClr val="bg1"/>
                </a:solidFill>
              </a:rPr>
              <a:t>based on the Operating Agency Invoice Form and Summary Sheet. All source docs must be in the order of summary sheets so that it can be quickly and easily verified by multiple people as the claim packet moves through the approval process.</a:t>
            </a:r>
          </a:p>
          <a:p>
            <a:endParaRPr lang="en-US" sz="2400" b="1" dirty="0">
              <a:solidFill>
                <a:schemeClr val="bg1"/>
              </a:solidFill>
              <a:effectLst>
                <a:outerShdw blurRad="38100" dist="38100" dir="2700000" algn="tl">
                  <a:srgbClr val="000000">
                    <a:alpha val="43137"/>
                  </a:srgbClr>
                </a:outerShdw>
              </a:effectLst>
            </a:endParaRPr>
          </a:p>
          <a:p>
            <a:pPr marL="342900" indent="-342900">
              <a:buFont typeface="Wingdings" panose="05000000000000000000" pitchFamily="2" charset="2"/>
              <a:buChar char="v"/>
            </a:pPr>
            <a:r>
              <a:rPr lang="en-US" sz="2400" b="1" u="sng" dirty="0">
                <a:effectLst>
                  <a:outerShdw blurRad="38100" dist="38100" dir="2700000" algn="tl">
                    <a:srgbClr val="000000">
                      <a:alpha val="43137"/>
                    </a:srgbClr>
                  </a:outerShdw>
                </a:effectLst>
              </a:rPr>
              <a:t>Claim submissions DOUBLE-SIDED</a:t>
            </a:r>
            <a:r>
              <a:rPr lang="en-US" sz="2400" b="1" dirty="0">
                <a:effectLst>
                  <a:outerShdw blurRad="38100" dist="38100" dir="2700000" algn="tl">
                    <a:srgbClr val="000000">
                      <a:alpha val="43137"/>
                    </a:srgbClr>
                  </a:outerShdw>
                </a:effectLst>
              </a:rPr>
              <a:t> </a:t>
            </a:r>
            <a:r>
              <a:rPr lang="en-US" sz="2400" b="1" dirty="0">
                <a:solidFill>
                  <a:schemeClr val="bg1"/>
                </a:solidFill>
              </a:rPr>
              <a:t>– Single-sided copies ONLY. </a:t>
            </a:r>
          </a:p>
          <a:p>
            <a:endParaRPr lang="en-US" sz="2400" b="1" dirty="0">
              <a:effectLst>
                <a:outerShdw blurRad="38100" dist="38100" dir="2700000" algn="tl">
                  <a:srgbClr val="000000">
                    <a:alpha val="43137"/>
                  </a:srgbClr>
                </a:outerShdw>
              </a:effectLst>
            </a:endParaRPr>
          </a:p>
          <a:p>
            <a:pPr marL="285750" indent="-285750">
              <a:buFont typeface="Wingdings" panose="05000000000000000000" pitchFamily="2" charset="2"/>
              <a:buChar char="v"/>
            </a:pPr>
            <a:r>
              <a:rPr lang="en-US" sz="2400" b="1" u="sng" dirty="0">
                <a:effectLst>
                  <a:outerShdw blurRad="38100" dist="38100" dir="2700000" algn="tl">
                    <a:srgbClr val="000000">
                      <a:alpha val="43137"/>
                    </a:srgbClr>
                  </a:outerShdw>
                </a:effectLst>
              </a:rPr>
              <a:t>Claim submissions STAPLED</a:t>
            </a:r>
            <a:r>
              <a:rPr lang="en-US" sz="2400" b="1" dirty="0">
                <a:effectLst>
                  <a:outerShdw blurRad="38100" dist="38100" dir="2700000" algn="tl">
                    <a:srgbClr val="000000">
                      <a:alpha val="43137"/>
                    </a:srgbClr>
                  </a:outerShdw>
                </a:effectLst>
              </a:rPr>
              <a:t> </a:t>
            </a:r>
            <a:r>
              <a:rPr lang="en-US" sz="2400" b="1" dirty="0">
                <a:solidFill>
                  <a:schemeClr val="bg1"/>
                </a:solidFill>
              </a:rPr>
              <a:t>– DO NOT STAPLE documents; All docs are digitized before processing. </a:t>
            </a:r>
            <a:endParaRPr lang="en-US" sz="2400" dirty="0"/>
          </a:p>
        </p:txBody>
      </p:sp>
      <p:pic>
        <p:nvPicPr>
          <p:cNvPr id="6" name="Picture 5">
            <a:extLst>
              <a:ext uri="{FF2B5EF4-FFF2-40B4-BE49-F238E27FC236}">
                <a16:creationId xmlns:a16="http://schemas.microsoft.com/office/drawing/2014/main" id="{D97EDB21-6AFC-4DD3-AB8D-7D6046FC853D}"/>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5163696" y="4937209"/>
            <a:ext cx="1650597" cy="1298043"/>
          </a:xfrm>
          <a:prstGeom prst="rect">
            <a:avLst/>
          </a:prstGeom>
          <a:ln>
            <a:solidFill>
              <a:srgbClr val="C00000"/>
            </a:solidFill>
          </a:ln>
          <a:effectLst>
            <a:glow rad="228600">
              <a:schemeClr val="accent1">
                <a:satMod val="175000"/>
                <a:alpha val="40000"/>
              </a:schemeClr>
            </a:glow>
          </a:effectLst>
        </p:spPr>
      </p:pic>
    </p:spTree>
    <p:extLst>
      <p:ext uri="{BB962C8B-B14F-4D97-AF65-F5344CB8AC3E}">
        <p14:creationId xmlns:p14="http://schemas.microsoft.com/office/powerpoint/2010/main" val="12860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D52F-EDBE-44DD-9749-627F6BB4D968}"/>
              </a:ext>
            </a:extLst>
          </p:cNvPr>
          <p:cNvSpPr>
            <a:spLocks noGrp="1"/>
          </p:cNvSpPr>
          <p:nvPr>
            <p:ph type="title"/>
          </p:nvPr>
        </p:nvSpPr>
        <p:spPr>
          <a:xfrm>
            <a:off x="919465" y="196720"/>
            <a:ext cx="10058400" cy="825759"/>
          </a:xfrm>
        </p:spPr>
        <p:txBody>
          <a:bodyPr/>
          <a:lstStyle/>
          <a:p>
            <a:pPr algn="ctr"/>
            <a:r>
              <a:rPr lang="en-US" b="1" dirty="0">
                <a:effectLst>
                  <a:outerShdw blurRad="38100" dist="38100" dir="2700000" algn="tl">
                    <a:srgbClr val="000000">
                      <a:alpha val="43137"/>
                    </a:srgbClr>
                  </a:outerShdw>
                </a:effectLst>
              </a:rPr>
              <a:t>Monthly MONITORING reports</a:t>
            </a:r>
          </a:p>
        </p:txBody>
      </p:sp>
      <p:sp>
        <p:nvSpPr>
          <p:cNvPr id="3" name="Text Placeholder 2">
            <a:extLst>
              <a:ext uri="{FF2B5EF4-FFF2-40B4-BE49-F238E27FC236}">
                <a16:creationId xmlns:a16="http://schemas.microsoft.com/office/drawing/2014/main" id="{253CD424-7D11-4E18-8B7D-A8F745F79823}"/>
              </a:ext>
            </a:extLst>
          </p:cNvPr>
          <p:cNvSpPr>
            <a:spLocks noGrp="1"/>
          </p:cNvSpPr>
          <p:nvPr>
            <p:ph type="body" idx="1"/>
          </p:nvPr>
        </p:nvSpPr>
        <p:spPr>
          <a:xfrm>
            <a:off x="690464" y="951723"/>
            <a:ext cx="10683551" cy="5449078"/>
          </a:xfrm>
        </p:spPr>
        <p:txBody>
          <a:bodyPr>
            <a:normAutofit/>
          </a:bodyPr>
          <a:lstStyle/>
          <a:p>
            <a:pPr marL="457200" indent="-457200">
              <a:buFont typeface="Wingdings" panose="05000000000000000000" pitchFamily="2" charset="2"/>
              <a:buChar char="v"/>
            </a:pPr>
            <a:r>
              <a:rPr lang="en-US" sz="2800" dirty="0">
                <a:solidFill>
                  <a:schemeClr val="tx1"/>
                </a:solidFill>
              </a:rPr>
              <a:t>Monthly Monitoring Reports are </a:t>
            </a:r>
            <a:r>
              <a:rPr lang="en-US" sz="2800" i="1" dirty="0">
                <a:solidFill>
                  <a:schemeClr val="tx1"/>
                </a:solidFill>
              </a:rPr>
              <a:t>critical</a:t>
            </a:r>
            <a:r>
              <a:rPr lang="en-US" sz="2800" dirty="0">
                <a:solidFill>
                  <a:schemeClr val="tx1"/>
                </a:solidFill>
              </a:rPr>
              <a:t> in the grant award process. </a:t>
            </a:r>
          </a:p>
          <a:p>
            <a:pPr marL="457200" indent="-457200">
              <a:buFont typeface="Wingdings" panose="05000000000000000000" pitchFamily="2" charset="2"/>
              <a:buChar char="v"/>
            </a:pPr>
            <a:r>
              <a:rPr lang="en-US" sz="2800" dirty="0">
                <a:solidFill>
                  <a:schemeClr val="tx1"/>
                </a:solidFill>
              </a:rPr>
              <a:t>In order to be in compliance with HUD regulation, CD Staff must input all collected monitoring data in the </a:t>
            </a:r>
            <a:r>
              <a:rPr lang="en-US" sz="2800" u="sng" dirty="0">
                <a:solidFill>
                  <a:schemeClr val="tx1"/>
                </a:solidFill>
              </a:rPr>
              <a:t>I</a:t>
            </a:r>
            <a:r>
              <a:rPr lang="en-US" sz="2800" dirty="0">
                <a:solidFill>
                  <a:schemeClr val="tx1"/>
                </a:solidFill>
              </a:rPr>
              <a:t>ntegrated </a:t>
            </a:r>
            <a:r>
              <a:rPr lang="en-US" sz="2800" u="sng" dirty="0">
                <a:solidFill>
                  <a:schemeClr val="tx1"/>
                </a:solidFill>
              </a:rPr>
              <a:t>D</a:t>
            </a:r>
            <a:r>
              <a:rPr lang="en-US" sz="2800" dirty="0">
                <a:solidFill>
                  <a:schemeClr val="tx1"/>
                </a:solidFill>
              </a:rPr>
              <a:t>isbursement and </a:t>
            </a:r>
            <a:r>
              <a:rPr lang="en-US" sz="2800" u="sng" dirty="0">
                <a:solidFill>
                  <a:schemeClr val="tx1"/>
                </a:solidFill>
              </a:rPr>
              <a:t>I</a:t>
            </a:r>
            <a:r>
              <a:rPr lang="en-US" sz="2800" dirty="0">
                <a:solidFill>
                  <a:schemeClr val="tx1"/>
                </a:solidFill>
              </a:rPr>
              <a:t>nformation </a:t>
            </a:r>
            <a:r>
              <a:rPr lang="en-US" sz="2800" u="sng" dirty="0">
                <a:solidFill>
                  <a:schemeClr val="tx1"/>
                </a:solidFill>
              </a:rPr>
              <a:t>S</a:t>
            </a:r>
            <a:r>
              <a:rPr lang="en-US" sz="2800" dirty="0">
                <a:solidFill>
                  <a:schemeClr val="tx1"/>
                </a:solidFill>
              </a:rPr>
              <a:t>ystem (IDIS) from the Monthly Monitoring Reports received. </a:t>
            </a:r>
          </a:p>
          <a:p>
            <a:pPr marL="457200" indent="-457200">
              <a:buFont typeface="Wingdings" panose="05000000000000000000" pitchFamily="2" charset="2"/>
              <a:buChar char="v"/>
            </a:pPr>
            <a:r>
              <a:rPr lang="en-US" sz="2800" dirty="0">
                <a:solidFill>
                  <a:schemeClr val="tx1"/>
                </a:solidFill>
              </a:rPr>
              <a:t>While the IDIS system is the basis for requesting funds from HUD, it is also the reporting mechanism to Congress on the accomplishments of HUD grant funds. </a:t>
            </a:r>
          </a:p>
          <a:p>
            <a:pPr marL="457200" indent="-457200">
              <a:buFont typeface="Wingdings" panose="05000000000000000000" pitchFamily="2" charset="2"/>
              <a:buChar char="v"/>
            </a:pPr>
            <a:r>
              <a:rPr lang="en-US" sz="2800" i="1" dirty="0">
                <a:solidFill>
                  <a:schemeClr val="tx1"/>
                </a:solidFill>
              </a:rPr>
              <a:t>Future grant award amounts are affected by the information entered into IDIS. </a:t>
            </a:r>
          </a:p>
        </p:txBody>
      </p:sp>
      <p:sp>
        <p:nvSpPr>
          <p:cNvPr id="5" name="Slide Number Placeholder 4">
            <a:extLst>
              <a:ext uri="{FF2B5EF4-FFF2-40B4-BE49-F238E27FC236}">
                <a16:creationId xmlns:a16="http://schemas.microsoft.com/office/drawing/2014/main" id="{01996488-84A4-417A-A618-0ACA09C81F23}"/>
              </a:ext>
            </a:extLst>
          </p:cNvPr>
          <p:cNvSpPr>
            <a:spLocks noGrp="1"/>
          </p:cNvSpPr>
          <p:nvPr>
            <p:ph type="sldNum" sz="quarter" idx="12"/>
          </p:nvPr>
        </p:nvSpPr>
        <p:spPr>
          <a:xfrm>
            <a:off x="10936665" y="5874622"/>
            <a:ext cx="1142245" cy="669925"/>
          </a:xfrm>
        </p:spPr>
        <p:txBody>
          <a:bodyPr/>
          <a:lstStyle/>
          <a:p>
            <a:fld id="{500A7A85-B75E-4D15-8271-3E80641739A6}" type="slidenum">
              <a:rPr lang="en-US" sz="2000" smtClean="0"/>
              <a:t>77</a:t>
            </a:fld>
            <a:endParaRPr lang="en-US" sz="2000" dirty="0"/>
          </a:p>
        </p:txBody>
      </p:sp>
    </p:spTree>
    <p:extLst>
      <p:ext uri="{BB962C8B-B14F-4D97-AF65-F5344CB8AC3E}">
        <p14:creationId xmlns:p14="http://schemas.microsoft.com/office/powerpoint/2010/main" val="18323005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E91B-782B-4D8E-B637-E10CF7B2CD95}"/>
              </a:ext>
            </a:extLst>
          </p:cNvPr>
          <p:cNvSpPr>
            <a:spLocks noGrp="1"/>
          </p:cNvSpPr>
          <p:nvPr>
            <p:ph type="ctrTitle"/>
          </p:nvPr>
        </p:nvSpPr>
        <p:spPr>
          <a:xfrm>
            <a:off x="2017679" y="381777"/>
            <a:ext cx="8001000" cy="769777"/>
          </a:xfrm>
        </p:spPr>
        <p:txBody>
          <a:bodyPr>
            <a:normAutofit fontScale="90000"/>
          </a:bodyPr>
          <a:lstStyle/>
          <a:p>
            <a:pPr algn="ctr"/>
            <a:r>
              <a:rPr lang="en-US" dirty="0">
                <a:solidFill>
                  <a:schemeClr val="bg2"/>
                </a:solidFill>
                <a:latin typeface="Imprint MT Shadow" panose="04020605060303030202" pitchFamily="82" charset="0"/>
              </a:rPr>
              <a:t>Timeliness</a:t>
            </a:r>
            <a:r>
              <a:rPr lang="en-US" dirty="0">
                <a:solidFill>
                  <a:schemeClr val="bg1"/>
                </a:solidFill>
                <a:latin typeface="Imprint MT Shadow" panose="04020605060303030202" pitchFamily="82" charset="0"/>
              </a:rPr>
              <a:t>	</a:t>
            </a:r>
          </a:p>
        </p:txBody>
      </p:sp>
      <p:sp>
        <p:nvSpPr>
          <p:cNvPr id="3" name="Subtitle 2">
            <a:extLst>
              <a:ext uri="{FF2B5EF4-FFF2-40B4-BE49-F238E27FC236}">
                <a16:creationId xmlns:a16="http://schemas.microsoft.com/office/drawing/2014/main" id="{FA86567B-E6C9-4A15-A809-A4E115146C5F}"/>
              </a:ext>
            </a:extLst>
          </p:cNvPr>
          <p:cNvSpPr>
            <a:spLocks noGrp="1"/>
          </p:cNvSpPr>
          <p:nvPr>
            <p:ph type="subTitle" idx="1"/>
          </p:nvPr>
        </p:nvSpPr>
        <p:spPr>
          <a:xfrm>
            <a:off x="535021" y="1094793"/>
            <a:ext cx="11118715" cy="5601079"/>
          </a:xfrm>
        </p:spPr>
        <p:txBody>
          <a:bodyPr>
            <a:normAutofit fontScale="77500" lnSpcReduction="20000"/>
          </a:bodyPr>
          <a:lstStyle/>
          <a:p>
            <a:pPr marL="342900" indent="-342900" algn="ctr">
              <a:buFont typeface="Wingdings" panose="05000000000000000000" pitchFamily="2" charset="2"/>
              <a:buChar char="v"/>
            </a:pPr>
            <a:endParaRPr lang="en-US" sz="2200" dirty="0"/>
          </a:p>
          <a:p>
            <a:pPr marL="342900" indent="-342900" algn="ctr">
              <a:buFont typeface="Wingdings" panose="05000000000000000000" pitchFamily="2" charset="2"/>
              <a:buChar char="v"/>
            </a:pPr>
            <a:r>
              <a:rPr lang="en-US" sz="3100" b="1" dirty="0">
                <a:solidFill>
                  <a:schemeClr val="bg1"/>
                </a:solidFill>
              </a:rPr>
              <a:t>60 days prior to end of each program year, the total CDBG funds available must be less that 1.5 times the current year grant amount </a:t>
            </a:r>
          </a:p>
          <a:p>
            <a:pPr marL="342900" indent="-342900" algn="ctr">
              <a:buFont typeface="Wingdings" panose="05000000000000000000" pitchFamily="2" charset="2"/>
              <a:buChar char="v"/>
            </a:pPr>
            <a:endParaRPr lang="en-US" sz="3100" b="1" dirty="0">
              <a:solidFill>
                <a:schemeClr val="bg1"/>
              </a:solidFill>
            </a:endParaRPr>
          </a:p>
          <a:p>
            <a:pPr marL="457200" indent="-457200" algn="ctr">
              <a:buFont typeface="Wingdings" panose="05000000000000000000" pitchFamily="2" charset="2"/>
              <a:buChar char="v"/>
            </a:pPr>
            <a:r>
              <a:rPr lang="en-US" sz="3100" b="1" dirty="0">
                <a:solidFill>
                  <a:schemeClr val="bg1"/>
                </a:solidFill>
              </a:rPr>
              <a:t>Priority will be given to subrecipients that have been timely</a:t>
            </a:r>
          </a:p>
          <a:p>
            <a:pPr algn="ctr"/>
            <a:endParaRPr lang="en-US" sz="3100" b="1" dirty="0">
              <a:solidFill>
                <a:schemeClr val="bg1"/>
              </a:solidFill>
            </a:endParaRPr>
          </a:p>
          <a:p>
            <a:pPr marL="342900" indent="-342900" algn="ctr">
              <a:buFont typeface="Wingdings" panose="05000000000000000000" pitchFamily="2" charset="2"/>
              <a:buChar char="v"/>
            </a:pPr>
            <a:r>
              <a:rPr lang="en-US" sz="3100" b="1" dirty="0">
                <a:solidFill>
                  <a:schemeClr val="bg1"/>
                </a:solidFill>
              </a:rPr>
              <a:t>All activities proposed should be accomplished in 1 year</a:t>
            </a:r>
          </a:p>
          <a:p>
            <a:pPr algn="ctr"/>
            <a:endParaRPr lang="en-US" sz="3100" b="1" dirty="0">
              <a:solidFill>
                <a:schemeClr val="bg1"/>
              </a:solidFill>
            </a:endParaRPr>
          </a:p>
          <a:p>
            <a:pPr marL="457200" indent="-457200" algn="ctr">
              <a:buFont typeface="Wingdings" panose="05000000000000000000" pitchFamily="2" charset="2"/>
              <a:buChar char="v"/>
            </a:pPr>
            <a:r>
              <a:rPr lang="en-US" sz="3100" b="1" dirty="0">
                <a:solidFill>
                  <a:schemeClr val="bg1"/>
                </a:solidFill>
              </a:rPr>
              <a:t>Proposals must be specific and include a timeline</a:t>
            </a:r>
          </a:p>
          <a:p>
            <a:pPr algn="ctr"/>
            <a:endParaRPr lang="en-US" sz="3100" b="1" dirty="0"/>
          </a:p>
          <a:p>
            <a:pPr marL="342900" indent="-342900" algn="ctr">
              <a:buFont typeface="Wingdings" panose="05000000000000000000" pitchFamily="2" charset="2"/>
              <a:buChar char="v"/>
            </a:pPr>
            <a:r>
              <a:rPr lang="en-US" sz="3100" b="1" dirty="0">
                <a:solidFill>
                  <a:schemeClr val="bg1"/>
                </a:solidFill>
              </a:rPr>
              <a:t>Claim submissions should include all required documentation and be accurate to reduce processing time</a:t>
            </a:r>
          </a:p>
          <a:p>
            <a:pPr marL="342900" indent="-342900" algn="ctr">
              <a:buFont typeface="Wingdings" panose="05000000000000000000" pitchFamily="2" charset="2"/>
              <a:buChar char="v"/>
            </a:pPr>
            <a:endParaRPr lang="en-US" dirty="0"/>
          </a:p>
          <a:p>
            <a:pPr algn="ctr"/>
            <a:endParaRPr lang="en-US" dirty="0"/>
          </a:p>
          <a:p>
            <a:pPr marL="342900" indent="-342900" algn="ctr">
              <a:buFont typeface="Wingdings" panose="05000000000000000000" pitchFamily="2" charset="2"/>
              <a:buChar char="v"/>
            </a:pPr>
            <a:endParaRPr lang="en-US" dirty="0"/>
          </a:p>
          <a:p>
            <a:pPr marL="342900" indent="-342900" algn="ctr">
              <a:buFont typeface="Wingdings" panose="05000000000000000000" pitchFamily="2" charset="2"/>
              <a:buChar char="v"/>
            </a:pPr>
            <a:endParaRPr lang="en-US" dirty="0"/>
          </a:p>
          <a:p>
            <a:pPr marL="342900" indent="-342900" algn="ct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097B7061-53AC-4529-B21E-DE429491FFA2}"/>
              </a:ext>
            </a:extLst>
          </p:cNvPr>
          <p:cNvSpPr>
            <a:spLocks noGrp="1"/>
          </p:cNvSpPr>
          <p:nvPr>
            <p:ph type="sldNum" sz="quarter" idx="12"/>
          </p:nvPr>
        </p:nvSpPr>
        <p:spPr>
          <a:xfrm>
            <a:off x="10849583" y="6025947"/>
            <a:ext cx="1142245" cy="669925"/>
          </a:xfrm>
        </p:spPr>
        <p:txBody>
          <a:bodyPr/>
          <a:lstStyle/>
          <a:p>
            <a:fld id="{500A7A85-B75E-4D15-8271-3E80641739A6}" type="slidenum">
              <a:rPr lang="en-US" sz="2000" smtClean="0"/>
              <a:t>78</a:t>
            </a:fld>
            <a:endParaRPr lang="en-US" sz="2000" dirty="0"/>
          </a:p>
        </p:txBody>
      </p:sp>
      <p:sp>
        <p:nvSpPr>
          <p:cNvPr id="7" name="Star: 5 Points 6">
            <a:extLst>
              <a:ext uri="{FF2B5EF4-FFF2-40B4-BE49-F238E27FC236}">
                <a16:creationId xmlns:a16="http://schemas.microsoft.com/office/drawing/2014/main" id="{093A2714-1B07-4697-88F6-37A56C3B192B}"/>
              </a:ext>
            </a:extLst>
          </p:cNvPr>
          <p:cNvSpPr/>
          <p:nvPr/>
        </p:nvSpPr>
        <p:spPr>
          <a:xfrm>
            <a:off x="8130736" y="491024"/>
            <a:ext cx="615820" cy="494523"/>
          </a:xfrm>
          <a:prstGeom prst="star5">
            <a:avLst/>
          </a:prstGeom>
          <a:solidFill>
            <a:srgbClr val="FF0000"/>
          </a:solidFill>
          <a:ln>
            <a:solidFill>
              <a:schemeClr val="tx2"/>
            </a:solidFill>
          </a:ln>
          <a:effectLst>
            <a:glow rad="127000">
              <a:schemeClr val="accent1">
                <a:alpha val="29000"/>
              </a:schemeClr>
            </a:glo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6B8DBD5F-9884-4CBD-80A6-BDB7D719EF08}"/>
              </a:ext>
            </a:extLst>
          </p:cNvPr>
          <p:cNvSpPr/>
          <p:nvPr/>
        </p:nvSpPr>
        <p:spPr>
          <a:xfrm>
            <a:off x="3268625" y="491024"/>
            <a:ext cx="615820" cy="494523"/>
          </a:xfrm>
          <a:prstGeom prst="star5">
            <a:avLst/>
          </a:prstGeom>
          <a:solidFill>
            <a:srgbClr val="FF0000"/>
          </a:solidFill>
          <a:ln>
            <a:solidFill>
              <a:schemeClr val="tx2"/>
            </a:solidFill>
          </a:ln>
          <a:effectLst>
            <a:glow rad="127000">
              <a:schemeClr val="accent1">
                <a:alpha val="29000"/>
              </a:schemeClr>
            </a:glo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5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563393" y="2920482"/>
            <a:ext cx="10745987" cy="3825550"/>
          </a:xfrm>
        </p:spPr>
        <p:txBody>
          <a:bodyPr>
            <a:normAutofit/>
          </a:bodyPr>
          <a:lstStyle/>
          <a:p>
            <a:pPr lvl="1">
              <a:buFont typeface="Wingdings" panose="05000000000000000000" pitchFamily="2" charset="2"/>
              <a:buChar char="v"/>
            </a:pPr>
            <a:endParaRPr lang="en-US" sz="2200" dirty="0">
              <a:solidFill>
                <a:schemeClr val="tx1"/>
              </a:solidFill>
            </a:endParaRPr>
          </a:p>
          <a:p>
            <a:pPr lvl="1">
              <a:buFont typeface="Wingdings" panose="05000000000000000000" pitchFamily="2" charset="2"/>
              <a:buChar char="v"/>
            </a:pPr>
            <a:r>
              <a:rPr lang="en-US" sz="2200" dirty="0">
                <a:solidFill>
                  <a:schemeClr val="tx1"/>
                </a:solidFill>
              </a:rPr>
              <a:t>Agencies </a:t>
            </a:r>
            <a:r>
              <a:rPr lang="en-US" sz="2200" i="1" dirty="0">
                <a:solidFill>
                  <a:schemeClr val="tx1"/>
                </a:solidFill>
              </a:rPr>
              <a:t>must</a:t>
            </a:r>
            <a:r>
              <a:rPr lang="en-US" sz="2200" dirty="0">
                <a:solidFill>
                  <a:schemeClr val="tx1"/>
                </a:solidFill>
              </a:rPr>
              <a:t> maintain spreadsheets that reconcile all Grant Activities, updated upon each invoice submission. </a:t>
            </a:r>
          </a:p>
          <a:p>
            <a:pPr lvl="1">
              <a:buFont typeface="Wingdings" panose="05000000000000000000" pitchFamily="2" charset="2"/>
              <a:buChar char="v"/>
            </a:pPr>
            <a:r>
              <a:rPr lang="en-US" sz="2200" dirty="0">
                <a:solidFill>
                  <a:schemeClr val="tx1"/>
                </a:solidFill>
              </a:rPr>
              <a:t>This should include an accounting of the </a:t>
            </a:r>
            <a:r>
              <a:rPr lang="en-US" sz="2200" u="sng" dirty="0">
                <a:solidFill>
                  <a:schemeClr val="tx1"/>
                </a:solidFill>
              </a:rPr>
              <a:t>amount of funds granted</a:t>
            </a:r>
            <a:r>
              <a:rPr lang="en-US" sz="2200" dirty="0">
                <a:solidFill>
                  <a:schemeClr val="tx1"/>
                </a:solidFill>
              </a:rPr>
              <a:t>, </a:t>
            </a:r>
            <a:r>
              <a:rPr lang="en-US" sz="2200" u="sng" dirty="0">
                <a:solidFill>
                  <a:schemeClr val="tx1"/>
                </a:solidFill>
              </a:rPr>
              <a:t>amount of funds claimed</a:t>
            </a:r>
            <a:r>
              <a:rPr lang="en-US" sz="2200" dirty="0">
                <a:solidFill>
                  <a:schemeClr val="tx1"/>
                </a:solidFill>
              </a:rPr>
              <a:t>, and </a:t>
            </a:r>
            <a:r>
              <a:rPr lang="en-US" sz="2200" u="sng" dirty="0">
                <a:solidFill>
                  <a:schemeClr val="tx1"/>
                </a:solidFill>
              </a:rPr>
              <a:t>remaining balance of grant funds </a:t>
            </a:r>
            <a:r>
              <a:rPr lang="en-US" sz="2200" dirty="0">
                <a:solidFill>
                  <a:schemeClr val="tx1"/>
                </a:solidFill>
              </a:rPr>
              <a:t>available to claim. </a:t>
            </a:r>
          </a:p>
          <a:p>
            <a:pPr marL="457200" lvl="1" indent="0">
              <a:buNone/>
            </a:pPr>
            <a:endParaRPr lang="en-US" sz="1600" dirty="0"/>
          </a:p>
        </p:txBody>
      </p:sp>
      <p:sp>
        <p:nvSpPr>
          <p:cNvPr id="9" name="Title 8"/>
          <p:cNvSpPr>
            <a:spLocks noGrp="1"/>
          </p:cNvSpPr>
          <p:nvPr>
            <p:ph type="title"/>
          </p:nvPr>
        </p:nvSpPr>
        <p:spPr>
          <a:xfrm>
            <a:off x="604959" y="666398"/>
            <a:ext cx="10662854" cy="1436517"/>
          </a:xfrm>
          <a:pattFill prst="pct5">
            <a:fgClr>
              <a:srgbClr val="DAEEF3"/>
            </a:fgClr>
            <a:bgClr>
              <a:schemeClr val="accent4">
                <a:lumMod val="60000"/>
                <a:lumOff val="40000"/>
              </a:schemeClr>
            </a:bgClr>
          </a:pattFill>
        </p:spPr>
        <p:txBody>
          <a:bodyPr>
            <a:noAutofit/>
          </a:bodyPr>
          <a:lstStyle/>
          <a:p>
            <a:pPr algn="ctr"/>
            <a:r>
              <a:rPr lang="en-US" sz="3200" b="1" dirty="0">
                <a:effectLst>
                  <a:outerShdw blurRad="38100" dist="38100" dir="2700000" algn="tl">
                    <a:srgbClr val="000000">
                      <a:alpha val="43137"/>
                    </a:srgbClr>
                  </a:outerShdw>
                </a:effectLst>
              </a:rPr>
              <a:t>Any agency that receives a federal grant has REQUIRED </a:t>
            </a:r>
            <a:r>
              <a:rPr lang="en-US" sz="3200" b="1" dirty="0">
                <a:solidFill>
                  <a:srgbClr val="0000FF"/>
                </a:solidFill>
                <a:effectLst>
                  <a:outerShdw blurRad="38100" dist="38100" dir="2700000" algn="tl">
                    <a:srgbClr val="000000">
                      <a:alpha val="43137"/>
                    </a:srgbClr>
                  </a:outerShdw>
                </a:effectLst>
              </a:rPr>
              <a:t>RECONCILIATION RESPONSIBILITIES</a:t>
            </a:r>
            <a:r>
              <a:rPr lang="en-US" sz="3200" dirty="0">
                <a:solidFill>
                  <a:srgbClr val="0000FF"/>
                </a:solidFill>
              </a:rPr>
              <a:t> </a:t>
            </a:r>
          </a:p>
        </p:txBody>
      </p:sp>
      <p:sp>
        <p:nvSpPr>
          <p:cNvPr id="2" name="Slide Number Placeholder 1"/>
          <p:cNvSpPr>
            <a:spLocks noGrp="1"/>
          </p:cNvSpPr>
          <p:nvPr>
            <p:ph type="sldNum" sz="quarter" idx="12"/>
          </p:nvPr>
        </p:nvSpPr>
        <p:spPr>
          <a:xfrm>
            <a:off x="10830128" y="5992133"/>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A7A85-B75E-4D15-8271-3E80641739A6}" type="slidenum">
              <a:rPr kumimoji="0" lang="en-US" sz="2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pic>
        <p:nvPicPr>
          <p:cNvPr id="4098" name="Picture 2" descr="Personal loans and consumer credit - Cliente Bancario, Banco de España">
            <a:extLst>
              <a:ext uri="{FF2B5EF4-FFF2-40B4-BE49-F238E27FC236}">
                <a16:creationId xmlns:a16="http://schemas.microsoft.com/office/drawing/2014/main" id="{02937C08-BD1E-4973-856F-02C090557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151" y="2369577"/>
            <a:ext cx="5598368" cy="128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9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8081" y="400563"/>
            <a:ext cx="5779985"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REVIEW</a:t>
            </a:r>
          </a:p>
        </p:txBody>
      </p:sp>
      <p:sp>
        <p:nvSpPr>
          <p:cNvPr id="7" name="TextBox 6"/>
          <p:cNvSpPr txBox="1"/>
          <p:nvPr/>
        </p:nvSpPr>
        <p:spPr>
          <a:xfrm>
            <a:off x="971505" y="1393978"/>
            <a:ext cx="4927450" cy="2123658"/>
          </a:xfrm>
          <a:prstGeom prst="rect">
            <a:avLst/>
          </a:prstGeom>
          <a:noFill/>
        </p:spPr>
        <p:txBody>
          <a:bodyPr wrap="square" rtlCol="0">
            <a:spAutoFit/>
          </a:bodyPr>
          <a:lstStyle/>
          <a:p>
            <a:r>
              <a:rPr lang="en-US" sz="3200" b="1" dirty="0">
                <a:solidFill>
                  <a:schemeClr val="bg1"/>
                </a:solidFill>
              </a:rPr>
              <a:t>National Objectives</a:t>
            </a:r>
          </a:p>
          <a:p>
            <a:endParaRPr lang="en-US" sz="2800" dirty="0"/>
          </a:p>
          <a:p>
            <a:r>
              <a:rPr lang="en-US" sz="2400" dirty="0"/>
              <a:t>Activities funded with CDBG must meet one of HUD’s 3 National Objectives</a:t>
            </a:r>
          </a:p>
        </p:txBody>
      </p:sp>
      <p:graphicFrame>
        <p:nvGraphicFramePr>
          <p:cNvPr id="8" name="Diagram 7"/>
          <p:cNvGraphicFramePr/>
          <p:nvPr>
            <p:extLst>
              <p:ext uri="{D42A27DB-BD31-4B8C-83A1-F6EECF244321}">
                <p14:modId xmlns:p14="http://schemas.microsoft.com/office/powerpoint/2010/main" val="954511775"/>
              </p:ext>
            </p:extLst>
          </p:nvPr>
        </p:nvGraphicFramePr>
        <p:xfrm>
          <a:off x="3952065" y="10009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00A7A85-B75E-4D15-8271-3E80641739A6}" type="slidenum">
              <a:rPr lang="en-US" smtClean="0"/>
              <a:t>8</a:t>
            </a:fld>
            <a:endParaRPr lang="en-US" dirty="0"/>
          </a:p>
        </p:txBody>
      </p:sp>
    </p:spTree>
    <p:extLst>
      <p:ext uri="{BB962C8B-B14F-4D97-AF65-F5344CB8AC3E}">
        <p14:creationId xmlns:p14="http://schemas.microsoft.com/office/powerpoint/2010/main" val="417910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741E021C-A08A-41D5-9182-255CF0B6A76B}"/>
                                            </p:graphicEl>
                                          </p:spTgt>
                                        </p:tgtEl>
                                        <p:attrNameLst>
                                          <p:attrName>style.visibility</p:attrName>
                                        </p:attrNameLst>
                                      </p:cBhvr>
                                      <p:to>
                                        <p:strVal val="visible"/>
                                      </p:to>
                                    </p:set>
                                    <p:animEffect transition="in" filter="fade">
                                      <p:cBhvr>
                                        <p:cTn id="7" dur="1000"/>
                                        <p:tgtEl>
                                          <p:spTgt spid="8">
                                            <p:graphicEl>
                                              <a:dgm id="{741E021C-A08A-41D5-9182-255CF0B6A76B}"/>
                                            </p:graphicEl>
                                          </p:spTgt>
                                        </p:tgtEl>
                                      </p:cBhvr>
                                    </p:animEffect>
                                    <p:anim calcmode="lin" valueType="num">
                                      <p:cBhvr>
                                        <p:cTn id="8" dur="1000" fill="hold"/>
                                        <p:tgtEl>
                                          <p:spTgt spid="8">
                                            <p:graphicEl>
                                              <a:dgm id="{741E021C-A08A-41D5-9182-255CF0B6A76B}"/>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741E021C-A08A-41D5-9182-255CF0B6A76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649D80D9-E096-4A05-BB21-2246E7B10431}"/>
                                            </p:graphicEl>
                                          </p:spTgt>
                                        </p:tgtEl>
                                        <p:attrNameLst>
                                          <p:attrName>style.visibility</p:attrName>
                                        </p:attrNameLst>
                                      </p:cBhvr>
                                      <p:to>
                                        <p:strVal val="visible"/>
                                      </p:to>
                                    </p:set>
                                    <p:animEffect transition="in" filter="fade">
                                      <p:cBhvr>
                                        <p:cTn id="14" dur="1000"/>
                                        <p:tgtEl>
                                          <p:spTgt spid="8">
                                            <p:graphicEl>
                                              <a:dgm id="{649D80D9-E096-4A05-BB21-2246E7B10431}"/>
                                            </p:graphicEl>
                                          </p:spTgt>
                                        </p:tgtEl>
                                      </p:cBhvr>
                                    </p:animEffect>
                                    <p:anim calcmode="lin" valueType="num">
                                      <p:cBhvr>
                                        <p:cTn id="15" dur="1000" fill="hold"/>
                                        <p:tgtEl>
                                          <p:spTgt spid="8">
                                            <p:graphicEl>
                                              <a:dgm id="{649D80D9-E096-4A05-BB21-2246E7B10431}"/>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649D80D9-E096-4A05-BB21-2246E7B1043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195AF472-1ED5-4505-A7FD-0103C0E0C2AF}"/>
                                            </p:graphicEl>
                                          </p:spTgt>
                                        </p:tgtEl>
                                        <p:attrNameLst>
                                          <p:attrName>style.visibility</p:attrName>
                                        </p:attrNameLst>
                                      </p:cBhvr>
                                      <p:to>
                                        <p:strVal val="visible"/>
                                      </p:to>
                                    </p:set>
                                    <p:animEffect transition="in" filter="fade">
                                      <p:cBhvr>
                                        <p:cTn id="21" dur="1000"/>
                                        <p:tgtEl>
                                          <p:spTgt spid="8">
                                            <p:graphicEl>
                                              <a:dgm id="{195AF472-1ED5-4505-A7FD-0103C0E0C2AF}"/>
                                            </p:graphicEl>
                                          </p:spTgt>
                                        </p:tgtEl>
                                      </p:cBhvr>
                                    </p:animEffect>
                                    <p:anim calcmode="lin" valueType="num">
                                      <p:cBhvr>
                                        <p:cTn id="22" dur="1000" fill="hold"/>
                                        <p:tgtEl>
                                          <p:spTgt spid="8">
                                            <p:graphicEl>
                                              <a:dgm id="{195AF472-1ED5-4505-A7FD-0103C0E0C2AF}"/>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195AF472-1ED5-4505-A7FD-0103C0E0C2AF}"/>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F2944233-1BBF-4832-8632-33A0C2A1CA37}"/>
                                            </p:graphicEl>
                                          </p:spTgt>
                                        </p:tgtEl>
                                        <p:attrNameLst>
                                          <p:attrName>style.visibility</p:attrName>
                                        </p:attrNameLst>
                                      </p:cBhvr>
                                      <p:to>
                                        <p:strVal val="visible"/>
                                      </p:to>
                                    </p:set>
                                    <p:animEffect transition="in" filter="fade">
                                      <p:cBhvr>
                                        <p:cTn id="28" dur="1000"/>
                                        <p:tgtEl>
                                          <p:spTgt spid="8">
                                            <p:graphicEl>
                                              <a:dgm id="{F2944233-1BBF-4832-8632-33A0C2A1CA37}"/>
                                            </p:graphicEl>
                                          </p:spTgt>
                                        </p:tgtEl>
                                      </p:cBhvr>
                                    </p:animEffect>
                                    <p:anim calcmode="lin" valueType="num">
                                      <p:cBhvr>
                                        <p:cTn id="29" dur="1000" fill="hold"/>
                                        <p:tgtEl>
                                          <p:spTgt spid="8">
                                            <p:graphicEl>
                                              <a:dgm id="{F2944233-1BBF-4832-8632-33A0C2A1CA37}"/>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F2944233-1BBF-4832-8632-33A0C2A1CA37}"/>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8">
                                            <p:graphicEl>
                                              <a:dgm id="{741E021C-A08A-41D5-9182-255CF0B6A76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8">
                                            <p:graphicEl>
                                              <a:dgm id="{649D80D9-E096-4A05-BB21-2246E7B1043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8">
                                            <p:graphicEl>
                                              <a:dgm id="{195AF472-1ED5-4505-A7FD-0103C0E0C2AF}"/>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8">
                                            <p:graphicEl>
                                              <a:dgm id="{F2944233-1BBF-4832-8632-33A0C2A1CA3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73224" y="1371600"/>
            <a:ext cx="10656726" cy="4068293"/>
          </a:xfrm>
          <a:prstGeom prst="rect">
            <a:avLst/>
          </a:prstGeom>
        </p:spPr>
        <p:txBody>
          <a:bodyPr vert="horz" wrap="square" lIns="0" tIns="0" rIns="0" bIns="0" rtlCol="0">
            <a:spAutoFit/>
          </a:bodyPr>
          <a:lstStyle/>
          <a:p>
            <a:pPr marR="113664" algn="ctr">
              <a:lnSpc>
                <a:spcPts val="2965"/>
              </a:lnSpc>
            </a:pPr>
            <a:r>
              <a:rPr lang="en-US" sz="3200" u="sng" spc="-30" dirty="0">
                <a:effectLst/>
                <a:cs typeface="Calibri"/>
              </a:rPr>
              <a:t>All Non-federal entities that expend $750,000 or more of federal funds annually are required to obtain an annual audit </a:t>
            </a:r>
          </a:p>
          <a:p>
            <a:pPr marR="113664" algn="ctr">
              <a:lnSpc>
                <a:spcPts val="2965"/>
              </a:lnSpc>
            </a:pPr>
            <a:endParaRPr sz="3200" u="sng" dirty="0">
              <a:effectLst/>
              <a:cs typeface="Calibri"/>
            </a:endParaRPr>
          </a:p>
          <a:p>
            <a:pPr marL="469900" indent="-457200">
              <a:lnSpc>
                <a:spcPts val="2345"/>
              </a:lnSpc>
              <a:spcBef>
                <a:spcPts val="1860"/>
              </a:spcBef>
              <a:buFont typeface="Wingdings" panose="05000000000000000000" pitchFamily="2" charset="2"/>
              <a:buChar char="v"/>
              <a:tabLst>
                <a:tab pos="6830695" algn="l"/>
              </a:tabLst>
            </a:pPr>
            <a:r>
              <a:rPr sz="2800" dirty="0">
                <a:effectLst/>
                <a:cs typeface="Calibri"/>
              </a:rPr>
              <a:t>G</a:t>
            </a:r>
            <a:r>
              <a:rPr sz="2800" spc="-50" dirty="0">
                <a:effectLst/>
                <a:cs typeface="Calibri"/>
              </a:rPr>
              <a:t>r</a:t>
            </a:r>
            <a:r>
              <a:rPr sz="2800" dirty="0">
                <a:effectLst/>
                <a:cs typeface="Calibri"/>
              </a:rPr>
              <a:t>a</a:t>
            </a:r>
            <a:r>
              <a:rPr sz="2800" spc="-25" dirty="0">
                <a:effectLst/>
                <a:cs typeface="Calibri"/>
              </a:rPr>
              <a:t>n</a:t>
            </a:r>
            <a:r>
              <a:rPr sz="2800" spc="-30" dirty="0">
                <a:effectLst/>
                <a:cs typeface="Calibri"/>
              </a:rPr>
              <a:t>t</a:t>
            </a:r>
            <a:r>
              <a:rPr sz="2800" dirty="0">
                <a:effectLst/>
                <a:cs typeface="Calibri"/>
              </a:rPr>
              <a:t>e</a:t>
            </a:r>
            <a:r>
              <a:rPr sz="2800" spc="5" dirty="0">
                <a:effectLst/>
                <a:cs typeface="Calibri"/>
              </a:rPr>
              <a:t>e</a:t>
            </a:r>
            <a:r>
              <a:rPr sz="2800" dirty="0">
                <a:effectLst/>
                <a:cs typeface="Calibri"/>
              </a:rPr>
              <a:t>s &amp; </a:t>
            </a:r>
            <a:r>
              <a:rPr sz="2800" spc="-5" dirty="0">
                <a:effectLst/>
                <a:cs typeface="Calibri"/>
              </a:rPr>
              <a:t>Su</a:t>
            </a:r>
            <a:r>
              <a:rPr sz="2800" spc="10" dirty="0">
                <a:effectLst/>
                <a:cs typeface="Calibri"/>
              </a:rPr>
              <a:t>b</a:t>
            </a:r>
            <a:r>
              <a:rPr sz="2800" dirty="0">
                <a:effectLst/>
                <a:cs typeface="Calibri"/>
              </a:rPr>
              <a:t>-</a:t>
            </a:r>
            <a:r>
              <a:rPr sz="2800" spc="-40" dirty="0">
                <a:effectLst/>
                <a:cs typeface="Calibri"/>
              </a:rPr>
              <a:t>r</a:t>
            </a:r>
            <a:r>
              <a:rPr sz="2800" dirty="0">
                <a:effectLst/>
                <a:cs typeface="Calibri"/>
              </a:rPr>
              <a:t>ecipie</a:t>
            </a:r>
            <a:r>
              <a:rPr sz="2800" spc="-20" dirty="0">
                <a:effectLst/>
                <a:cs typeface="Calibri"/>
              </a:rPr>
              <a:t>n</a:t>
            </a:r>
            <a:r>
              <a:rPr sz="2800" dirty="0">
                <a:effectLst/>
                <a:cs typeface="Calibri"/>
              </a:rPr>
              <a:t>ts</a:t>
            </a:r>
            <a:r>
              <a:rPr sz="2800" spc="15" dirty="0">
                <a:effectLst/>
                <a:cs typeface="Calibri"/>
              </a:rPr>
              <a:t> </a:t>
            </a:r>
            <a:r>
              <a:rPr sz="2800" u="heavy" spc="-5" dirty="0">
                <a:effectLst/>
                <a:cs typeface="Calibri"/>
              </a:rPr>
              <a:t>mu</a:t>
            </a:r>
            <a:r>
              <a:rPr sz="2800" u="heavy" spc="-20" dirty="0">
                <a:effectLst/>
                <a:cs typeface="Calibri"/>
              </a:rPr>
              <a:t>s</a:t>
            </a:r>
            <a:r>
              <a:rPr sz="2800" u="heavy" dirty="0">
                <a:effectLst/>
                <a:cs typeface="Calibri"/>
              </a:rPr>
              <a:t>t</a:t>
            </a:r>
            <a:r>
              <a:rPr sz="2800" spc="-10" dirty="0">
                <a:effectLst/>
                <a:cs typeface="Calibri"/>
              </a:rPr>
              <a:t> </a:t>
            </a:r>
            <a:r>
              <a:rPr sz="2800" dirty="0">
                <a:effectLst/>
                <a:cs typeface="Calibri"/>
              </a:rPr>
              <a:t>adh</a:t>
            </a:r>
            <a:r>
              <a:rPr sz="2800" spc="5" dirty="0">
                <a:effectLst/>
                <a:cs typeface="Calibri"/>
              </a:rPr>
              <a:t>e</a:t>
            </a:r>
            <a:r>
              <a:rPr sz="2800" spc="-40" dirty="0">
                <a:effectLst/>
                <a:cs typeface="Calibri"/>
              </a:rPr>
              <a:t>r</a:t>
            </a:r>
            <a:r>
              <a:rPr sz="2800" dirty="0">
                <a:effectLst/>
                <a:cs typeface="Calibri"/>
              </a:rPr>
              <a:t>e</a:t>
            </a:r>
            <a:r>
              <a:rPr sz="2800" spc="10" dirty="0">
                <a:effectLst/>
                <a:cs typeface="Calibri"/>
              </a:rPr>
              <a:t> </a:t>
            </a:r>
            <a:r>
              <a:rPr sz="2800" spc="-30" dirty="0">
                <a:effectLst/>
                <a:cs typeface="Calibri"/>
              </a:rPr>
              <a:t>t</a:t>
            </a:r>
            <a:r>
              <a:rPr sz="2800" dirty="0">
                <a:effectLst/>
                <a:cs typeface="Calibri"/>
              </a:rPr>
              <a:t>o </a:t>
            </a:r>
            <a:r>
              <a:rPr sz="2800" spc="-5" dirty="0">
                <a:effectLst/>
                <a:cs typeface="Calibri"/>
              </a:rPr>
              <a:t>Omn</a:t>
            </a:r>
            <a:r>
              <a:rPr sz="2800" dirty="0">
                <a:effectLst/>
                <a:cs typeface="Calibri"/>
              </a:rPr>
              <a:t>i </a:t>
            </a:r>
            <a:r>
              <a:rPr sz="2800" spc="-5" dirty="0">
                <a:effectLst/>
                <a:cs typeface="Calibri"/>
              </a:rPr>
              <a:t>Ci</a:t>
            </a:r>
            <a:r>
              <a:rPr sz="2800" spc="-35" dirty="0">
                <a:effectLst/>
                <a:cs typeface="Calibri"/>
              </a:rPr>
              <a:t>r</a:t>
            </a:r>
            <a:r>
              <a:rPr sz="2800" dirty="0">
                <a:effectLst/>
                <a:cs typeface="Calibri"/>
              </a:rPr>
              <a:t>cular</a:t>
            </a:r>
            <a:r>
              <a:rPr lang="en-US" sz="2800" dirty="0">
                <a:effectLst/>
                <a:cs typeface="Calibri"/>
              </a:rPr>
              <a:t> </a:t>
            </a:r>
            <a:r>
              <a:rPr sz="2800" spc="-50" dirty="0">
                <a:effectLst/>
                <a:cs typeface="Calibri"/>
              </a:rPr>
              <a:t>P</a:t>
            </a:r>
            <a:r>
              <a:rPr sz="2800" dirty="0">
                <a:effectLst/>
                <a:cs typeface="Calibri"/>
              </a:rPr>
              <a:t>art</a:t>
            </a:r>
            <a:r>
              <a:rPr lang="en-US" sz="2800" dirty="0">
                <a:effectLst/>
                <a:cs typeface="Calibri"/>
              </a:rPr>
              <a:t> </a:t>
            </a:r>
            <a:r>
              <a:rPr sz="2800" dirty="0">
                <a:effectLst/>
                <a:cs typeface="Calibri"/>
              </a:rPr>
              <a:t>2</a:t>
            </a:r>
            <a:r>
              <a:rPr sz="2800" spc="-15" dirty="0">
                <a:effectLst/>
                <a:cs typeface="Calibri"/>
              </a:rPr>
              <a:t>0</a:t>
            </a:r>
            <a:r>
              <a:rPr sz="2800" dirty="0">
                <a:effectLst/>
                <a:cs typeface="Calibri"/>
              </a:rPr>
              <a:t>0</a:t>
            </a:r>
            <a:r>
              <a:rPr sz="2800" spc="-10" dirty="0">
                <a:effectLst/>
                <a:cs typeface="Calibri"/>
              </a:rPr>
              <a:t> </a:t>
            </a:r>
            <a:r>
              <a:rPr sz="2800" spc="-5" dirty="0">
                <a:effectLst/>
                <a:cs typeface="Calibri"/>
              </a:rPr>
              <a:t>Subpar</a:t>
            </a:r>
            <a:r>
              <a:rPr sz="2800" dirty="0">
                <a:effectLst/>
                <a:cs typeface="Calibri"/>
              </a:rPr>
              <a:t>t</a:t>
            </a:r>
            <a:r>
              <a:rPr sz="2800" spc="20" dirty="0">
                <a:effectLst/>
                <a:cs typeface="Calibri"/>
              </a:rPr>
              <a:t> </a:t>
            </a:r>
            <a:r>
              <a:rPr sz="2800" dirty="0">
                <a:effectLst/>
                <a:cs typeface="Calibri"/>
              </a:rPr>
              <a:t>F</a:t>
            </a:r>
            <a:r>
              <a:rPr sz="2800" spc="10" dirty="0">
                <a:effectLst/>
                <a:cs typeface="Calibri"/>
              </a:rPr>
              <a:t> </a:t>
            </a:r>
            <a:r>
              <a:rPr sz="2800" dirty="0">
                <a:effectLst/>
                <a:cs typeface="Calibri"/>
              </a:rPr>
              <a:t>–</a:t>
            </a:r>
            <a:r>
              <a:rPr sz="2800" spc="10" dirty="0">
                <a:effectLst/>
                <a:cs typeface="Calibri"/>
              </a:rPr>
              <a:t> </a:t>
            </a:r>
            <a:r>
              <a:rPr sz="2800" dirty="0">
                <a:effectLst/>
                <a:cs typeface="Calibri"/>
              </a:rPr>
              <a:t>Audit</a:t>
            </a:r>
            <a:r>
              <a:rPr sz="2800" spc="-15" dirty="0">
                <a:effectLst/>
                <a:cs typeface="Calibri"/>
              </a:rPr>
              <a:t> </a:t>
            </a:r>
            <a:r>
              <a:rPr sz="2800" spc="-50" dirty="0">
                <a:effectLst/>
                <a:cs typeface="Calibri"/>
              </a:rPr>
              <a:t>R</a:t>
            </a:r>
            <a:r>
              <a:rPr sz="2800" dirty="0">
                <a:effectLst/>
                <a:cs typeface="Calibri"/>
              </a:rPr>
              <a:t>equi</a:t>
            </a:r>
            <a:r>
              <a:rPr sz="2800" spc="-40" dirty="0">
                <a:effectLst/>
                <a:cs typeface="Calibri"/>
              </a:rPr>
              <a:t>r</a:t>
            </a:r>
            <a:r>
              <a:rPr sz="2800" dirty="0">
                <a:effectLst/>
                <a:cs typeface="Calibri"/>
              </a:rPr>
              <a:t>eme</a:t>
            </a:r>
            <a:r>
              <a:rPr sz="2800" spc="-25" dirty="0">
                <a:effectLst/>
                <a:cs typeface="Calibri"/>
              </a:rPr>
              <a:t>n</a:t>
            </a:r>
            <a:r>
              <a:rPr lang="en-US" sz="2800" dirty="0">
                <a:effectLst/>
                <a:cs typeface="Calibri"/>
              </a:rPr>
              <a:t>ts.</a:t>
            </a:r>
          </a:p>
          <a:p>
            <a:pPr marL="457200" indent="-457200">
              <a:spcBef>
                <a:spcPts val="34"/>
              </a:spcBef>
              <a:buFont typeface="Wingdings" panose="05000000000000000000" pitchFamily="2" charset="2"/>
              <a:buChar char="v"/>
            </a:pPr>
            <a:endParaRPr lang="en-US" sz="2800" dirty="0">
              <a:effectLst/>
              <a:cs typeface="Times New Roman"/>
            </a:endParaRPr>
          </a:p>
          <a:p>
            <a:pPr marL="457200" marR="5080" indent="-457200">
              <a:lnSpc>
                <a:spcPct val="70000"/>
              </a:lnSpc>
              <a:buFont typeface="Wingdings" panose="05000000000000000000" pitchFamily="2" charset="2"/>
              <a:buChar char="v"/>
            </a:pPr>
            <a:r>
              <a:rPr lang="en-US" sz="2800" spc="-25" dirty="0">
                <a:effectLst/>
                <a:cs typeface="Calibri"/>
              </a:rPr>
              <a:t>When any Audit is performed, a copy of said Audit must be forwarded to your CD Specialist upon completion.</a:t>
            </a:r>
            <a:endParaRPr lang="en-US" sz="2800" dirty="0">
              <a:effectLst/>
              <a:cs typeface="Calibri"/>
            </a:endParaRPr>
          </a:p>
          <a:p>
            <a:pPr marL="457200" marR="514984" indent="-457200">
              <a:spcBef>
                <a:spcPts val="1755"/>
              </a:spcBef>
              <a:buFont typeface="Wingdings" panose="05000000000000000000" pitchFamily="2" charset="2"/>
              <a:buChar char="v"/>
            </a:pPr>
            <a:r>
              <a:rPr sz="2800" i="1" spc="-15" dirty="0">
                <a:effectLst/>
                <a:cs typeface="Calibri"/>
              </a:rPr>
              <a:t>PL</a:t>
            </a:r>
            <a:r>
              <a:rPr sz="2800" i="1" spc="-40" dirty="0">
                <a:effectLst/>
                <a:cs typeface="Calibri"/>
              </a:rPr>
              <a:t>E</a:t>
            </a:r>
            <a:r>
              <a:rPr sz="2800" i="1" spc="-15" dirty="0">
                <a:effectLst/>
                <a:cs typeface="Calibri"/>
              </a:rPr>
              <a:t>ASE</a:t>
            </a:r>
            <a:r>
              <a:rPr sz="2800" i="1" spc="10" dirty="0">
                <a:effectLst/>
                <a:cs typeface="Calibri"/>
              </a:rPr>
              <a:t> </a:t>
            </a:r>
            <a:r>
              <a:rPr sz="2800" i="1" spc="-15" dirty="0">
                <a:effectLst/>
                <a:cs typeface="Calibri"/>
              </a:rPr>
              <a:t>A</a:t>
            </a:r>
            <a:r>
              <a:rPr sz="2800" i="1" spc="-35" dirty="0">
                <a:effectLst/>
                <a:cs typeface="Calibri"/>
              </a:rPr>
              <a:t>D</a:t>
            </a:r>
            <a:r>
              <a:rPr sz="2800" i="1" spc="-15" dirty="0">
                <a:effectLst/>
                <a:cs typeface="Calibri"/>
              </a:rPr>
              <a:t>VISE</a:t>
            </a:r>
            <a:r>
              <a:rPr sz="2800" i="1" spc="5" dirty="0">
                <a:effectLst/>
                <a:cs typeface="Calibri"/>
              </a:rPr>
              <a:t> </a:t>
            </a:r>
            <a:r>
              <a:rPr sz="2800" i="1" spc="-80" dirty="0">
                <a:effectLst/>
                <a:cs typeface="Calibri"/>
              </a:rPr>
              <a:t>Y</a:t>
            </a:r>
            <a:r>
              <a:rPr sz="2800" i="1" spc="-20" dirty="0">
                <a:effectLst/>
                <a:cs typeface="Calibri"/>
              </a:rPr>
              <a:t>OU</a:t>
            </a:r>
            <a:r>
              <a:rPr sz="2800" i="1" spc="-15" dirty="0">
                <a:effectLst/>
                <a:cs typeface="Calibri"/>
              </a:rPr>
              <a:t>R</a:t>
            </a:r>
            <a:r>
              <a:rPr sz="2800" i="1" spc="25" dirty="0">
                <a:effectLst/>
                <a:cs typeface="Calibri"/>
              </a:rPr>
              <a:t> </a:t>
            </a:r>
            <a:r>
              <a:rPr sz="2800" i="1" spc="-75" dirty="0">
                <a:effectLst/>
                <a:cs typeface="Calibri"/>
              </a:rPr>
              <a:t>A</a:t>
            </a:r>
            <a:r>
              <a:rPr sz="2800" i="1" spc="-15" dirty="0">
                <a:effectLst/>
                <a:cs typeface="Calibri"/>
              </a:rPr>
              <a:t>UDI</a:t>
            </a:r>
            <a:r>
              <a:rPr sz="2800" i="1" spc="-85" dirty="0">
                <a:effectLst/>
                <a:cs typeface="Calibri"/>
              </a:rPr>
              <a:t>T</a:t>
            </a:r>
            <a:r>
              <a:rPr sz="2800" i="1" spc="-20" dirty="0">
                <a:effectLst/>
                <a:cs typeface="Calibri"/>
              </a:rPr>
              <a:t>O</a:t>
            </a:r>
            <a:r>
              <a:rPr sz="2800" i="1" spc="-15" dirty="0">
                <a:effectLst/>
                <a:cs typeface="Calibri"/>
              </a:rPr>
              <a:t>R</a:t>
            </a:r>
            <a:r>
              <a:rPr sz="2800" i="1" spc="25" dirty="0">
                <a:effectLst/>
                <a:cs typeface="Calibri"/>
              </a:rPr>
              <a:t> </a:t>
            </a:r>
            <a:r>
              <a:rPr sz="2800" i="1" spc="-20" dirty="0">
                <a:effectLst/>
                <a:cs typeface="Calibri"/>
              </a:rPr>
              <a:t>O</a:t>
            </a:r>
            <a:r>
              <a:rPr sz="2800" i="1" spc="-10" dirty="0">
                <a:effectLst/>
                <a:cs typeface="Calibri"/>
              </a:rPr>
              <a:t>F</a:t>
            </a:r>
            <a:r>
              <a:rPr sz="2800" i="1" spc="5" dirty="0">
                <a:effectLst/>
                <a:cs typeface="Calibri"/>
              </a:rPr>
              <a:t> </a:t>
            </a:r>
            <a:r>
              <a:rPr sz="2800" i="1" spc="-20" dirty="0">
                <a:effectLst/>
                <a:cs typeface="Calibri"/>
              </a:rPr>
              <a:t>TH</a:t>
            </a:r>
            <a:r>
              <a:rPr sz="2800" i="1" spc="-45" dirty="0">
                <a:effectLst/>
                <a:cs typeface="Calibri"/>
              </a:rPr>
              <a:t>E</a:t>
            </a:r>
            <a:r>
              <a:rPr sz="2800" i="1" spc="-15" dirty="0">
                <a:effectLst/>
                <a:cs typeface="Calibri"/>
              </a:rPr>
              <a:t>SE</a:t>
            </a:r>
            <a:r>
              <a:rPr sz="2800" i="1" spc="25" dirty="0">
                <a:effectLst/>
                <a:cs typeface="Calibri"/>
              </a:rPr>
              <a:t> </a:t>
            </a:r>
            <a:r>
              <a:rPr sz="2800" i="1" spc="-15" dirty="0">
                <a:effectLst/>
                <a:cs typeface="Calibri"/>
              </a:rPr>
              <a:t>R</a:t>
            </a:r>
            <a:r>
              <a:rPr sz="2800" i="1" spc="-60" dirty="0">
                <a:effectLst/>
                <a:cs typeface="Calibri"/>
              </a:rPr>
              <a:t>E</a:t>
            </a:r>
            <a:r>
              <a:rPr sz="2800" i="1" spc="-20" dirty="0">
                <a:effectLst/>
                <a:cs typeface="Calibri"/>
              </a:rPr>
              <a:t>QUIR</a:t>
            </a:r>
            <a:r>
              <a:rPr sz="2800" i="1" spc="-25" dirty="0">
                <a:effectLst/>
                <a:cs typeface="Calibri"/>
              </a:rPr>
              <a:t>E</a:t>
            </a:r>
            <a:r>
              <a:rPr sz="2800" i="1" spc="-20" dirty="0">
                <a:effectLst/>
                <a:cs typeface="Calibri"/>
              </a:rPr>
              <a:t>M</a:t>
            </a:r>
            <a:r>
              <a:rPr sz="2800" i="1" spc="-25" dirty="0">
                <a:effectLst/>
                <a:cs typeface="Calibri"/>
              </a:rPr>
              <a:t>E</a:t>
            </a:r>
            <a:r>
              <a:rPr sz="2800" i="1" spc="-15" dirty="0">
                <a:effectLst/>
                <a:cs typeface="Calibri"/>
              </a:rPr>
              <a:t>NTS</a:t>
            </a:r>
            <a:endParaRPr sz="2800" dirty="0">
              <a:effectLst/>
              <a:cs typeface="Calibri"/>
            </a:endParaRPr>
          </a:p>
        </p:txBody>
      </p:sp>
      <p:sp>
        <p:nvSpPr>
          <p:cNvPr id="5" name="Title 3"/>
          <p:cNvSpPr txBox="1">
            <a:spLocks/>
          </p:cNvSpPr>
          <p:nvPr/>
        </p:nvSpPr>
        <p:spPr>
          <a:xfrm>
            <a:off x="746449" y="245815"/>
            <a:ext cx="10283501" cy="90760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effectLst>
                  <a:outerShdw blurRad="38100" dist="38100" dir="2700000" algn="tl">
                    <a:srgbClr val="000000">
                      <a:alpha val="43137"/>
                    </a:srgbClr>
                  </a:outerShdw>
                </a:effectLst>
              </a:rPr>
              <a:t>audits</a:t>
            </a:r>
            <a:endParaRPr lang="en-US" sz="3000" dirty="0"/>
          </a:p>
        </p:txBody>
      </p:sp>
      <p:sp>
        <p:nvSpPr>
          <p:cNvPr id="6" name="Slide Number Placeholder 5"/>
          <p:cNvSpPr>
            <a:spLocks noGrp="1"/>
          </p:cNvSpPr>
          <p:nvPr>
            <p:ph type="sldNum" sz="quarter" idx="12"/>
          </p:nvPr>
        </p:nvSpPr>
        <p:spPr>
          <a:xfrm>
            <a:off x="10839854" y="6064858"/>
            <a:ext cx="1142245" cy="669925"/>
          </a:xfrm>
        </p:spPr>
        <p:txBody>
          <a:bodyPr/>
          <a:lstStyle/>
          <a:p>
            <a:fld id="{500A7A85-B75E-4D15-8271-3E80641739A6}" type="slidenum">
              <a:rPr lang="en-US" sz="2000" smtClean="0"/>
              <a:t>80</a:t>
            </a:fld>
            <a:endParaRPr lang="en-US" sz="2000" dirty="0"/>
          </a:p>
        </p:txBody>
      </p:sp>
    </p:spTree>
    <p:extLst>
      <p:ext uri="{BB962C8B-B14F-4D97-AF65-F5344CB8AC3E}">
        <p14:creationId xmlns:p14="http://schemas.microsoft.com/office/powerpoint/2010/main" val="2264136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99628" y="737118"/>
            <a:ext cx="10198527" cy="5977813"/>
          </a:xfrm>
        </p:spPr>
        <p:txBody>
          <a:bodyPr>
            <a:normAutofit fontScale="32500" lnSpcReduction="20000"/>
          </a:bodyPr>
          <a:lstStyle/>
          <a:p>
            <a:pPr marL="457200" lvl="1" indent="0">
              <a:buNone/>
            </a:pPr>
            <a:endParaRPr lang="en-US" sz="2600" dirty="0">
              <a:solidFill>
                <a:schemeClr val="tx1"/>
              </a:solidFill>
            </a:endParaRPr>
          </a:p>
          <a:p>
            <a:pPr>
              <a:buFont typeface="Wingdings" panose="05000000000000000000" pitchFamily="2" charset="2"/>
              <a:buChar char="v"/>
            </a:pPr>
            <a:endParaRPr lang="en-US" sz="3800" dirty="0">
              <a:solidFill>
                <a:schemeClr val="tx1"/>
              </a:solidFill>
            </a:endParaRPr>
          </a:p>
          <a:p>
            <a:pPr>
              <a:buFont typeface="Wingdings" panose="05000000000000000000" pitchFamily="2" charset="2"/>
              <a:buChar char="v"/>
            </a:pPr>
            <a:r>
              <a:rPr lang="en-US" sz="7400" dirty="0">
                <a:solidFill>
                  <a:schemeClr val="tx1"/>
                </a:solidFill>
                <a:effectLst>
                  <a:outerShdw blurRad="38100" dist="38100" dir="2700000" algn="tl">
                    <a:srgbClr val="000000">
                      <a:alpha val="43137"/>
                    </a:srgbClr>
                  </a:outerShdw>
                </a:effectLst>
              </a:rPr>
              <a:t>Make sure you have a Handout: </a:t>
            </a:r>
          </a:p>
          <a:p>
            <a:pPr marL="0" indent="0">
              <a:buNone/>
            </a:pPr>
            <a:r>
              <a:rPr lang="en-US" sz="7400" dirty="0">
                <a:solidFill>
                  <a:schemeClr val="tx1"/>
                </a:solidFill>
                <a:effectLst>
                  <a:outerShdw blurRad="38100" dist="38100" dir="2700000" algn="tl">
                    <a:srgbClr val="000000">
                      <a:alpha val="43137"/>
                    </a:srgbClr>
                  </a:outerShdw>
                </a:effectLst>
              </a:rPr>
              <a:t>	HOW TO PROPERLY SUBMIT INVOICES FOR REIMBURSEMENT</a:t>
            </a:r>
          </a:p>
          <a:p>
            <a:pPr marL="0" indent="0">
              <a:buNone/>
            </a:pPr>
            <a:endParaRPr lang="en-US" sz="74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v"/>
            </a:pPr>
            <a:r>
              <a:rPr lang="en-US" sz="7400" dirty="0">
                <a:solidFill>
                  <a:schemeClr val="tx1"/>
                </a:solidFill>
                <a:effectLst>
                  <a:outerShdw blurRad="38100" dist="38100" dir="2700000" algn="tl">
                    <a:srgbClr val="000000">
                      <a:alpha val="43137"/>
                    </a:srgbClr>
                  </a:outerShdw>
                </a:effectLst>
              </a:rPr>
              <a:t>Good News!  Additional Review of the Claims Submissions Processes can be available when Contracts are signed. Please let CD Staff know if you need to take advantage of this opportunity.</a:t>
            </a:r>
          </a:p>
          <a:p>
            <a:pPr marL="0" indent="0">
              <a:buNone/>
            </a:pPr>
            <a:endParaRPr lang="en-US" sz="74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v"/>
            </a:pPr>
            <a:r>
              <a:rPr lang="en-US" sz="7400" dirty="0">
                <a:solidFill>
                  <a:schemeClr val="tx1"/>
                </a:solidFill>
                <a:effectLst>
                  <a:outerShdw blurRad="38100" dist="38100" dir="2700000" algn="tl">
                    <a:srgbClr val="000000">
                      <a:alpha val="43137"/>
                    </a:srgbClr>
                  </a:outerShdw>
                </a:effectLst>
              </a:rPr>
              <a:t>When in doubt contact your Community Development Specialist</a:t>
            </a:r>
          </a:p>
          <a:p>
            <a:pPr marL="0" indent="0">
              <a:buNone/>
            </a:pPr>
            <a:endParaRPr lang="en-US" sz="28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v"/>
            </a:pPr>
            <a:r>
              <a:rPr lang="en-US" sz="5900" u="sng" dirty="0">
                <a:solidFill>
                  <a:schemeClr val="tx1"/>
                </a:solidFill>
                <a:effectLst>
                  <a:outerShdw blurRad="38100" dist="38100" dir="2700000" algn="tl">
                    <a:srgbClr val="000000">
                      <a:alpha val="43137"/>
                    </a:srgbClr>
                  </a:outerShdw>
                </a:effectLst>
              </a:rPr>
              <a:t>REMINDER</a:t>
            </a:r>
            <a:r>
              <a:rPr lang="en-US" sz="5900" dirty="0">
                <a:solidFill>
                  <a:schemeClr val="tx1"/>
                </a:solidFill>
                <a:effectLst>
                  <a:outerShdw blurRad="38100" dist="38100" dir="2700000" algn="tl">
                    <a:srgbClr val="000000">
                      <a:alpha val="43137"/>
                    </a:srgbClr>
                  </a:outerShdw>
                </a:effectLst>
              </a:rPr>
              <a:t>: New HUD guidance and a continuous review of internal policies may cause claim procedures to change at any given time. </a:t>
            </a:r>
          </a:p>
          <a:p>
            <a:pPr>
              <a:buFont typeface="Wingdings" panose="05000000000000000000" pitchFamily="2" charset="2"/>
              <a:buChar char="v"/>
            </a:pPr>
            <a:endParaRPr lang="en-US" sz="34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v"/>
            </a:pPr>
            <a:r>
              <a:rPr lang="en-US" sz="6000" dirty="0">
                <a:solidFill>
                  <a:schemeClr val="tx1"/>
                </a:solidFill>
                <a:effectLst>
                  <a:outerShdw blurRad="38100" dist="38100" dir="2700000" algn="tl">
                    <a:srgbClr val="000000">
                      <a:alpha val="43137"/>
                    </a:srgbClr>
                  </a:outerShdw>
                </a:effectLst>
              </a:rPr>
              <a:t>Lisa C. Smith </a:t>
            </a:r>
          </a:p>
          <a:p>
            <a:pPr marL="0" indent="0">
              <a:buNone/>
            </a:pPr>
            <a:r>
              <a:rPr lang="en-US" sz="6000" dirty="0">
                <a:solidFill>
                  <a:schemeClr val="tx1"/>
                </a:solidFill>
                <a:effectLst>
                  <a:outerShdw blurRad="38100" dist="38100" dir="2700000" algn="tl">
                    <a:srgbClr val="000000">
                      <a:alpha val="43137"/>
                    </a:srgbClr>
                  </a:outerShdw>
                </a:effectLst>
              </a:rPr>
              <a:t> 	email: </a:t>
            </a:r>
            <a:r>
              <a:rPr lang="en-US" sz="6000" dirty="0">
                <a:solidFill>
                  <a:schemeClr val="tx2">
                    <a:lumMod val="75000"/>
                  </a:schemeClr>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lismith@evansville.in.gov</a:t>
            </a:r>
            <a:endParaRPr lang="en-US" sz="6000" dirty="0">
              <a:solidFill>
                <a:schemeClr val="tx2">
                  <a:lumMod val="75000"/>
                </a:schemeClr>
              </a:solidFill>
              <a:effectLst>
                <a:outerShdw blurRad="38100" dist="38100" dir="2700000" algn="tl">
                  <a:srgbClr val="000000">
                    <a:alpha val="43137"/>
                  </a:srgbClr>
                </a:outerShdw>
              </a:effectLst>
            </a:endParaRPr>
          </a:p>
          <a:p>
            <a:pPr marL="0" indent="0">
              <a:buNone/>
            </a:pPr>
            <a:r>
              <a:rPr lang="en-US" sz="6000" dirty="0">
                <a:solidFill>
                  <a:schemeClr val="tx1"/>
                </a:solidFill>
                <a:effectLst>
                  <a:outerShdw blurRad="38100" dist="38100" dir="2700000" algn="tl">
                    <a:srgbClr val="000000">
                      <a:alpha val="43137"/>
                    </a:srgbClr>
                  </a:outerShdw>
                </a:effectLst>
              </a:rPr>
              <a:t>	Phone: 812-436-7807</a:t>
            </a:r>
          </a:p>
          <a:p>
            <a:pPr marL="0" indent="0">
              <a:buNone/>
            </a:pPr>
            <a:endParaRPr lang="en-US" sz="2800" dirty="0">
              <a:solidFill>
                <a:schemeClr val="tx1"/>
              </a:solidFill>
            </a:endParaRPr>
          </a:p>
          <a:p>
            <a:pPr marL="0" indent="0">
              <a:buNone/>
            </a:pPr>
            <a:endParaRPr lang="en-US" sz="2800" dirty="0">
              <a:solidFill>
                <a:schemeClr val="tx1"/>
              </a:solidFill>
            </a:endParaRPr>
          </a:p>
          <a:p>
            <a:pPr marL="868680" lvl="1" indent="-457200">
              <a:buFont typeface="Wingdings" panose="05000000000000000000" pitchFamily="2" charset="2"/>
              <a:buChar char="v"/>
            </a:pPr>
            <a:endParaRPr lang="en-US" sz="2800" b="1" dirty="0">
              <a:solidFill>
                <a:schemeClr val="tx1"/>
              </a:solidFill>
              <a:effectLst>
                <a:outerShdw blurRad="38100" dist="38100" dir="2700000" algn="tl">
                  <a:srgbClr val="000000">
                    <a:alpha val="43137"/>
                  </a:srgbClr>
                </a:outerShdw>
              </a:effectLst>
            </a:endParaRPr>
          </a:p>
          <a:p>
            <a:endParaRPr lang="en-US" dirty="0"/>
          </a:p>
        </p:txBody>
      </p:sp>
      <p:sp>
        <p:nvSpPr>
          <p:cNvPr id="2" name="Title 1"/>
          <p:cNvSpPr>
            <a:spLocks noGrp="1"/>
          </p:cNvSpPr>
          <p:nvPr>
            <p:ph type="title"/>
          </p:nvPr>
        </p:nvSpPr>
        <p:spPr>
          <a:xfrm>
            <a:off x="248017" y="143069"/>
            <a:ext cx="11244355" cy="722311"/>
          </a:xfrm>
        </p:spPr>
        <p:txBody>
          <a:bodyPr>
            <a:normAutofit fontScale="90000"/>
          </a:bodyPr>
          <a:lstStyle/>
          <a:p>
            <a:pPr algn="ctr"/>
            <a:r>
              <a:rPr lang="en-US" sz="4800" b="1" dirty="0">
                <a:effectLst>
                  <a:outerShdw blurRad="38100" dist="38100" dir="2700000" algn="tl">
                    <a:srgbClr val="000000">
                      <a:alpha val="43137"/>
                    </a:srgbClr>
                  </a:outerShdw>
                </a:effectLst>
              </a:rPr>
              <a:t>Wrap-up</a:t>
            </a:r>
            <a:endParaRPr lang="en-US" sz="4800" dirty="0"/>
          </a:p>
        </p:txBody>
      </p:sp>
      <p:sp>
        <p:nvSpPr>
          <p:cNvPr id="4" name="Slide Number Placeholder 3"/>
          <p:cNvSpPr>
            <a:spLocks noGrp="1"/>
          </p:cNvSpPr>
          <p:nvPr>
            <p:ph type="sldNum" sz="quarter" idx="12"/>
          </p:nvPr>
        </p:nvSpPr>
        <p:spPr>
          <a:xfrm>
            <a:off x="10801738" y="6045006"/>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A7A85-B75E-4D15-8271-3E80641739A6}" type="slidenum">
              <a:rPr kumimoji="0" lang="en-US" sz="2000" b="0" i="0" u="none" strike="noStrike" kern="1200" cap="none" spc="0" normalizeH="0" baseline="0" noProof="0" smtClean="0">
                <a:ln>
                  <a:noFill/>
                </a:ln>
                <a:solidFill>
                  <a:srgbClr val="146194">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000" b="0" i="0" u="none" strike="noStrike" kern="1200" cap="none" spc="0" normalizeH="0" baseline="0" noProof="0" dirty="0">
              <a:ln>
                <a:noFill/>
              </a:ln>
              <a:solidFill>
                <a:srgbClr val="14619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5482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D9E2D8-8876-4A32-9080-E4C9C2089BC8}"/>
              </a:ext>
            </a:extLst>
          </p:cNvPr>
          <p:cNvSpPr>
            <a:spLocks noGrp="1"/>
          </p:cNvSpPr>
          <p:nvPr>
            <p:ph type="sldNum" sz="quarter" idx="12"/>
          </p:nvPr>
        </p:nvSpPr>
        <p:spPr/>
        <p:txBody>
          <a:bodyPr/>
          <a:lstStyle/>
          <a:p>
            <a:fld id="{500A7A85-B75E-4D15-8271-3E80641739A6}" type="slidenum">
              <a:rPr lang="en-US" smtClean="0"/>
              <a:t>82</a:t>
            </a:fld>
            <a:endParaRPr lang="en-US"/>
          </a:p>
        </p:txBody>
      </p:sp>
      <p:pic>
        <p:nvPicPr>
          <p:cNvPr id="4" name="Picture 3">
            <a:extLst>
              <a:ext uri="{FF2B5EF4-FFF2-40B4-BE49-F238E27FC236}">
                <a16:creationId xmlns:a16="http://schemas.microsoft.com/office/drawing/2014/main" id="{6AAE4711-2AD3-45F0-B38C-7A9BC0DF6C4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99068" y="926266"/>
            <a:ext cx="6978313" cy="4652209"/>
          </a:xfrm>
          <a:prstGeom prst="rect">
            <a:avLst/>
          </a:prstGeom>
        </p:spPr>
      </p:pic>
      <p:sp>
        <p:nvSpPr>
          <p:cNvPr id="2" name="TextBox 1">
            <a:extLst>
              <a:ext uri="{FF2B5EF4-FFF2-40B4-BE49-F238E27FC236}">
                <a16:creationId xmlns:a16="http://schemas.microsoft.com/office/drawing/2014/main" id="{FA7354F4-5FAD-4AB8-8A8D-56107D43F363}"/>
              </a:ext>
            </a:extLst>
          </p:cNvPr>
          <p:cNvSpPr txBox="1"/>
          <p:nvPr/>
        </p:nvSpPr>
        <p:spPr>
          <a:xfrm>
            <a:off x="2599068" y="5578475"/>
            <a:ext cx="6978313" cy="230832"/>
          </a:xfrm>
          <a:prstGeom prst="rect">
            <a:avLst/>
          </a:prstGeom>
          <a:noFill/>
        </p:spPr>
        <p:txBody>
          <a:bodyPr wrap="square" rtlCol="0">
            <a:spAutoFit/>
          </a:bodyPr>
          <a:lstStyle/>
          <a:p>
            <a:r>
              <a:rPr lang="en-US" sz="900">
                <a:hlinkClick r:id="rId3" tooltip="https://owl.excelsior.edu/writing-process/prewriting-strategies/prewriting-strategies-asking-defining-questions/"/>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38809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0A7A85-B75E-4D15-8271-3E80641739A6}" type="slidenum">
              <a:rPr lang="en-US" smtClean="0"/>
              <a:t>83</a:t>
            </a:fld>
            <a:endParaRPr lang="en-US"/>
          </a:p>
        </p:txBody>
      </p:sp>
      <p:graphicFrame>
        <p:nvGraphicFramePr>
          <p:cNvPr id="6" name="Diagram 5">
            <a:extLst>
              <a:ext uri="{FF2B5EF4-FFF2-40B4-BE49-F238E27FC236}">
                <a16:creationId xmlns:a16="http://schemas.microsoft.com/office/drawing/2014/main" id="{FC40A2A3-244D-4B09-AA24-5F0B2F80AE40}"/>
              </a:ext>
            </a:extLst>
          </p:cNvPr>
          <p:cNvGraphicFramePr/>
          <p:nvPr>
            <p:extLst/>
          </p:nvPr>
        </p:nvGraphicFramePr>
        <p:xfrm>
          <a:off x="1691640" y="454814"/>
          <a:ext cx="8887968" cy="5907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428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2"/>
          <p:cNvSpPr txBox="1">
            <a:spLocks/>
          </p:cNvSpPr>
          <p:nvPr/>
        </p:nvSpPr>
        <p:spPr>
          <a:xfrm>
            <a:off x="504687" y="1341260"/>
            <a:ext cx="11004826" cy="448041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800" dirty="0">
                <a:solidFill>
                  <a:schemeClr val="bg1"/>
                </a:solidFill>
              </a:rPr>
              <a:t>CDBG MONTHLY MONITORING REPORTS-</a:t>
            </a:r>
            <a:r>
              <a:rPr lang="en-US" sz="2800" b="1" dirty="0">
                <a:solidFill>
                  <a:schemeClr val="bg1"/>
                </a:solidFill>
              </a:rPr>
              <a:t>DUE MONTHLY!</a:t>
            </a:r>
          </a:p>
          <a:p>
            <a:pPr marL="457200" indent="-457200">
              <a:buFont typeface="Arial" panose="020B0604020202020204" pitchFamily="34" charset="0"/>
              <a:buChar char="•"/>
            </a:pPr>
            <a:r>
              <a:rPr lang="en-US" sz="2800" dirty="0">
                <a:solidFill>
                  <a:schemeClr val="bg1"/>
                </a:solidFill>
              </a:rPr>
              <a:t>HMIS where applicable</a:t>
            </a:r>
          </a:p>
          <a:p>
            <a:endParaRPr lang="en-US" sz="1200" dirty="0">
              <a:solidFill>
                <a:schemeClr val="tx1"/>
              </a:solidFill>
            </a:endParaRPr>
          </a:p>
          <a:p>
            <a:r>
              <a:rPr lang="en-US" sz="2800" dirty="0">
                <a:solidFill>
                  <a:schemeClr val="tx1"/>
                </a:solidFill>
              </a:rPr>
              <a:t>There are (3) versions of the CDBG Monthly Monitoring Report which will be provided once project has been funded.</a:t>
            </a:r>
          </a:p>
          <a:p>
            <a:r>
              <a:rPr lang="en-US" sz="2800" dirty="0">
                <a:solidFill>
                  <a:schemeClr val="tx1"/>
                </a:solidFill>
              </a:rPr>
              <a:t>	Limited clientele – Presumed Category Data</a:t>
            </a:r>
          </a:p>
          <a:p>
            <a:r>
              <a:rPr lang="en-US" sz="2800" dirty="0">
                <a:solidFill>
                  <a:schemeClr val="tx1"/>
                </a:solidFill>
              </a:rPr>
              <a:t>	Limited clientele – Client Income Data</a:t>
            </a:r>
          </a:p>
          <a:p>
            <a:r>
              <a:rPr lang="en-US" sz="2800" dirty="0">
                <a:solidFill>
                  <a:schemeClr val="tx1"/>
                </a:solidFill>
              </a:rPr>
              <a:t>	Limited clientele-Nature and Location</a:t>
            </a:r>
          </a:p>
          <a:p>
            <a:endParaRPr lang="en-US" sz="2800" dirty="0">
              <a:solidFill>
                <a:schemeClr val="tx1"/>
              </a:solidFill>
            </a:endParaRPr>
          </a:p>
          <a:p>
            <a:pPr lvl="1"/>
            <a:endParaRPr lang="en-US" sz="2300" dirty="0"/>
          </a:p>
          <a:p>
            <a:endParaRPr lang="en-US" dirty="0"/>
          </a:p>
        </p:txBody>
      </p:sp>
      <p:sp>
        <p:nvSpPr>
          <p:cNvPr id="3" name="Title 1"/>
          <p:cNvSpPr txBox="1">
            <a:spLocks/>
          </p:cNvSpPr>
          <p:nvPr/>
        </p:nvSpPr>
        <p:spPr>
          <a:xfrm>
            <a:off x="504687" y="198782"/>
            <a:ext cx="11004826" cy="974035"/>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effectLst>
                  <a:outerShdw blurRad="38100" dist="38100" dir="2700000" algn="tl">
                    <a:srgbClr val="000000">
                      <a:alpha val="43137"/>
                    </a:srgbClr>
                  </a:outerShdw>
                </a:effectLst>
              </a:rPr>
              <a:t>MONTHLY MONITORING REPORTS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500A7A85-B75E-4D15-8271-3E80641739A6}" type="slidenum">
              <a:rPr lang="en-US" smtClean="0"/>
              <a:t>84</a:t>
            </a:fld>
            <a:endParaRPr lang="en-US"/>
          </a:p>
        </p:txBody>
      </p:sp>
    </p:spTree>
    <p:extLst>
      <p:ext uri="{BB962C8B-B14F-4D97-AF65-F5344CB8AC3E}">
        <p14:creationId xmlns:p14="http://schemas.microsoft.com/office/powerpoint/2010/main" val="2802859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2973" y="1390956"/>
            <a:ext cx="11004826" cy="448041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800" dirty="0">
                <a:ln>
                  <a:solidFill>
                    <a:schemeClr val="accent1"/>
                  </a:solidFill>
                </a:ln>
                <a:solidFill>
                  <a:schemeClr val="bg1"/>
                </a:solidFill>
              </a:rPr>
              <a:t>	</a:t>
            </a:r>
            <a:endParaRPr lang="en-US" sz="2300" dirty="0"/>
          </a:p>
          <a:p>
            <a:r>
              <a:rPr lang="en-US" dirty="0">
                <a:solidFill>
                  <a:schemeClr val="tx1"/>
                </a:solidFill>
                <a:effectLst/>
              </a:rPr>
              <a:t>The Monthly Monitoring Report for Presumed Category Programs contains tracking information as defined by HUD. </a:t>
            </a:r>
          </a:p>
        </p:txBody>
      </p:sp>
      <p:sp>
        <p:nvSpPr>
          <p:cNvPr id="6" name="Rectangle 5"/>
          <p:cNvSpPr/>
          <p:nvPr/>
        </p:nvSpPr>
        <p:spPr>
          <a:xfrm>
            <a:off x="652116" y="297691"/>
            <a:ext cx="10906540" cy="1323439"/>
          </a:xfrm>
          <a:prstGeom prst="rect">
            <a:avLst/>
          </a:prstGeom>
        </p:spPr>
        <p:txBody>
          <a:bodyPr wrap="square">
            <a:spAutoFit/>
          </a:bodyPr>
          <a:lstStyle/>
          <a:p>
            <a:pPr lvl="0"/>
            <a:r>
              <a:rPr lang="en-US" sz="4000" b="1" dirty="0">
                <a:solidFill>
                  <a:schemeClr val="bg1"/>
                </a:solidFill>
                <a:effectLst>
                  <a:outerShdw blurRad="38100" dist="38100" dir="2700000" algn="tl">
                    <a:srgbClr val="000000">
                      <a:alpha val="43137"/>
                    </a:srgbClr>
                  </a:outerShdw>
                </a:effectLst>
              </a:rPr>
              <a:t>PRESUMED CATEGORY </a:t>
            </a:r>
          </a:p>
          <a:p>
            <a:pPr lvl="0"/>
            <a:r>
              <a:rPr lang="en-US" sz="4000" b="1" dirty="0">
                <a:solidFill>
                  <a:schemeClr val="bg1"/>
                </a:solidFill>
                <a:effectLst>
                  <a:outerShdw blurRad="38100" dist="38100" dir="2700000" algn="tl">
                    <a:srgbClr val="000000">
                      <a:alpha val="43137"/>
                    </a:srgbClr>
                  </a:outerShdw>
                </a:effectLst>
              </a:rPr>
              <a:t>MONITORING REPORTS</a:t>
            </a:r>
            <a:endParaRPr lang="en-US" sz="40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0096215"/>
              </p:ext>
            </p:extLst>
          </p:nvPr>
        </p:nvGraphicFramePr>
        <p:xfrm>
          <a:off x="673099" y="2820823"/>
          <a:ext cx="9871076" cy="3584955"/>
        </p:xfrm>
        <a:graphic>
          <a:graphicData uri="http://schemas.openxmlformats.org/drawingml/2006/table">
            <a:tbl>
              <a:tblPr/>
              <a:tblGrid>
                <a:gridCol w="5434928">
                  <a:extLst>
                    <a:ext uri="{9D8B030D-6E8A-4147-A177-3AD203B41FA5}">
                      <a16:colId xmlns:a16="http://schemas.microsoft.com/office/drawing/2014/main" val="3162951807"/>
                    </a:ext>
                  </a:extLst>
                </a:gridCol>
                <a:gridCol w="2119622">
                  <a:extLst>
                    <a:ext uri="{9D8B030D-6E8A-4147-A177-3AD203B41FA5}">
                      <a16:colId xmlns:a16="http://schemas.microsoft.com/office/drawing/2014/main" val="1053593331"/>
                    </a:ext>
                  </a:extLst>
                </a:gridCol>
                <a:gridCol w="2316526">
                  <a:extLst>
                    <a:ext uri="{9D8B030D-6E8A-4147-A177-3AD203B41FA5}">
                      <a16:colId xmlns:a16="http://schemas.microsoft.com/office/drawing/2014/main" val="316014479"/>
                    </a:ext>
                  </a:extLst>
                </a:gridCol>
              </a:tblGrid>
              <a:tr h="325905">
                <a:tc>
                  <a:txBody>
                    <a:bodyPr/>
                    <a:lstStyle/>
                    <a:p>
                      <a:pPr marL="0" marR="0" algn="ctr">
                        <a:lnSpc>
                          <a:spcPct val="107000"/>
                        </a:lnSpc>
                        <a:spcBef>
                          <a:spcPts val="0"/>
                        </a:spcBef>
                        <a:spcAft>
                          <a:spcPts val="0"/>
                        </a:spcAft>
                      </a:pPr>
                      <a:r>
                        <a:rPr lang="en-US" sz="20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HUD Defined Presumed Category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20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Monthly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20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Yearly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2327498564"/>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Abused Children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770071665"/>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Battered Spouses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2303112438"/>
                  </a:ext>
                </a:extLst>
              </a:tr>
              <a:tr h="325905">
                <a:tc>
                  <a:txBody>
                    <a:bodyPr/>
                    <a:lstStyle/>
                    <a:p>
                      <a:pPr marL="0" marR="0">
                        <a:lnSpc>
                          <a:spcPct val="107000"/>
                        </a:lnSpc>
                        <a:spcBef>
                          <a:spcPts val="0"/>
                        </a:spcBef>
                        <a:spcAft>
                          <a:spcPts val="0"/>
                        </a:spcAft>
                      </a:pPr>
                      <a:r>
                        <a:rPr lang="en-US" sz="20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Disabled Adults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2396383333"/>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Homeless Persons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182079353"/>
                  </a:ext>
                </a:extLst>
              </a:tr>
              <a:tr h="325905">
                <a:tc>
                  <a:txBody>
                    <a:bodyPr/>
                    <a:lstStyle/>
                    <a:p>
                      <a:pPr marL="0" marR="0">
                        <a:lnSpc>
                          <a:spcPct val="107000"/>
                        </a:lnSpc>
                        <a:spcBef>
                          <a:spcPts val="0"/>
                        </a:spcBef>
                        <a:spcAft>
                          <a:spcPts val="0"/>
                        </a:spcAft>
                      </a:pPr>
                      <a:r>
                        <a:rPr lang="en-US" sz="20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Illiterate Adults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2042906541"/>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Persons with AIDS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3067006419"/>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Migrant Farm Workers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1376393140"/>
                  </a:ext>
                </a:extLst>
              </a:tr>
              <a:tr h="325905">
                <a:tc>
                  <a:txBody>
                    <a:bodyPr/>
                    <a:lstStyle/>
                    <a:p>
                      <a:pPr marL="0" marR="0">
                        <a:lnSpc>
                          <a:spcPct val="107000"/>
                        </a:lnSpc>
                        <a:spcBef>
                          <a:spcPts val="0"/>
                        </a:spcBef>
                        <a:spcAft>
                          <a:spcPts val="0"/>
                        </a:spcAft>
                      </a:pPr>
                      <a:r>
                        <a:rPr lang="en-US" sz="20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Elderly Centers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4156110793"/>
                  </a:ext>
                </a:extLst>
              </a:tr>
              <a:tr h="325905">
                <a:tc>
                  <a:txBody>
                    <a:bodyPr/>
                    <a:lstStyle/>
                    <a:p>
                      <a:pPr marL="0" marR="0">
                        <a:lnSpc>
                          <a:spcPct val="107000"/>
                        </a:lnSpc>
                        <a:spcBef>
                          <a:spcPts val="0"/>
                        </a:spcBef>
                        <a:spcAft>
                          <a:spcPts val="0"/>
                        </a:spcAft>
                      </a:pPr>
                      <a:r>
                        <a:rPr lang="en-US" sz="20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Other Elderly Services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2949015609"/>
                  </a:ext>
                </a:extLst>
              </a:tr>
              <a:tr h="325905">
                <a:tc>
                  <a:txBody>
                    <a:bodyPr/>
                    <a:lstStyle/>
                    <a:p>
                      <a:pPr marL="0" marR="0">
                        <a:lnSpc>
                          <a:spcPct val="107000"/>
                        </a:lnSpc>
                        <a:spcBef>
                          <a:spcPts val="0"/>
                        </a:spcBef>
                        <a:spcAft>
                          <a:spcPts val="0"/>
                        </a:spcAft>
                      </a:pPr>
                      <a:r>
                        <a:rPr lang="en-US" sz="20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tc>
                  <a:txBody>
                    <a:bodyPr/>
                    <a:lstStyle/>
                    <a:p>
                      <a:pPr marL="0" marR="0" algn="ctr">
                        <a:lnSpc>
                          <a:spcPct val="107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80" marR="60480" marT="84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EA"/>
                    </a:solidFill>
                  </a:tcPr>
                </a:tc>
                <a:extLst>
                  <a:ext uri="{0D108BD9-81ED-4DB2-BD59-A6C34878D82A}">
                    <a16:rowId xmlns:a16="http://schemas.microsoft.com/office/drawing/2014/main" val="1680066209"/>
                  </a:ext>
                </a:extLst>
              </a:tr>
            </a:tbl>
          </a:graphicData>
        </a:graphic>
      </p:graphicFrame>
      <p:sp>
        <p:nvSpPr>
          <p:cNvPr id="7" name="Slide Number Placeholder 6"/>
          <p:cNvSpPr>
            <a:spLocks noGrp="1"/>
          </p:cNvSpPr>
          <p:nvPr>
            <p:ph type="sldNum" sz="quarter" idx="12"/>
          </p:nvPr>
        </p:nvSpPr>
        <p:spPr/>
        <p:txBody>
          <a:bodyPr/>
          <a:lstStyle/>
          <a:p>
            <a:fld id="{500A7A85-B75E-4D15-8271-3E80641739A6}" type="slidenum">
              <a:rPr lang="en-US" smtClean="0"/>
              <a:t>85</a:t>
            </a:fld>
            <a:endParaRPr lang="en-US"/>
          </a:p>
        </p:txBody>
      </p:sp>
    </p:spTree>
    <p:extLst>
      <p:ext uri="{BB962C8B-B14F-4D97-AF65-F5344CB8AC3E}">
        <p14:creationId xmlns:p14="http://schemas.microsoft.com/office/powerpoint/2010/main" val="1307513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53830" y="1520165"/>
            <a:ext cx="11004826" cy="448041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800" dirty="0">
                <a:ln>
                  <a:solidFill>
                    <a:schemeClr val="accent1"/>
                  </a:solidFill>
                </a:ln>
                <a:solidFill>
                  <a:schemeClr val="bg1"/>
                </a:solidFill>
              </a:rPr>
              <a:t>	</a:t>
            </a:r>
            <a:endParaRPr lang="en-US" sz="2300" dirty="0"/>
          </a:p>
          <a:p>
            <a:r>
              <a:rPr lang="en-US" dirty="0">
                <a:solidFill>
                  <a:schemeClr val="tx1"/>
                </a:solidFill>
              </a:rPr>
              <a:t>The Monthly Monitoring Report for Client Income defined Programs contains tracking information as defined by HUD. </a:t>
            </a:r>
          </a:p>
        </p:txBody>
      </p:sp>
      <p:sp>
        <p:nvSpPr>
          <p:cNvPr id="6" name="Rectangle 5"/>
          <p:cNvSpPr/>
          <p:nvPr/>
        </p:nvSpPr>
        <p:spPr>
          <a:xfrm>
            <a:off x="300746" y="254352"/>
            <a:ext cx="10906540" cy="1323439"/>
          </a:xfrm>
          <a:prstGeom prst="rect">
            <a:avLst/>
          </a:prstGeom>
        </p:spPr>
        <p:txBody>
          <a:bodyPr wrap="square">
            <a:spAutoFit/>
          </a:bodyPr>
          <a:lstStyle/>
          <a:p>
            <a:pPr lvl="0"/>
            <a:r>
              <a:rPr lang="en-US" sz="4000" b="1" dirty="0">
                <a:solidFill>
                  <a:schemeClr val="bg1"/>
                </a:solidFill>
                <a:effectLst>
                  <a:outerShdw blurRad="38100" dist="38100" dir="2700000" algn="tl">
                    <a:srgbClr val="000000">
                      <a:alpha val="43137"/>
                    </a:srgbClr>
                  </a:outerShdw>
                </a:effectLst>
              </a:rPr>
              <a:t>CLIENT INCOME </a:t>
            </a:r>
          </a:p>
          <a:p>
            <a:pPr lvl="0"/>
            <a:r>
              <a:rPr lang="en-US" sz="4000" b="1" dirty="0">
                <a:solidFill>
                  <a:schemeClr val="bg1"/>
                </a:solidFill>
                <a:effectLst>
                  <a:outerShdw blurRad="38100" dist="38100" dir="2700000" algn="tl">
                    <a:srgbClr val="000000">
                      <a:alpha val="43137"/>
                    </a:srgbClr>
                  </a:outerShdw>
                </a:effectLst>
              </a:rPr>
              <a:t>MONITORING REPORTS</a:t>
            </a:r>
            <a:endParaRPr lang="en-US" sz="40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4076385"/>
              </p:ext>
            </p:extLst>
          </p:nvPr>
        </p:nvGraphicFramePr>
        <p:xfrm>
          <a:off x="553830" y="2996116"/>
          <a:ext cx="9990345" cy="3358646"/>
        </p:xfrm>
        <a:graphic>
          <a:graphicData uri="http://schemas.openxmlformats.org/drawingml/2006/table">
            <a:tbl>
              <a:tblPr/>
              <a:tblGrid>
                <a:gridCol w="6127889">
                  <a:extLst>
                    <a:ext uri="{9D8B030D-6E8A-4147-A177-3AD203B41FA5}">
                      <a16:colId xmlns:a16="http://schemas.microsoft.com/office/drawing/2014/main" val="3745799158"/>
                    </a:ext>
                  </a:extLst>
                </a:gridCol>
                <a:gridCol w="1743075">
                  <a:extLst>
                    <a:ext uri="{9D8B030D-6E8A-4147-A177-3AD203B41FA5}">
                      <a16:colId xmlns:a16="http://schemas.microsoft.com/office/drawing/2014/main" val="2320169842"/>
                    </a:ext>
                  </a:extLst>
                </a:gridCol>
                <a:gridCol w="2119381">
                  <a:extLst>
                    <a:ext uri="{9D8B030D-6E8A-4147-A177-3AD203B41FA5}">
                      <a16:colId xmlns:a16="http://schemas.microsoft.com/office/drawing/2014/main" val="1981006211"/>
                    </a:ext>
                  </a:extLst>
                </a:gridCol>
              </a:tblGrid>
              <a:tr h="589075">
                <a:tc>
                  <a:txBody>
                    <a:bodyPr/>
                    <a:lstStyle/>
                    <a:p>
                      <a:pPr marL="0" marR="0" algn="ctr">
                        <a:lnSpc>
                          <a:spcPct val="107000"/>
                        </a:lnSpc>
                        <a:spcBef>
                          <a:spcPts val="0"/>
                        </a:spcBef>
                        <a:spcAft>
                          <a:spcPts val="0"/>
                        </a:spcAft>
                      </a:pPr>
                      <a:r>
                        <a:rPr lang="en-US" sz="17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Income level based on Area Median Income for new/unduplicated served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7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Monthly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7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Yearly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5541584"/>
                  </a:ext>
                </a:extLst>
              </a:tr>
              <a:tr h="583709">
                <a:tc>
                  <a:txBody>
                    <a:bodyPr/>
                    <a:lstStyle/>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0-30%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92518512"/>
                  </a:ext>
                </a:extLst>
              </a:tr>
              <a:tr h="583709">
                <a:tc>
                  <a:txBody>
                    <a:bodyPr/>
                    <a:lstStyle/>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31-50%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99115057"/>
                  </a:ext>
                </a:extLst>
              </a:tr>
              <a:tr h="583709">
                <a:tc>
                  <a:txBody>
                    <a:bodyPr/>
                    <a:lstStyle/>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51-80%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01248196"/>
                  </a:ext>
                </a:extLst>
              </a:tr>
              <a:tr h="583709">
                <a:tc>
                  <a:txBody>
                    <a:bodyPr/>
                    <a:lstStyle/>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81%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92218703"/>
                  </a:ext>
                </a:extLst>
              </a:tr>
              <a:tr h="434735">
                <a:tc>
                  <a:txBody>
                    <a:bodyPr/>
                    <a:lstStyle/>
                    <a:p>
                      <a:pPr marL="0" marR="0" algn="ctr">
                        <a:lnSpc>
                          <a:spcPct val="107000"/>
                        </a:lnSpc>
                        <a:spcBef>
                          <a:spcPts val="0"/>
                        </a:spcBef>
                        <a:spcAft>
                          <a:spcPts val="0"/>
                        </a:spcAft>
                      </a:pPr>
                      <a:r>
                        <a:rPr lang="en-US" sz="17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Total* new/unduplicated served*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7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97" marR="64097" marT="89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41056526"/>
                  </a:ext>
                </a:extLst>
              </a:tr>
            </a:tbl>
          </a:graphicData>
        </a:graphic>
      </p:graphicFrame>
      <p:sp>
        <p:nvSpPr>
          <p:cNvPr id="7" name="Slide Number Placeholder 6"/>
          <p:cNvSpPr>
            <a:spLocks noGrp="1"/>
          </p:cNvSpPr>
          <p:nvPr>
            <p:ph type="sldNum" sz="quarter" idx="12"/>
          </p:nvPr>
        </p:nvSpPr>
        <p:spPr/>
        <p:txBody>
          <a:bodyPr/>
          <a:lstStyle/>
          <a:p>
            <a:fld id="{500A7A85-B75E-4D15-8271-3E80641739A6}" type="slidenum">
              <a:rPr lang="en-US" smtClean="0"/>
              <a:t>86</a:t>
            </a:fld>
            <a:endParaRPr lang="en-US"/>
          </a:p>
        </p:txBody>
      </p:sp>
    </p:spTree>
    <p:extLst>
      <p:ext uri="{BB962C8B-B14F-4D97-AF65-F5344CB8AC3E}">
        <p14:creationId xmlns:p14="http://schemas.microsoft.com/office/powerpoint/2010/main" val="22919150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0279EC-09C3-40A3-ABED-08DB99449638}"/>
              </a:ext>
            </a:extLst>
          </p:cNvPr>
          <p:cNvSpPr>
            <a:spLocks noGrp="1"/>
          </p:cNvSpPr>
          <p:nvPr>
            <p:ph type="sldNum" sz="quarter" idx="12"/>
          </p:nvPr>
        </p:nvSpPr>
        <p:spPr/>
        <p:txBody>
          <a:bodyPr/>
          <a:lstStyle/>
          <a:p>
            <a:fld id="{500A7A85-B75E-4D15-8271-3E80641739A6}" type="slidenum">
              <a:rPr lang="en-US" smtClean="0"/>
              <a:t>87</a:t>
            </a:fld>
            <a:endParaRPr lang="en-US"/>
          </a:p>
        </p:txBody>
      </p:sp>
      <p:sp>
        <p:nvSpPr>
          <p:cNvPr id="6" name="Rectangle 5">
            <a:extLst>
              <a:ext uri="{FF2B5EF4-FFF2-40B4-BE49-F238E27FC236}">
                <a16:creationId xmlns:a16="http://schemas.microsoft.com/office/drawing/2014/main" id="{F7BDAB9B-7888-4501-A5D5-58ADD821E1AD}"/>
              </a:ext>
            </a:extLst>
          </p:cNvPr>
          <p:cNvSpPr/>
          <p:nvPr/>
        </p:nvSpPr>
        <p:spPr>
          <a:xfrm>
            <a:off x="297009" y="113025"/>
            <a:ext cx="10906540" cy="1323439"/>
          </a:xfrm>
          <a:prstGeom prst="rect">
            <a:avLst/>
          </a:prstGeom>
        </p:spPr>
        <p:txBody>
          <a:bodyPr wrap="square">
            <a:spAutoFit/>
          </a:bodyPr>
          <a:lstStyle/>
          <a:p>
            <a:pPr lvl="0"/>
            <a:r>
              <a:rPr lang="en-US" sz="4000" b="1" dirty="0">
                <a:solidFill>
                  <a:schemeClr val="bg1"/>
                </a:solidFill>
                <a:effectLst>
                  <a:outerShdw blurRad="38100" dist="38100" dir="2700000" algn="tl">
                    <a:srgbClr val="000000">
                      <a:alpha val="43137"/>
                    </a:srgbClr>
                  </a:outerShdw>
                </a:effectLst>
              </a:rPr>
              <a:t>NATURE &amp; LOCATION</a:t>
            </a:r>
          </a:p>
          <a:p>
            <a:pPr lvl="0"/>
            <a:r>
              <a:rPr lang="en-US" sz="4000" b="1" dirty="0">
                <a:solidFill>
                  <a:schemeClr val="bg1"/>
                </a:solidFill>
                <a:effectLst>
                  <a:outerShdw blurRad="38100" dist="38100" dir="2700000" algn="tl">
                    <a:srgbClr val="000000">
                      <a:alpha val="43137"/>
                    </a:srgbClr>
                  </a:outerShdw>
                </a:effectLst>
              </a:rPr>
              <a:t>MONITORING REPORTS</a:t>
            </a:r>
            <a:endParaRPr lang="en-US" sz="4000" dirty="0">
              <a:solidFill>
                <a:schemeClr val="bg1"/>
              </a:solidFill>
            </a:endParaRPr>
          </a:p>
        </p:txBody>
      </p:sp>
      <p:sp>
        <p:nvSpPr>
          <p:cNvPr id="7" name="Rectangle 6">
            <a:extLst>
              <a:ext uri="{FF2B5EF4-FFF2-40B4-BE49-F238E27FC236}">
                <a16:creationId xmlns:a16="http://schemas.microsoft.com/office/drawing/2014/main" id="{1171BA0F-EFA9-4152-8AF3-608CA09723D9}"/>
              </a:ext>
            </a:extLst>
          </p:cNvPr>
          <p:cNvSpPr/>
          <p:nvPr/>
        </p:nvSpPr>
        <p:spPr>
          <a:xfrm>
            <a:off x="722051" y="1682685"/>
            <a:ext cx="9070019" cy="369332"/>
          </a:xfrm>
          <a:prstGeom prst="rect">
            <a:avLst/>
          </a:prstGeom>
        </p:spPr>
        <p:txBody>
          <a:bodyPr wrap="square">
            <a:spAutoFit/>
          </a:bodyPr>
          <a:lstStyle/>
          <a:p>
            <a:pPr marL="285750" indent="-285750">
              <a:buFont typeface="Arial" panose="020B0604020202020204" pitchFamily="34" charset="0"/>
              <a:buChar char="•"/>
            </a:pPr>
            <a:r>
              <a:rPr lang="en-US" dirty="0"/>
              <a:t>Only tracks client race and ethnicity </a:t>
            </a:r>
          </a:p>
        </p:txBody>
      </p:sp>
      <p:graphicFrame>
        <p:nvGraphicFramePr>
          <p:cNvPr id="8" name="Table 7">
            <a:extLst>
              <a:ext uri="{FF2B5EF4-FFF2-40B4-BE49-F238E27FC236}">
                <a16:creationId xmlns:a16="http://schemas.microsoft.com/office/drawing/2014/main" id="{0131E1B0-CD46-48D3-A54E-D7BC2472341C}"/>
              </a:ext>
            </a:extLst>
          </p:cNvPr>
          <p:cNvGraphicFramePr>
            <a:graphicFrameLocks noGrp="1"/>
          </p:cNvGraphicFramePr>
          <p:nvPr>
            <p:extLst>
              <p:ext uri="{D42A27DB-BD31-4B8C-83A1-F6EECF244321}">
                <p14:modId xmlns:p14="http://schemas.microsoft.com/office/powerpoint/2010/main" val="2604143930"/>
              </p:ext>
            </p:extLst>
          </p:nvPr>
        </p:nvGraphicFramePr>
        <p:xfrm>
          <a:off x="1920167" y="2287610"/>
          <a:ext cx="8351665" cy="4440885"/>
        </p:xfrm>
        <a:graphic>
          <a:graphicData uri="http://schemas.openxmlformats.org/drawingml/2006/table">
            <a:tbl>
              <a:tblPr>
                <a:tableStyleId>{5C22544A-7EE6-4342-B048-85BDC9FD1C3A}</a:tableStyleId>
              </a:tblPr>
              <a:tblGrid>
                <a:gridCol w="3074515">
                  <a:extLst>
                    <a:ext uri="{9D8B030D-6E8A-4147-A177-3AD203B41FA5}">
                      <a16:colId xmlns:a16="http://schemas.microsoft.com/office/drawing/2014/main" val="4215817951"/>
                    </a:ext>
                  </a:extLst>
                </a:gridCol>
                <a:gridCol w="917765">
                  <a:extLst>
                    <a:ext uri="{9D8B030D-6E8A-4147-A177-3AD203B41FA5}">
                      <a16:colId xmlns:a16="http://schemas.microsoft.com/office/drawing/2014/main" val="1874510826"/>
                    </a:ext>
                  </a:extLst>
                </a:gridCol>
                <a:gridCol w="917765">
                  <a:extLst>
                    <a:ext uri="{9D8B030D-6E8A-4147-A177-3AD203B41FA5}">
                      <a16:colId xmlns:a16="http://schemas.microsoft.com/office/drawing/2014/main" val="631798165"/>
                    </a:ext>
                  </a:extLst>
                </a:gridCol>
                <a:gridCol w="917765">
                  <a:extLst>
                    <a:ext uri="{9D8B030D-6E8A-4147-A177-3AD203B41FA5}">
                      <a16:colId xmlns:a16="http://schemas.microsoft.com/office/drawing/2014/main" val="719788556"/>
                    </a:ext>
                  </a:extLst>
                </a:gridCol>
                <a:gridCol w="917765">
                  <a:extLst>
                    <a:ext uri="{9D8B030D-6E8A-4147-A177-3AD203B41FA5}">
                      <a16:colId xmlns:a16="http://schemas.microsoft.com/office/drawing/2014/main" val="51972521"/>
                    </a:ext>
                  </a:extLst>
                </a:gridCol>
                <a:gridCol w="917765">
                  <a:extLst>
                    <a:ext uri="{9D8B030D-6E8A-4147-A177-3AD203B41FA5}">
                      <a16:colId xmlns:a16="http://schemas.microsoft.com/office/drawing/2014/main" val="4179472608"/>
                    </a:ext>
                  </a:extLst>
                </a:gridCol>
                <a:gridCol w="688325">
                  <a:extLst>
                    <a:ext uri="{9D8B030D-6E8A-4147-A177-3AD203B41FA5}">
                      <a16:colId xmlns:a16="http://schemas.microsoft.com/office/drawing/2014/main" val="3127328605"/>
                    </a:ext>
                  </a:extLst>
                </a:gridCol>
              </a:tblGrid>
              <a:tr h="227208">
                <a:tc rowSpan="2">
                  <a:txBody>
                    <a:bodyPr/>
                    <a:lstStyle/>
                    <a:p>
                      <a:pPr marL="0" marR="0">
                        <a:spcBef>
                          <a:spcPts val="0"/>
                        </a:spcBef>
                        <a:spcAft>
                          <a:spcPts val="0"/>
                        </a:spcAft>
                      </a:pPr>
                      <a:r>
                        <a:rPr lang="en-US" sz="1100" dirty="0">
                          <a:effectLst/>
                        </a:rPr>
                        <a:t>Race: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pPr marL="0" marR="0" algn="ctr">
                        <a:spcBef>
                          <a:spcPts val="0"/>
                        </a:spcBef>
                        <a:spcAft>
                          <a:spcPts val="0"/>
                        </a:spcAft>
                      </a:pPr>
                      <a:r>
                        <a:rPr lang="en-US" sz="1100">
                          <a:effectLst/>
                        </a:rPr>
                        <a:t>Monthly</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100">
                          <a:effectLst/>
                        </a:rPr>
                        <a:t>Yearly</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5175352"/>
                  </a:ext>
                </a:extLst>
              </a:tr>
              <a:tr h="681624">
                <a:tc vMerge="1">
                  <a:txBody>
                    <a:bodyPr/>
                    <a:lstStyle/>
                    <a:p>
                      <a:endParaRPr lang="en-US"/>
                    </a:p>
                  </a:txBody>
                  <a:tcPr/>
                </a:tc>
                <a:tc>
                  <a:txBody>
                    <a:bodyPr/>
                    <a:lstStyle/>
                    <a:p>
                      <a:pPr marL="0" marR="0">
                        <a:spcBef>
                          <a:spcPts val="0"/>
                        </a:spcBef>
                        <a:spcAft>
                          <a:spcPts val="0"/>
                        </a:spcAft>
                      </a:pPr>
                      <a:r>
                        <a:rPr lang="en-US" sz="1100">
                          <a:effectLst/>
                        </a:rPr>
                        <a:t>Hispanic</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Not Hispanic</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Total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Hispanic</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Not Hispanic</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Total</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13724107"/>
                  </a:ext>
                </a:extLst>
              </a:tr>
              <a:tr h="227208">
                <a:tc>
                  <a:txBody>
                    <a:bodyPr/>
                    <a:lstStyle/>
                    <a:p>
                      <a:pPr marL="0" marR="0">
                        <a:spcBef>
                          <a:spcPts val="0"/>
                        </a:spcBef>
                        <a:spcAft>
                          <a:spcPts val="0"/>
                        </a:spcAft>
                      </a:pPr>
                      <a:r>
                        <a:rPr lang="en-US" sz="1100">
                          <a:effectLst/>
                        </a:rPr>
                        <a:t>White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59764733"/>
                  </a:ext>
                </a:extLst>
              </a:tr>
              <a:tr h="227208">
                <a:tc>
                  <a:txBody>
                    <a:bodyPr/>
                    <a:lstStyle/>
                    <a:p>
                      <a:pPr marL="0" marR="0">
                        <a:spcBef>
                          <a:spcPts val="0"/>
                        </a:spcBef>
                        <a:spcAft>
                          <a:spcPts val="0"/>
                        </a:spcAft>
                      </a:pPr>
                      <a:r>
                        <a:rPr lang="en-US" sz="1100">
                          <a:effectLst/>
                        </a:rPr>
                        <a:t>Black/African American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6831415"/>
                  </a:ext>
                </a:extLst>
              </a:tr>
              <a:tr h="227208">
                <a:tc>
                  <a:txBody>
                    <a:bodyPr/>
                    <a:lstStyle/>
                    <a:p>
                      <a:pPr marL="0" marR="0">
                        <a:spcBef>
                          <a:spcPts val="0"/>
                        </a:spcBef>
                        <a:spcAft>
                          <a:spcPts val="0"/>
                        </a:spcAft>
                      </a:pPr>
                      <a:r>
                        <a:rPr lang="en-US" sz="1100">
                          <a:effectLst/>
                        </a:rPr>
                        <a:t>Asian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20436405"/>
                  </a:ext>
                </a:extLst>
              </a:tr>
              <a:tr h="227208">
                <a:tc>
                  <a:txBody>
                    <a:bodyPr/>
                    <a:lstStyle/>
                    <a:p>
                      <a:pPr marL="0" marR="0">
                        <a:spcBef>
                          <a:spcPts val="0"/>
                        </a:spcBef>
                        <a:spcAft>
                          <a:spcPts val="0"/>
                        </a:spcAft>
                      </a:pPr>
                      <a:r>
                        <a:rPr lang="en-US" sz="1100">
                          <a:effectLst/>
                        </a:rPr>
                        <a:t>American Indian/Alaska Native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1171521"/>
                  </a:ext>
                </a:extLst>
              </a:tr>
              <a:tr h="454416">
                <a:tc>
                  <a:txBody>
                    <a:bodyPr/>
                    <a:lstStyle/>
                    <a:p>
                      <a:pPr marL="0" marR="0">
                        <a:spcBef>
                          <a:spcPts val="0"/>
                        </a:spcBef>
                        <a:spcAft>
                          <a:spcPts val="0"/>
                        </a:spcAft>
                      </a:pPr>
                      <a:r>
                        <a:rPr lang="en-US" sz="1100">
                          <a:effectLst/>
                        </a:rPr>
                        <a:t>Native Hawaiian/ Other Pacific Islander</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62062910"/>
                  </a:ext>
                </a:extLst>
              </a:tr>
              <a:tr h="454416">
                <a:tc>
                  <a:txBody>
                    <a:bodyPr/>
                    <a:lstStyle/>
                    <a:p>
                      <a:pPr marL="0" marR="0">
                        <a:spcBef>
                          <a:spcPts val="0"/>
                        </a:spcBef>
                        <a:spcAft>
                          <a:spcPts val="0"/>
                        </a:spcAft>
                      </a:pPr>
                      <a:r>
                        <a:rPr lang="en-US" sz="1100">
                          <a:effectLst/>
                        </a:rPr>
                        <a:t>American Indian/Alaska Native &amp; White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56425233"/>
                  </a:ext>
                </a:extLst>
              </a:tr>
              <a:tr h="227208">
                <a:tc>
                  <a:txBody>
                    <a:bodyPr/>
                    <a:lstStyle/>
                    <a:p>
                      <a:pPr marL="0" marR="0">
                        <a:spcBef>
                          <a:spcPts val="0"/>
                        </a:spcBef>
                        <a:spcAft>
                          <a:spcPts val="0"/>
                        </a:spcAft>
                      </a:pPr>
                      <a:r>
                        <a:rPr lang="en-US" sz="1100">
                          <a:effectLst/>
                        </a:rPr>
                        <a:t>Asian &amp; White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98576145"/>
                  </a:ext>
                </a:extLst>
              </a:tr>
              <a:tr h="454416">
                <a:tc>
                  <a:txBody>
                    <a:bodyPr/>
                    <a:lstStyle/>
                    <a:p>
                      <a:pPr marL="0" marR="0">
                        <a:spcBef>
                          <a:spcPts val="0"/>
                        </a:spcBef>
                        <a:spcAft>
                          <a:spcPts val="0"/>
                        </a:spcAft>
                      </a:pPr>
                      <a:r>
                        <a:rPr lang="en-US" sz="1100">
                          <a:effectLst/>
                        </a:rPr>
                        <a:t>Black/African American &amp; White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97796247"/>
                  </a:ext>
                </a:extLst>
              </a:tr>
              <a:tr h="454416">
                <a:tc>
                  <a:txBody>
                    <a:bodyPr/>
                    <a:lstStyle/>
                    <a:p>
                      <a:pPr marL="0" marR="0">
                        <a:spcBef>
                          <a:spcPts val="0"/>
                        </a:spcBef>
                        <a:spcAft>
                          <a:spcPts val="0"/>
                        </a:spcAft>
                      </a:pPr>
                      <a:r>
                        <a:rPr lang="en-US" sz="1100">
                          <a:effectLst/>
                        </a:rPr>
                        <a:t>American Indian/Alaska Native &amp; Black/African American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60506007"/>
                  </a:ext>
                </a:extLst>
              </a:tr>
              <a:tr h="227208">
                <a:tc>
                  <a:txBody>
                    <a:bodyPr/>
                    <a:lstStyle/>
                    <a:p>
                      <a:pPr marL="0" marR="0">
                        <a:spcBef>
                          <a:spcPts val="0"/>
                        </a:spcBef>
                        <a:spcAft>
                          <a:spcPts val="0"/>
                        </a:spcAft>
                      </a:pPr>
                      <a:r>
                        <a:rPr lang="en-US" sz="1100">
                          <a:effectLst/>
                        </a:rPr>
                        <a:t>Other not listed above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5170759"/>
                  </a:ext>
                </a:extLst>
              </a:tr>
              <a:tr h="351141">
                <a:tc>
                  <a:txBody>
                    <a:bodyPr/>
                    <a:lstStyle/>
                    <a:p>
                      <a:pPr marL="0" marR="0">
                        <a:spcBef>
                          <a:spcPts val="0"/>
                        </a:spcBef>
                        <a:spcAft>
                          <a:spcPts val="0"/>
                        </a:spcAft>
                      </a:pPr>
                      <a:r>
                        <a:rPr lang="en-US" sz="600">
                          <a:effectLst/>
                        </a:rPr>
                        <a:t> </a:t>
                      </a:r>
                      <a:endParaRPr lang="en-US" sz="1200">
                        <a:effectLst/>
                      </a:endParaRPr>
                    </a:p>
                    <a:p>
                      <a:pPr marL="0" marR="0">
                        <a:spcBef>
                          <a:spcPts val="0"/>
                        </a:spcBef>
                        <a:spcAft>
                          <a:spcPts val="0"/>
                        </a:spcAft>
                      </a:pPr>
                      <a:r>
                        <a:rPr lang="en-US" sz="1100">
                          <a:effectLst/>
                        </a:rPr>
                        <a:t>Total*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59089190"/>
                  </a:ext>
                </a:extLst>
              </a:tr>
            </a:tbl>
          </a:graphicData>
        </a:graphic>
      </p:graphicFrame>
    </p:spTree>
    <p:extLst>
      <p:ext uri="{BB962C8B-B14F-4D97-AF65-F5344CB8AC3E}">
        <p14:creationId xmlns:p14="http://schemas.microsoft.com/office/powerpoint/2010/main" val="2308833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2426" y="904298"/>
            <a:ext cx="11157088" cy="5327897"/>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800" dirty="0">
                <a:ln>
                  <a:solidFill>
                    <a:schemeClr val="accent1"/>
                  </a:solidFill>
                </a:ln>
                <a:solidFill>
                  <a:schemeClr val="bg1"/>
                </a:solidFill>
              </a:rPr>
              <a:t>	</a:t>
            </a:r>
            <a:endParaRPr lang="en-US" sz="2800" dirty="0"/>
          </a:p>
          <a:p>
            <a:r>
              <a:rPr lang="en-US" sz="2600" dirty="0">
                <a:solidFill>
                  <a:schemeClr val="tx1"/>
                </a:solidFill>
              </a:rPr>
              <a:t>The Monthly Monitoring Reports contains (2) additional data collections items:</a:t>
            </a:r>
          </a:p>
          <a:p>
            <a:pPr indent="457200">
              <a:spcBef>
                <a:spcPts val="0"/>
              </a:spcBef>
              <a:spcAft>
                <a:spcPts val="0"/>
              </a:spcAft>
            </a:pPr>
            <a:r>
              <a:rPr lang="en-US" sz="2600" dirty="0">
                <a:solidFill>
                  <a:schemeClr val="tx1"/>
                </a:solidFill>
                <a:latin typeface="Times New Roman" panose="02020603050405020304" pitchFamily="18" charset="0"/>
                <a:ea typeface="Times New Roman" panose="02020603050405020304" pitchFamily="18" charset="0"/>
              </a:rPr>
              <a:t> </a:t>
            </a:r>
          </a:p>
          <a:p>
            <a:pPr>
              <a:spcBef>
                <a:spcPts val="0"/>
              </a:spcBef>
              <a:spcAft>
                <a:spcPts val="0"/>
              </a:spcAft>
            </a:pPr>
            <a:r>
              <a:rPr lang="en-US" sz="2600" dirty="0">
                <a:solidFill>
                  <a:schemeClr val="tx1"/>
                </a:solidFill>
                <a:ea typeface="Times New Roman" panose="02020603050405020304" pitchFamily="18" charset="0"/>
              </a:rPr>
              <a:t>1.) 	Does your agency keep a waiting list for this program? Yes, No or Not Applicable</a:t>
            </a:r>
          </a:p>
          <a:p>
            <a:pPr>
              <a:spcBef>
                <a:spcPts val="0"/>
              </a:spcBef>
              <a:spcAft>
                <a:spcPts val="0"/>
              </a:spcAft>
            </a:pPr>
            <a:r>
              <a:rPr lang="en-US" sz="2600" dirty="0">
                <a:solidFill>
                  <a:schemeClr val="tx1"/>
                </a:solidFill>
                <a:ea typeface="Times New Roman" panose="02020603050405020304" pitchFamily="18" charset="0"/>
              </a:rPr>
              <a:t> </a:t>
            </a:r>
          </a:p>
          <a:p>
            <a:pPr>
              <a:spcBef>
                <a:spcPts val="0"/>
              </a:spcBef>
              <a:spcAft>
                <a:spcPts val="0"/>
              </a:spcAft>
            </a:pPr>
            <a:r>
              <a:rPr lang="en-US" sz="2600" dirty="0">
                <a:solidFill>
                  <a:schemeClr val="tx1"/>
                </a:solidFill>
                <a:ea typeface="Times New Roman" panose="02020603050405020304" pitchFamily="18" charset="0"/>
              </a:rPr>
              <a:t>	If a waiting list is kept, how many individuals are listed? </a:t>
            </a:r>
          </a:p>
          <a:p>
            <a:pPr>
              <a:spcBef>
                <a:spcPts val="0"/>
              </a:spcBef>
              <a:spcAft>
                <a:spcPts val="0"/>
              </a:spcAft>
            </a:pPr>
            <a:endParaRPr lang="en-US" sz="2600" dirty="0">
              <a:solidFill>
                <a:schemeClr val="tx1"/>
              </a:solidFill>
              <a:ea typeface="Times New Roman" panose="02020603050405020304" pitchFamily="18" charset="0"/>
            </a:endParaRPr>
          </a:p>
          <a:p>
            <a:pPr>
              <a:spcBef>
                <a:spcPts val="0"/>
              </a:spcBef>
              <a:spcAft>
                <a:spcPts val="0"/>
              </a:spcAft>
            </a:pPr>
            <a:r>
              <a:rPr lang="en-US" sz="2600" dirty="0">
                <a:solidFill>
                  <a:schemeClr val="tx1"/>
                </a:solidFill>
                <a:ea typeface="Times New Roman" panose="02020603050405020304" pitchFamily="18" charset="0"/>
              </a:rPr>
              <a:t> </a:t>
            </a:r>
          </a:p>
          <a:p>
            <a:pPr>
              <a:spcBef>
                <a:spcPts val="0"/>
              </a:spcBef>
              <a:spcAft>
                <a:spcPts val="0"/>
              </a:spcAft>
            </a:pPr>
            <a:r>
              <a:rPr lang="en-US" sz="2600" dirty="0">
                <a:solidFill>
                  <a:schemeClr val="tx1"/>
                </a:solidFill>
                <a:ea typeface="Times New Roman" panose="02020603050405020304" pitchFamily="18" charset="0"/>
              </a:rPr>
              <a:t>2.) 	Does your agency deny service for any reason? Yes, No or Not Applicable </a:t>
            </a:r>
          </a:p>
          <a:p>
            <a:pPr>
              <a:spcBef>
                <a:spcPts val="0"/>
              </a:spcBef>
              <a:spcAft>
                <a:spcPts val="0"/>
              </a:spcAft>
            </a:pPr>
            <a:endParaRPr lang="en-US" sz="2600" dirty="0">
              <a:solidFill>
                <a:schemeClr val="tx1"/>
              </a:solidFill>
              <a:ea typeface="Times New Roman" panose="02020603050405020304" pitchFamily="18" charset="0"/>
            </a:endParaRPr>
          </a:p>
          <a:p>
            <a:pPr>
              <a:spcBef>
                <a:spcPts val="0"/>
              </a:spcBef>
              <a:spcAft>
                <a:spcPts val="0"/>
              </a:spcAft>
            </a:pPr>
            <a:r>
              <a:rPr lang="en-US" sz="2600" dirty="0">
                <a:solidFill>
                  <a:schemeClr val="tx1"/>
                </a:solidFill>
                <a:ea typeface="Times New Roman" panose="02020603050405020304" pitchFamily="18" charset="0"/>
              </a:rPr>
              <a:t>	If denial has been issued, has formal notice been provided? Yes or No </a:t>
            </a:r>
          </a:p>
          <a:p>
            <a:endParaRPr lang="en-US" sz="2600" dirty="0"/>
          </a:p>
          <a:p>
            <a:endParaRPr lang="en-US" dirty="0"/>
          </a:p>
          <a:p>
            <a:endParaRPr lang="en-US" dirty="0"/>
          </a:p>
          <a:p>
            <a:endParaRPr lang="en-US" dirty="0"/>
          </a:p>
        </p:txBody>
      </p:sp>
      <p:sp>
        <p:nvSpPr>
          <p:cNvPr id="6" name="Rectangle 5"/>
          <p:cNvSpPr/>
          <p:nvPr/>
        </p:nvSpPr>
        <p:spPr>
          <a:xfrm>
            <a:off x="598905" y="210306"/>
            <a:ext cx="10906540" cy="830997"/>
          </a:xfrm>
          <a:prstGeom prst="rect">
            <a:avLst/>
          </a:prstGeom>
        </p:spPr>
        <p:txBody>
          <a:bodyPr wrap="square">
            <a:spAutoFit/>
          </a:bodyPr>
          <a:lstStyle/>
          <a:p>
            <a:pPr lvl="0"/>
            <a:r>
              <a:rPr lang="en-US" sz="4800" b="1" dirty="0">
                <a:solidFill>
                  <a:schemeClr val="bg1"/>
                </a:solidFill>
                <a:effectLst>
                  <a:outerShdw blurRad="38100" dist="38100" dir="2700000" algn="tl">
                    <a:srgbClr val="000000">
                      <a:alpha val="43137"/>
                    </a:srgbClr>
                  </a:outerShdw>
                </a:effectLst>
              </a:rPr>
              <a:t>DATA TRACKING TOOLS</a:t>
            </a:r>
            <a:endParaRPr lang="en-US" sz="4800" dirty="0">
              <a:solidFill>
                <a:schemeClr val="bg1"/>
              </a:solidFill>
            </a:endParaRPr>
          </a:p>
        </p:txBody>
      </p:sp>
      <p:sp>
        <p:nvSpPr>
          <p:cNvPr id="5" name="Slide Number Placeholder 4"/>
          <p:cNvSpPr>
            <a:spLocks noGrp="1"/>
          </p:cNvSpPr>
          <p:nvPr>
            <p:ph type="sldNum" sz="quarter" idx="12"/>
          </p:nvPr>
        </p:nvSpPr>
        <p:spPr/>
        <p:txBody>
          <a:bodyPr/>
          <a:lstStyle/>
          <a:p>
            <a:fld id="{500A7A85-B75E-4D15-8271-3E80641739A6}" type="slidenum">
              <a:rPr lang="en-US" smtClean="0"/>
              <a:t>88</a:t>
            </a:fld>
            <a:endParaRPr lang="en-US"/>
          </a:p>
        </p:txBody>
      </p:sp>
    </p:spTree>
    <p:extLst>
      <p:ext uri="{BB962C8B-B14F-4D97-AF65-F5344CB8AC3E}">
        <p14:creationId xmlns:p14="http://schemas.microsoft.com/office/powerpoint/2010/main" val="1160551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07" y="233385"/>
            <a:ext cx="7505632" cy="1247546"/>
          </a:xfrm>
        </p:spPr>
        <p:txBody>
          <a:bodyPr>
            <a:normAutofit/>
          </a:bodyPr>
          <a:lstStyle/>
          <a:p>
            <a:r>
              <a:rPr lang="en-US" sz="4800" b="1" dirty="0">
                <a:solidFill>
                  <a:schemeClr val="bg1"/>
                </a:solidFill>
                <a:effectLst>
                  <a:outerShdw blurRad="38100" dist="38100" dir="2700000" algn="tl">
                    <a:srgbClr val="000000">
                      <a:alpha val="43137"/>
                    </a:srgbClr>
                  </a:outerShdw>
                </a:effectLst>
              </a:rPr>
              <a:t>PROGRAM MONITORING</a:t>
            </a:r>
            <a:endParaRPr lang="en-US" sz="4800" dirty="0">
              <a:solidFill>
                <a:schemeClr val="bg1"/>
              </a:solidFill>
            </a:endParaRPr>
          </a:p>
        </p:txBody>
      </p:sp>
      <p:sp>
        <p:nvSpPr>
          <p:cNvPr id="3" name="Content Placeholder 2"/>
          <p:cNvSpPr>
            <a:spLocks noGrp="1"/>
          </p:cNvSpPr>
          <p:nvPr>
            <p:ph idx="1"/>
          </p:nvPr>
        </p:nvSpPr>
        <p:spPr>
          <a:xfrm>
            <a:off x="863115" y="1242392"/>
            <a:ext cx="8534400" cy="3615267"/>
          </a:xfrm>
        </p:spPr>
        <p:txBody>
          <a:bodyPr>
            <a:normAutofit/>
          </a:bodyPr>
          <a:lstStyle/>
          <a:p>
            <a:r>
              <a:rPr lang="en-US" sz="2800" dirty="0">
                <a:solidFill>
                  <a:schemeClr val="tx1"/>
                </a:solidFill>
              </a:rPr>
              <a:t>(3) Potential Monitoring Steps</a:t>
            </a:r>
          </a:p>
          <a:p>
            <a:pPr marL="971550" lvl="1" indent="-514350">
              <a:buClrTx/>
              <a:buFont typeface="+mj-lt"/>
              <a:buAutoNum type="arabicPeriod"/>
            </a:pPr>
            <a:r>
              <a:rPr lang="en-US" sz="2800" dirty="0">
                <a:solidFill>
                  <a:schemeClr val="tx1"/>
                </a:solidFill>
              </a:rPr>
              <a:t>Risk Analysis</a:t>
            </a:r>
          </a:p>
          <a:p>
            <a:pPr marL="971550" lvl="1" indent="-514350">
              <a:buClrTx/>
              <a:buFont typeface="+mj-lt"/>
              <a:buAutoNum type="arabicPeriod"/>
            </a:pPr>
            <a:r>
              <a:rPr lang="en-US" sz="2800" dirty="0">
                <a:solidFill>
                  <a:schemeClr val="tx1"/>
                </a:solidFill>
              </a:rPr>
              <a:t>Remote Monitoring</a:t>
            </a:r>
          </a:p>
          <a:p>
            <a:pPr marL="971550" lvl="1" indent="-514350">
              <a:buClrTx/>
              <a:buFont typeface="+mj-lt"/>
              <a:buAutoNum type="arabicPeriod"/>
            </a:pPr>
            <a:r>
              <a:rPr lang="en-US" sz="2800" dirty="0">
                <a:solidFill>
                  <a:schemeClr val="tx1"/>
                </a:solidFill>
              </a:rPr>
              <a:t>On-Site Monitoring</a:t>
            </a:r>
          </a:p>
        </p:txBody>
      </p:sp>
      <p:sp>
        <p:nvSpPr>
          <p:cNvPr id="6" name="Slide Number Placeholder 5"/>
          <p:cNvSpPr>
            <a:spLocks noGrp="1"/>
          </p:cNvSpPr>
          <p:nvPr>
            <p:ph type="sldNum" sz="quarter" idx="12"/>
          </p:nvPr>
        </p:nvSpPr>
        <p:spPr/>
        <p:txBody>
          <a:bodyPr/>
          <a:lstStyle/>
          <a:p>
            <a:fld id="{500A7A85-B75E-4D15-8271-3E80641739A6}" type="slidenum">
              <a:rPr lang="en-US" smtClean="0"/>
              <a:t>89</a:t>
            </a:fld>
            <a:endParaRPr lang="en-US"/>
          </a:p>
        </p:txBody>
      </p:sp>
    </p:spTree>
    <p:extLst>
      <p:ext uri="{BB962C8B-B14F-4D97-AF65-F5344CB8AC3E}">
        <p14:creationId xmlns:p14="http://schemas.microsoft.com/office/powerpoint/2010/main" val="2903953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14232" y="202497"/>
            <a:ext cx="7332068" cy="830997"/>
          </a:xfrm>
          <a:prstGeom prst="rect">
            <a:avLst/>
          </a:prstGeom>
          <a:no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CDBG REVIEW </a:t>
            </a:r>
            <a:r>
              <a:rPr lang="en-US" sz="3000" b="1" dirty="0">
                <a:solidFill>
                  <a:schemeClr val="bg1"/>
                </a:solidFill>
                <a:effectLst>
                  <a:outerShdw blurRad="38100" dist="38100" dir="2700000" algn="tl">
                    <a:srgbClr val="000000">
                      <a:alpha val="43137"/>
                    </a:srgbClr>
                  </a:outerShdw>
                </a:effectLst>
              </a:rPr>
              <a:t>CONTINUED</a:t>
            </a:r>
          </a:p>
        </p:txBody>
      </p:sp>
      <p:sp>
        <p:nvSpPr>
          <p:cNvPr id="7" name="TextBox 6"/>
          <p:cNvSpPr txBox="1"/>
          <p:nvPr/>
        </p:nvSpPr>
        <p:spPr>
          <a:xfrm>
            <a:off x="695373" y="1330624"/>
            <a:ext cx="9545783" cy="4247317"/>
          </a:xfrm>
          <a:prstGeom prst="rect">
            <a:avLst/>
          </a:prstGeom>
          <a:noFill/>
        </p:spPr>
        <p:txBody>
          <a:bodyPr wrap="square" rtlCol="0">
            <a:spAutoFit/>
          </a:bodyPr>
          <a:lstStyle/>
          <a:p>
            <a:r>
              <a:rPr lang="en-US" sz="3200" b="1" dirty="0">
                <a:solidFill>
                  <a:schemeClr val="bg1"/>
                </a:solidFill>
              </a:rPr>
              <a:t>National Objectives</a:t>
            </a:r>
            <a:endParaRPr lang="en-US" sz="2800" dirty="0">
              <a:solidFill>
                <a:schemeClr val="bg1"/>
              </a:solidFill>
            </a:endParaRPr>
          </a:p>
          <a:p>
            <a:pPr marL="514350" indent="-514350">
              <a:buFont typeface="+mj-lt"/>
              <a:buAutoNum type="arabicPeriod"/>
            </a:pPr>
            <a:r>
              <a:rPr lang="en-US" sz="2800" dirty="0">
                <a:solidFill>
                  <a:schemeClr val="bg1"/>
                </a:solidFill>
              </a:rPr>
              <a:t>Benefit low-and moderate-income (LMI) persons/ households</a:t>
            </a:r>
          </a:p>
          <a:p>
            <a:endParaRPr lang="en-US" sz="2800" b="1" dirty="0"/>
          </a:p>
          <a:p>
            <a:pPr marL="971550" lvl="1" indent="-514350">
              <a:buFont typeface="+mj-lt"/>
              <a:buAutoNum type="alphaLcParenR"/>
            </a:pPr>
            <a:r>
              <a:rPr lang="en-US" sz="2800" dirty="0"/>
              <a:t>Area benefit activities</a:t>
            </a:r>
          </a:p>
          <a:p>
            <a:pPr marL="1428750" lvl="2" indent="-514350">
              <a:buClr>
                <a:schemeClr val="tx1"/>
              </a:buClr>
              <a:buFont typeface="Arial" panose="020B0604020202020204" pitchFamily="34" charset="0"/>
              <a:buChar char="•"/>
            </a:pPr>
            <a:r>
              <a:rPr lang="en-US" sz="2800" dirty="0"/>
              <a:t>This is an activity which benefits all residents in a particular area, where at least 51% of the residents are LMI persons.</a:t>
            </a:r>
          </a:p>
          <a:p>
            <a:pPr marL="971550" lvl="1" indent="-514350">
              <a:lnSpc>
                <a:spcPct val="150000"/>
              </a:lnSpc>
              <a:buFont typeface="+mj-lt"/>
              <a:buAutoNum type="alphaLcParenR"/>
            </a:pPr>
            <a:endParaRPr lang="en-US" sz="2800" dirty="0"/>
          </a:p>
        </p:txBody>
      </p:sp>
      <p:sp>
        <p:nvSpPr>
          <p:cNvPr id="4" name="Slide Number Placeholder 3"/>
          <p:cNvSpPr>
            <a:spLocks noGrp="1"/>
          </p:cNvSpPr>
          <p:nvPr>
            <p:ph type="sldNum" sz="quarter" idx="12"/>
          </p:nvPr>
        </p:nvSpPr>
        <p:spPr/>
        <p:txBody>
          <a:bodyPr/>
          <a:lstStyle/>
          <a:p>
            <a:fld id="{500A7A85-B75E-4D15-8271-3E80641739A6}" type="slidenum">
              <a:rPr lang="en-US" smtClean="0"/>
              <a:t>9</a:t>
            </a:fld>
            <a:endParaRPr lang="en-US" dirty="0"/>
          </a:p>
        </p:txBody>
      </p:sp>
    </p:spTree>
    <p:extLst>
      <p:ext uri="{BB962C8B-B14F-4D97-AF65-F5344CB8AC3E}">
        <p14:creationId xmlns:p14="http://schemas.microsoft.com/office/powerpoint/2010/main" val="1429803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446" y="223445"/>
            <a:ext cx="8534400" cy="1507067"/>
          </a:xfrm>
        </p:spPr>
        <p:txBody>
          <a:bodyPr>
            <a:normAutofit/>
          </a:bodyPr>
          <a:lstStyle/>
          <a:p>
            <a:r>
              <a:rPr lang="en-US" sz="4800" b="1" dirty="0">
                <a:solidFill>
                  <a:schemeClr val="bg1"/>
                </a:solidFill>
                <a:effectLst>
                  <a:outerShdw blurRad="38100" dist="38100" dir="2700000" algn="tl">
                    <a:srgbClr val="000000">
                      <a:alpha val="43137"/>
                    </a:srgbClr>
                  </a:outerShdw>
                </a:effectLst>
              </a:rPr>
              <a:t>Risk analysis</a:t>
            </a:r>
            <a:endParaRPr lang="en-US" sz="4800" dirty="0">
              <a:solidFill>
                <a:schemeClr val="bg1"/>
              </a:solidFill>
            </a:endParaRPr>
          </a:p>
        </p:txBody>
      </p:sp>
      <p:sp>
        <p:nvSpPr>
          <p:cNvPr id="3" name="Content Placeholder 2"/>
          <p:cNvSpPr>
            <a:spLocks noGrp="1"/>
          </p:cNvSpPr>
          <p:nvPr>
            <p:ph idx="1"/>
          </p:nvPr>
        </p:nvSpPr>
        <p:spPr>
          <a:xfrm>
            <a:off x="823359" y="2196549"/>
            <a:ext cx="10368102" cy="2922104"/>
          </a:xfrm>
        </p:spPr>
        <p:txBody>
          <a:bodyPr>
            <a:noAutofit/>
          </a:bodyPr>
          <a:lstStyle/>
          <a:p>
            <a:r>
              <a:rPr lang="en-US" sz="2800" dirty="0">
                <a:solidFill>
                  <a:schemeClr val="tx1"/>
                </a:solidFill>
              </a:rPr>
              <a:t>A Risk Analysis is conducted of all subrecipients prior to the end of each program year. </a:t>
            </a:r>
          </a:p>
          <a:p>
            <a:r>
              <a:rPr lang="en-US" sz="2800" dirty="0">
                <a:solidFill>
                  <a:schemeClr val="tx1"/>
                </a:solidFill>
              </a:rPr>
              <a:t>This is completed by the assigned CD Specialist and is a rating worksheet to evaluate the subrecipient’s performance over the course of the program to date.  </a:t>
            </a:r>
          </a:p>
          <a:p>
            <a:r>
              <a:rPr lang="en-US" sz="2800" dirty="0">
                <a:solidFill>
                  <a:schemeClr val="tx1"/>
                </a:solidFill>
              </a:rPr>
              <a:t>If the total overall risk score is over the predetermined threshold, then an on-site monitoring is scheduled with the subrecipient.</a:t>
            </a:r>
          </a:p>
        </p:txBody>
      </p:sp>
      <p:sp>
        <p:nvSpPr>
          <p:cNvPr id="6" name="Slide Number Placeholder 5"/>
          <p:cNvSpPr>
            <a:spLocks noGrp="1"/>
          </p:cNvSpPr>
          <p:nvPr>
            <p:ph type="sldNum" sz="quarter" idx="12"/>
          </p:nvPr>
        </p:nvSpPr>
        <p:spPr/>
        <p:txBody>
          <a:bodyPr/>
          <a:lstStyle/>
          <a:p>
            <a:fld id="{500A7A85-B75E-4D15-8271-3E80641739A6}" type="slidenum">
              <a:rPr lang="en-US" smtClean="0"/>
              <a:t>90</a:t>
            </a:fld>
            <a:endParaRPr lang="en-US"/>
          </a:p>
        </p:txBody>
      </p:sp>
    </p:spTree>
    <p:extLst>
      <p:ext uri="{BB962C8B-B14F-4D97-AF65-F5344CB8AC3E}">
        <p14:creationId xmlns:p14="http://schemas.microsoft.com/office/powerpoint/2010/main" val="1838127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055" y="143933"/>
            <a:ext cx="10417796" cy="999068"/>
          </a:xfrm>
        </p:spPr>
        <p:txBody>
          <a:bodyPr>
            <a:normAutofit/>
          </a:bodyPr>
          <a:lstStyle/>
          <a:p>
            <a:r>
              <a:rPr lang="en-US" sz="4800" b="1" dirty="0">
                <a:solidFill>
                  <a:schemeClr val="bg1"/>
                </a:solidFill>
                <a:effectLst>
                  <a:outerShdw blurRad="38100" dist="38100" dir="2700000" algn="tl">
                    <a:srgbClr val="000000">
                      <a:alpha val="43137"/>
                    </a:srgbClr>
                  </a:outerShdw>
                </a:effectLst>
              </a:rPr>
              <a:t>Remote MONITORING</a:t>
            </a:r>
            <a:endParaRPr lang="en-US" sz="4800" dirty="0">
              <a:solidFill>
                <a:schemeClr val="bg1"/>
              </a:solidFill>
            </a:endParaRPr>
          </a:p>
        </p:txBody>
      </p:sp>
      <p:sp>
        <p:nvSpPr>
          <p:cNvPr id="3" name="Content Placeholder 2"/>
          <p:cNvSpPr>
            <a:spLocks noGrp="1"/>
          </p:cNvSpPr>
          <p:nvPr>
            <p:ph idx="1"/>
          </p:nvPr>
        </p:nvSpPr>
        <p:spPr>
          <a:xfrm>
            <a:off x="788573" y="1331843"/>
            <a:ext cx="10586761" cy="4979505"/>
          </a:xfrm>
        </p:spPr>
        <p:txBody>
          <a:bodyPr>
            <a:normAutofit fontScale="92500" lnSpcReduction="10000"/>
          </a:bodyPr>
          <a:lstStyle/>
          <a:p>
            <a:r>
              <a:rPr lang="en-US" sz="2800" dirty="0">
                <a:solidFill>
                  <a:schemeClr val="tx1"/>
                </a:solidFill>
              </a:rPr>
              <a:t>The CD Specialist is responsible for conducting Remote Monitoring for each program funded with CDBG funds. </a:t>
            </a:r>
          </a:p>
          <a:p>
            <a:r>
              <a:rPr lang="en-US" sz="2800" dirty="0">
                <a:solidFill>
                  <a:schemeClr val="tx1"/>
                </a:solidFill>
              </a:rPr>
              <a:t>Communication will be sent to each agency for each program with instructions to assist with the Remote Monitoring process.  </a:t>
            </a:r>
          </a:p>
          <a:p>
            <a:r>
              <a:rPr lang="en-US" sz="2800" dirty="0">
                <a:solidFill>
                  <a:schemeClr val="tx1"/>
                </a:solidFill>
              </a:rPr>
              <a:t>Information is collected regarding the program performance, record keeping and documentation, financial information, program income, compliance, procurement and general organization information.</a:t>
            </a:r>
          </a:p>
          <a:p>
            <a:r>
              <a:rPr lang="en-US" sz="2800" dirty="0">
                <a:solidFill>
                  <a:schemeClr val="tx1"/>
                </a:solidFill>
              </a:rPr>
              <a:t>Based on the information provided by the agency, a determination will be made regarding the need for an On-site Monitoring visit. </a:t>
            </a:r>
          </a:p>
          <a:p>
            <a:endParaRPr lang="en-US" dirty="0"/>
          </a:p>
        </p:txBody>
      </p:sp>
      <p:sp>
        <p:nvSpPr>
          <p:cNvPr id="6" name="Slide Number Placeholder 5"/>
          <p:cNvSpPr>
            <a:spLocks noGrp="1"/>
          </p:cNvSpPr>
          <p:nvPr>
            <p:ph type="sldNum" sz="quarter" idx="12"/>
          </p:nvPr>
        </p:nvSpPr>
        <p:spPr/>
        <p:txBody>
          <a:bodyPr/>
          <a:lstStyle/>
          <a:p>
            <a:fld id="{500A7A85-B75E-4D15-8271-3E80641739A6}" type="slidenum">
              <a:rPr lang="en-US" smtClean="0"/>
              <a:t>91</a:t>
            </a:fld>
            <a:endParaRPr lang="en-US"/>
          </a:p>
        </p:txBody>
      </p:sp>
    </p:spTree>
    <p:extLst>
      <p:ext uri="{BB962C8B-B14F-4D97-AF65-F5344CB8AC3E}">
        <p14:creationId xmlns:p14="http://schemas.microsoft.com/office/powerpoint/2010/main" val="3575908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29" y="153871"/>
            <a:ext cx="8534400" cy="879799"/>
          </a:xfrm>
        </p:spPr>
        <p:txBody>
          <a:bodyPr>
            <a:normAutofit/>
          </a:bodyPr>
          <a:lstStyle/>
          <a:p>
            <a:r>
              <a:rPr lang="en-US" sz="4800" b="1" dirty="0">
                <a:solidFill>
                  <a:schemeClr val="bg1"/>
                </a:solidFill>
                <a:effectLst>
                  <a:outerShdw blurRad="38100" dist="38100" dir="2700000" algn="tl">
                    <a:srgbClr val="000000">
                      <a:alpha val="43137"/>
                    </a:srgbClr>
                  </a:outerShdw>
                </a:effectLst>
              </a:rPr>
              <a:t>onsite monitoring</a:t>
            </a:r>
            <a:endParaRPr lang="en-US" sz="4800" dirty="0">
              <a:solidFill>
                <a:schemeClr val="bg1"/>
              </a:solidFill>
            </a:endParaRPr>
          </a:p>
        </p:txBody>
      </p:sp>
      <p:sp>
        <p:nvSpPr>
          <p:cNvPr id="3" name="Content Placeholder 2"/>
          <p:cNvSpPr>
            <a:spLocks noGrp="1"/>
          </p:cNvSpPr>
          <p:nvPr>
            <p:ph idx="1"/>
          </p:nvPr>
        </p:nvSpPr>
        <p:spPr>
          <a:xfrm>
            <a:off x="843235" y="1133062"/>
            <a:ext cx="10427737" cy="5266266"/>
          </a:xfrm>
        </p:spPr>
        <p:txBody>
          <a:bodyPr>
            <a:noAutofit/>
          </a:bodyPr>
          <a:lstStyle/>
          <a:p>
            <a:r>
              <a:rPr lang="en-US" sz="2400" dirty="0">
                <a:solidFill>
                  <a:schemeClr val="tx1"/>
                </a:solidFill>
              </a:rPr>
              <a:t>The basic on‐site monitoring includes a tour of the program facilities as appropriate, an explanation of the services provided, discussions with program and administrative staff, and introduction to one or more actual beneficiaries, if possible. </a:t>
            </a:r>
          </a:p>
          <a:p>
            <a:r>
              <a:rPr lang="en-US" sz="2400" dirty="0">
                <a:solidFill>
                  <a:schemeClr val="tx1"/>
                </a:solidFill>
              </a:rPr>
              <a:t>Items covered during on-site monitoring will include:</a:t>
            </a:r>
          </a:p>
          <a:p>
            <a:pPr lvl="1">
              <a:buClr>
                <a:srgbClr val="FF0000"/>
              </a:buClr>
              <a:buFont typeface="Wingdings" panose="05000000000000000000" pitchFamily="2" charset="2"/>
              <a:buChar char="ü"/>
            </a:pPr>
            <a:r>
              <a:rPr lang="en-US" sz="2400" dirty="0">
                <a:solidFill>
                  <a:schemeClr val="tx1"/>
                </a:solidFill>
              </a:rPr>
              <a:t>Program Review</a:t>
            </a:r>
          </a:p>
          <a:p>
            <a:pPr lvl="1">
              <a:buClr>
                <a:srgbClr val="FF0000"/>
              </a:buClr>
              <a:buFont typeface="Wingdings" panose="05000000000000000000" pitchFamily="2" charset="2"/>
              <a:buChar char="ü"/>
            </a:pPr>
            <a:r>
              <a:rPr lang="en-US" sz="2400" dirty="0">
                <a:solidFill>
                  <a:schemeClr val="tx1"/>
                </a:solidFill>
              </a:rPr>
              <a:t>Financial Review</a:t>
            </a:r>
          </a:p>
          <a:p>
            <a:pPr lvl="1">
              <a:buClr>
                <a:srgbClr val="FF0000"/>
              </a:buClr>
              <a:buFont typeface="Wingdings" panose="05000000000000000000" pitchFamily="2" charset="2"/>
              <a:buChar char="ü"/>
            </a:pPr>
            <a:r>
              <a:rPr lang="en-US" sz="2400" dirty="0">
                <a:solidFill>
                  <a:schemeClr val="tx1"/>
                </a:solidFill>
              </a:rPr>
              <a:t>At least (3) Random Client files will be reviewed</a:t>
            </a:r>
          </a:p>
          <a:p>
            <a:pPr lvl="1">
              <a:buClr>
                <a:srgbClr val="FF0000"/>
              </a:buClr>
              <a:buFont typeface="Wingdings" panose="05000000000000000000" pitchFamily="2" charset="2"/>
              <a:buChar char="ü"/>
            </a:pPr>
            <a:r>
              <a:rPr lang="en-US" sz="2400" dirty="0">
                <a:solidFill>
                  <a:schemeClr val="tx1"/>
                </a:solidFill>
              </a:rPr>
              <a:t>Invoice Review</a:t>
            </a:r>
          </a:p>
          <a:p>
            <a:r>
              <a:rPr lang="en-US" sz="2400" dirty="0">
                <a:solidFill>
                  <a:schemeClr val="tx1"/>
                </a:solidFill>
              </a:rPr>
              <a:t>As a result of this visit, staff may determine whether an in‐depth review is needed for further clarification of one or more issues that arise during the on‐site visit.</a:t>
            </a:r>
          </a:p>
        </p:txBody>
      </p:sp>
      <p:sp>
        <p:nvSpPr>
          <p:cNvPr id="6" name="Slide Number Placeholder 5"/>
          <p:cNvSpPr>
            <a:spLocks noGrp="1"/>
          </p:cNvSpPr>
          <p:nvPr>
            <p:ph type="sldNum" sz="quarter" idx="12"/>
          </p:nvPr>
        </p:nvSpPr>
        <p:spPr/>
        <p:txBody>
          <a:bodyPr/>
          <a:lstStyle/>
          <a:p>
            <a:fld id="{500A7A85-B75E-4D15-8271-3E80641739A6}" type="slidenum">
              <a:rPr lang="en-US" smtClean="0"/>
              <a:t>92</a:t>
            </a:fld>
            <a:endParaRPr lang="en-US"/>
          </a:p>
        </p:txBody>
      </p:sp>
    </p:spTree>
    <p:extLst>
      <p:ext uri="{BB962C8B-B14F-4D97-AF65-F5344CB8AC3E}">
        <p14:creationId xmlns:p14="http://schemas.microsoft.com/office/powerpoint/2010/main" val="2185743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29" y="153871"/>
            <a:ext cx="8534400" cy="879799"/>
          </a:xfrm>
        </p:spPr>
        <p:txBody>
          <a:bodyPr>
            <a:normAutofit/>
          </a:bodyPr>
          <a:lstStyle/>
          <a:p>
            <a:r>
              <a:rPr lang="en-US" sz="4800" b="1" dirty="0">
                <a:solidFill>
                  <a:schemeClr val="bg1"/>
                </a:solidFill>
                <a:effectLst>
                  <a:outerShdw blurRad="38100" dist="38100" dir="2700000" algn="tl">
                    <a:srgbClr val="000000">
                      <a:alpha val="43137"/>
                    </a:srgbClr>
                  </a:outerShdw>
                </a:effectLst>
              </a:rPr>
              <a:t>Environmental Review</a:t>
            </a:r>
            <a:endParaRPr lang="en-US" sz="4800" dirty="0">
              <a:solidFill>
                <a:schemeClr val="bg1"/>
              </a:solidFill>
            </a:endParaRPr>
          </a:p>
        </p:txBody>
      </p:sp>
      <p:sp>
        <p:nvSpPr>
          <p:cNvPr id="3" name="Content Placeholder 2"/>
          <p:cNvSpPr>
            <a:spLocks noGrp="1"/>
          </p:cNvSpPr>
          <p:nvPr>
            <p:ph idx="1"/>
          </p:nvPr>
        </p:nvSpPr>
        <p:spPr>
          <a:xfrm>
            <a:off x="843235" y="1133062"/>
            <a:ext cx="10427737" cy="5266266"/>
          </a:xfrm>
        </p:spPr>
        <p:txBody>
          <a:bodyPr>
            <a:noAutofit/>
          </a:bodyPr>
          <a:lstStyle/>
          <a:p>
            <a:r>
              <a:rPr lang="en-US" b="1" dirty="0"/>
              <a:t>Restrictions on Obligating HUD and Non-HUD Funds Prior to Completion of the Environmental Review Process</a:t>
            </a:r>
            <a:br>
              <a:rPr lang="en-US" b="1" dirty="0"/>
            </a:br>
            <a:endParaRPr lang="en-US" b="1" dirty="0"/>
          </a:p>
          <a:p>
            <a:r>
              <a:rPr lang="en-US" dirty="0"/>
              <a:t>Commitment of HUD or Non-HUD funds must not be made until the Part 58 environmental review process is completed. HUD regulations at §58.22 place limitations on activities pending environmental clearance. Neither a recipient nor any participant, including public or private nonprofit or for-profit entities, or any of their contractors, can commit HUD or non-HUD funds on an activity or project until HUD or the state has approved the recipient’s certified RROF. This ensures actions are not taken that would have an adverse environmental impact or limit the choice of reasonable alternatives.</a:t>
            </a:r>
            <a:r>
              <a:rPr lang="en-US" sz="2400" dirty="0"/>
              <a:t> </a:t>
            </a:r>
          </a:p>
          <a:p>
            <a:r>
              <a:rPr lang="en-US" b="1" dirty="0">
                <a:solidFill>
                  <a:schemeClr val="bg1"/>
                </a:solidFill>
              </a:rPr>
              <a:t>Never</a:t>
            </a:r>
            <a:r>
              <a:rPr lang="en-US" dirty="0">
                <a:solidFill>
                  <a:schemeClr val="bg1"/>
                </a:solidFill>
              </a:rPr>
              <a:t> </a:t>
            </a:r>
            <a:r>
              <a:rPr lang="en-US" dirty="0"/>
              <a:t>begin demolition or any construction related activity until the </a:t>
            </a:r>
            <a:r>
              <a:rPr lang="en-US" b="1" dirty="0">
                <a:solidFill>
                  <a:schemeClr val="bg1"/>
                </a:solidFill>
              </a:rPr>
              <a:t>Notice to Proceed</a:t>
            </a:r>
            <a:r>
              <a:rPr lang="en-US" dirty="0"/>
              <a:t> is issued. (when in doubt, ask first!)</a:t>
            </a:r>
            <a:br>
              <a:rPr lang="en-US" sz="2400" dirty="0"/>
            </a:br>
            <a:endParaRPr lang="en-US" sz="2400" dirty="0">
              <a:solidFill>
                <a:schemeClr val="tx1"/>
              </a:solidFill>
            </a:endParaRPr>
          </a:p>
        </p:txBody>
      </p:sp>
      <p:sp>
        <p:nvSpPr>
          <p:cNvPr id="6" name="Slide Number Placeholder 5"/>
          <p:cNvSpPr>
            <a:spLocks noGrp="1"/>
          </p:cNvSpPr>
          <p:nvPr>
            <p:ph type="sldNum" sz="quarter" idx="12"/>
          </p:nvPr>
        </p:nvSpPr>
        <p:spPr/>
        <p:txBody>
          <a:bodyPr/>
          <a:lstStyle/>
          <a:p>
            <a:fld id="{500A7A85-B75E-4D15-8271-3E80641739A6}" type="slidenum">
              <a:rPr lang="en-US" smtClean="0"/>
              <a:t>93</a:t>
            </a:fld>
            <a:endParaRPr lang="en-US"/>
          </a:p>
        </p:txBody>
      </p:sp>
    </p:spTree>
    <p:extLst>
      <p:ext uri="{BB962C8B-B14F-4D97-AF65-F5344CB8AC3E}">
        <p14:creationId xmlns:p14="http://schemas.microsoft.com/office/powerpoint/2010/main" val="16534006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8498" y="556071"/>
            <a:ext cx="5779985" cy="707886"/>
          </a:xfrm>
          <a:prstGeom prst="rect">
            <a:avLst/>
          </a:prstGeom>
          <a:solidFill>
            <a:schemeClr val="tx1">
              <a:alpha val="0"/>
            </a:schemeClr>
          </a:solidFill>
          <a:ln w="15875">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endParaRPr lang="en-US" sz="4800" b="1"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2967556" y="29741"/>
            <a:ext cx="7539790" cy="1323439"/>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rPr>
              <a:t>Questions?</a:t>
            </a:r>
          </a:p>
        </p:txBody>
      </p:sp>
      <p:sp>
        <p:nvSpPr>
          <p:cNvPr id="7" name="Slide Number Placeholder 6"/>
          <p:cNvSpPr>
            <a:spLocks noGrp="1"/>
          </p:cNvSpPr>
          <p:nvPr>
            <p:ph type="sldNum" sz="quarter" idx="12"/>
          </p:nvPr>
        </p:nvSpPr>
        <p:spPr/>
        <p:txBody>
          <a:bodyPr/>
          <a:lstStyle/>
          <a:p>
            <a:fld id="{500A7A85-B75E-4D15-8271-3E80641739A6}" type="slidenum">
              <a:rPr lang="en-US" smtClean="0"/>
              <a:t>94</a:t>
            </a:fld>
            <a:endParaRPr lang="en-US"/>
          </a:p>
        </p:txBody>
      </p:sp>
      <p:sp>
        <p:nvSpPr>
          <p:cNvPr id="5" name="Rectangle 4">
            <a:extLst>
              <a:ext uri="{FF2B5EF4-FFF2-40B4-BE49-F238E27FC236}">
                <a16:creationId xmlns:a16="http://schemas.microsoft.com/office/drawing/2014/main" id="{CBB4FC20-49FB-4647-BDA3-D0FCBAAB0B2E}"/>
              </a:ext>
            </a:extLst>
          </p:cNvPr>
          <p:cNvSpPr/>
          <p:nvPr/>
        </p:nvSpPr>
        <p:spPr>
          <a:xfrm>
            <a:off x="2782657" y="1213126"/>
            <a:ext cx="6014788" cy="369332"/>
          </a:xfrm>
          <a:prstGeom prst="rect">
            <a:avLst/>
          </a:prstGeom>
        </p:spPr>
        <p:txBody>
          <a:bodyPr wrap="none">
            <a:spAutoFit/>
          </a:bodyPr>
          <a:lstStyle/>
          <a:p>
            <a:r>
              <a:rPr lang="en-US" i="1" dirty="0">
                <a:solidFill>
                  <a:schemeClr val="bg1"/>
                </a:solidFill>
              </a:rPr>
              <a:t>Presentation will be made available on City Website</a:t>
            </a:r>
          </a:p>
        </p:txBody>
      </p:sp>
      <p:pic>
        <p:nvPicPr>
          <p:cNvPr id="1026" name="Picture 2" descr="255 Best Questions To Ask To Get To Know Someone">
            <a:extLst>
              <a:ext uri="{FF2B5EF4-FFF2-40B4-BE49-F238E27FC236}">
                <a16:creationId xmlns:a16="http://schemas.microsoft.com/office/drawing/2014/main" id="{06C75E28-3577-4769-B996-C74897D2A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855" y="2150289"/>
            <a:ext cx="3486295" cy="174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5531</TotalTime>
  <Words>4872</Words>
  <Application>Microsoft Office PowerPoint</Application>
  <PresentationFormat>Widescreen</PresentationFormat>
  <Paragraphs>1051</Paragraphs>
  <Slides>94</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94</vt:i4>
      </vt:variant>
    </vt:vector>
  </HeadingPairs>
  <TitlesOfParts>
    <vt:vector size="105" baseType="lpstr">
      <vt:lpstr>Arial</vt:lpstr>
      <vt:lpstr>Calibri</vt:lpstr>
      <vt:lpstr>Century Gothic</vt:lpstr>
      <vt:lpstr>Courier New</vt:lpstr>
      <vt:lpstr>Imprint MT Shadow</vt:lpstr>
      <vt:lpstr>Times New Roman</vt:lpstr>
      <vt:lpstr>Wingdings</vt:lpstr>
      <vt:lpstr>Wingdings 3</vt:lpstr>
      <vt:lpstr>Slice</vt:lpstr>
      <vt:lpstr>1_Slice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income guidelines</vt:lpstr>
      <vt:lpstr>PowerPoint Presentation</vt:lpstr>
      <vt:lpstr>PowerPoint Presentation</vt:lpstr>
      <vt:lpstr>PowerPoint Presentation</vt:lpstr>
      <vt:lpstr>SUMMARY OF CDBG ACTIVITIES</vt:lpstr>
      <vt:lpstr>PowerPoint Presentation</vt:lpstr>
      <vt:lpstr>Emergency Solutions Grant (ESG)</vt:lpstr>
      <vt:lpstr>ESG CONTINUED</vt:lpstr>
      <vt:lpstr>ESG REGION 12 GOALS</vt:lpstr>
      <vt:lpstr>ESG CONTINUED</vt:lpstr>
      <vt:lpstr>PowerPoint Presentation</vt:lpstr>
      <vt:lpstr>ESG Eligible Activities</vt:lpstr>
      <vt:lpstr>PowerPoint Presentation</vt:lpstr>
      <vt:lpstr>PowerPoint Presentation</vt:lpstr>
      <vt:lpstr>PowerPoint Presentation</vt:lpstr>
      <vt:lpstr>PowerPoint Presentation</vt:lpstr>
      <vt:lpstr>Record Retention</vt:lpstr>
      <vt:lpstr>Match Requirements</vt:lpstr>
      <vt:lpstr>Match Requirements (Continued)</vt:lpstr>
      <vt:lpstr>PowerPoint Presentation</vt:lpstr>
      <vt:lpstr>PowerPoint Presentation</vt:lpstr>
      <vt:lpstr>PowerPoint Presentation</vt:lpstr>
      <vt:lpstr>Summary of proposal:</vt:lpstr>
      <vt:lpstr>PowerPoint Presentation</vt:lpstr>
      <vt:lpstr>PowerPoint Presentation</vt:lpstr>
      <vt:lpstr>PowerPoint Presentation</vt:lpstr>
      <vt:lpstr>PowerPoint Presentation</vt:lpstr>
      <vt:lpstr>Proposals</vt:lpstr>
      <vt:lpstr>PowerPoint Presentation</vt:lpstr>
      <vt:lpstr>PowerPoint Presentation</vt:lpstr>
      <vt:lpstr>Summary of REQUIRED ATTACHMENTS</vt:lpstr>
      <vt:lpstr>Proposal submittal process</vt:lpstr>
      <vt:lpstr>PowerPoint Presentation</vt:lpstr>
      <vt:lpstr>PowerPoint Presentation</vt:lpstr>
      <vt:lpstr>PowerPoint Presentation</vt:lpstr>
      <vt:lpstr>Financial Responsibility</vt:lpstr>
      <vt:lpstr>PowerPoint Presentation</vt:lpstr>
      <vt:lpstr>overview</vt:lpstr>
      <vt:lpstr>Vendor self service </vt:lpstr>
      <vt:lpstr>PowerPoint Presentation</vt:lpstr>
      <vt:lpstr>PowerPoint Presentation</vt:lpstr>
      <vt:lpstr>Email activation</vt:lpstr>
      <vt:lpstr>Vendor Profile Editor</vt:lpstr>
      <vt:lpstr>Vendor Self Service</vt:lpstr>
      <vt:lpstr>PowerPoint Presentation</vt:lpstr>
      <vt:lpstr>Vendor Attachments</vt:lpstr>
      <vt:lpstr> SAM REGISTRATION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Source documentation-Payroll </vt:lpstr>
      <vt:lpstr>PowerPoint Presentation</vt:lpstr>
      <vt:lpstr>PowerPoint Presentation</vt:lpstr>
      <vt:lpstr>PowerPoint Presentation</vt:lpstr>
      <vt:lpstr>PowerPoint Presentation</vt:lpstr>
      <vt:lpstr>PowerPoint Presentation</vt:lpstr>
      <vt:lpstr>Monthly MONITORING reports</vt:lpstr>
      <vt:lpstr>Timeliness </vt:lpstr>
      <vt:lpstr>Any agency that receives a federal grant has REQUIRED RECONCILIATION RESPONSIBILITIES </vt:lpstr>
      <vt:lpstr>PowerPoint Presentation</vt:lpstr>
      <vt:lpstr>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MONITORING</vt:lpstr>
      <vt:lpstr>Risk analysis</vt:lpstr>
      <vt:lpstr>Remote MONITORING</vt:lpstr>
      <vt:lpstr>onsite monitoring</vt:lpstr>
      <vt:lpstr>Environmental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Bergeson</dc:creator>
  <cp:lastModifiedBy>Jackson, Kolbi K.</cp:lastModifiedBy>
  <cp:revision>586</cp:revision>
  <cp:lastPrinted>2019-05-20T20:43:11Z</cp:lastPrinted>
  <dcterms:created xsi:type="dcterms:W3CDTF">2016-07-17T04:37:12Z</dcterms:created>
  <dcterms:modified xsi:type="dcterms:W3CDTF">2023-07-02T19:04:14Z</dcterms:modified>
</cp:coreProperties>
</file>